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67"/>
  </p:notesMasterIdLst>
  <p:sldIdLst>
    <p:sldId id="256" r:id="rId2"/>
    <p:sldId id="339" r:id="rId3"/>
    <p:sldId id="340" r:id="rId4"/>
    <p:sldId id="341" r:id="rId5"/>
    <p:sldId id="342" r:id="rId6"/>
    <p:sldId id="343" r:id="rId7"/>
    <p:sldId id="344" r:id="rId8"/>
    <p:sldId id="345" r:id="rId9"/>
    <p:sldId id="346" r:id="rId10"/>
    <p:sldId id="347" r:id="rId11"/>
    <p:sldId id="381" r:id="rId12"/>
    <p:sldId id="348" r:id="rId13"/>
    <p:sldId id="349" r:id="rId14"/>
    <p:sldId id="350" r:id="rId15"/>
    <p:sldId id="351" r:id="rId16"/>
    <p:sldId id="352" r:id="rId17"/>
    <p:sldId id="353" r:id="rId18"/>
    <p:sldId id="354" r:id="rId19"/>
    <p:sldId id="355" r:id="rId20"/>
    <p:sldId id="356" r:id="rId21"/>
    <p:sldId id="357" r:id="rId22"/>
    <p:sldId id="358" r:id="rId23"/>
    <p:sldId id="359" r:id="rId24"/>
    <p:sldId id="360" r:id="rId25"/>
    <p:sldId id="361" r:id="rId26"/>
    <p:sldId id="362" r:id="rId27"/>
    <p:sldId id="363" r:id="rId28"/>
    <p:sldId id="364" r:id="rId29"/>
    <p:sldId id="365" r:id="rId30"/>
    <p:sldId id="366" r:id="rId31"/>
    <p:sldId id="367" r:id="rId32"/>
    <p:sldId id="368" r:id="rId33"/>
    <p:sldId id="369" r:id="rId34"/>
    <p:sldId id="370" r:id="rId35"/>
    <p:sldId id="371" r:id="rId36"/>
    <p:sldId id="372" r:id="rId37"/>
    <p:sldId id="373" r:id="rId38"/>
    <p:sldId id="374" r:id="rId39"/>
    <p:sldId id="375" r:id="rId40"/>
    <p:sldId id="376" r:id="rId41"/>
    <p:sldId id="377" r:id="rId42"/>
    <p:sldId id="378" r:id="rId43"/>
    <p:sldId id="379" r:id="rId44"/>
    <p:sldId id="382" r:id="rId45"/>
    <p:sldId id="380" r:id="rId46"/>
    <p:sldId id="383" r:id="rId47"/>
    <p:sldId id="384" r:id="rId48"/>
    <p:sldId id="385" r:id="rId49"/>
    <p:sldId id="386" r:id="rId50"/>
    <p:sldId id="387" r:id="rId51"/>
    <p:sldId id="388" r:id="rId52"/>
    <p:sldId id="389" r:id="rId53"/>
    <p:sldId id="390" r:id="rId54"/>
    <p:sldId id="391" r:id="rId55"/>
    <p:sldId id="392" r:id="rId56"/>
    <p:sldId id="393" r:id="rId57"/>
    <p:sldId id="394" r:id="rId58"/>
    <p:sldId id="395" r:id="rId59"/>
    <p:sldId id="396" r:id="rId60"/>
    <p:sldId id="397" r:id="rId61"/>
    <p:sldId id="398" r:id="rId62"/>
    <p:sldId id="399" r:id="rId63"/>
    <p:sldId id="400" r:id="rId64"/>
    <p:sldId id="401" r:id="rId65"/>
    <p:sldId id="338" r:id="rId66"/>
  </p:sldIdLst>
  <p:sldSz cx="9144000" cy="5143500" type="screen16x9"/>
  <p:notesSz cx="6934200" cy="92202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49" autoAdjust="0"/>
    <p:restoredTop sz="94660"/>
  </p:normalViewPr>
  <p:slideViewPr>
    <p:cSldViewPr snapToGrid="0" snapToObjects="1">
      <p:cViewPr varScale="1">
        <p:scale>
          <a:sx n="176" d="100"/>
          <a:sy n="176" d="100"/>
        </p:scale>
        <p:origin x="-520" y="-11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notesMaster" Target="notesMasters/notesMaster1.xml"/><Relationship Id="rId68" Type="http://schemas.openxmlformats.org/officeDocument/2006/relationships/printerSettings" Target="printerSettings/printerSettings1.bin"/><Relationship Id="rId69" Type="http://schemas.openxmlformats.org/officeDocument/2006/relationships/presProps" Target="pres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viewProps" Target="viewProps.xml"/><Relationship Id="rId71" Type="http://schemas.openxmlformats.org/officeDocument/2006/relationships/theme" Target="theme/theme1.xml"/><Relationship Id="rId7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628775" y="692150"/>
            <a:ext cx="3733800" cy="2100261"/>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298450" y="2997200"/>
            <a:ext cx="6337300" cy="5842000"/>
          </a:xfrm>
          <a:prstGeom prst="rect">
            <a:avLst/>
          </a:prstGeom>
          <a:noFill/>
          <a:ln>
            <a:noFill/>
          </a:ln>
        </p:spPr>
        <p:txBody>
          <a:bodyPr lIns="91425" tIns="91425" rIns="91425" bIns="91425" anchor="t" anchorCtr="0"/>
          <a:lstStyle>
            <a:lvl1pPr marL="0" marR="0" lvl="0" indent="0" algn="l" rtl="0">
              <a:spcBef>
                <a:spcPts val="1200"/>
              </a:spcBef>
              <a:buClr>
                <a:schemeClr val="dk1"/>
              </a:buClr>
              <a:buFont typeface="Arial"/>
              <a:buNone/>
              <a:defRPr sz="1200" b="0" i="0" u="none" strike="noStrike" cap="none">
                <a:solidFill>
                  <a:schemeClr val="dk1"/>
                </a:solidFill>
                <a:latin typeface="Arial"/>
                <a:ea typeface="Arial"/>
                <a:cs typeface="Arial"/>
                <a:sym typeface="Arial"/>
              </a:defRPr>
            </a:lvl1pPr>
            <a:lvl2pPr marL="400050" marR="0" lvl="1" indent="31750" algn="l" rtl="0">
              <a:spcBef>
                <a:spcPts val="600"/>
              </a:spcBef>
              <a:buClr>
                <a:schemeClr val="dk1"/>
              </a:buClr>
              <a:buSzPct val="100000"/>
              <a:buFont typeface="Noto Sans Symbols"/>
              <a:buChar char="•"/>
              <a:defRPr sz="1200" b="0" i="0" u="none" strike="noStrike" cap="none">
                <a:solidFill>
                  <a:schemeClr val="dk1"/>
                </a:solidFill>
                <a:latin typeface="Arial"/>
                <a:ea typeface="Arial"/>
                <a:cs typeface="Arial"/>
                <a:sym typeface="Arial"/>
              </a:defRPr>
            </a:lvl2pPr>
            <a:lvl3pPr marL="576263" marR="0" lvl="2" indent="33337" algn="l" rtl="0">
              <a:spcBef>
                <a:spcPts val="600"/>
              </a:spcBef>
              <a:buClr>
                <a:schemeClr val="dk1"/>
              </a:buClr>
              <a:buSzPct val="100000"/>
              <a:buFont typeface="Verdana"/>
              <a:buChar char="–"/>
              <a:defRPr sz="1200" b="0" i="0" u="none" strike="noStrike" cap="none">
                <a:solidFill>
                  <a:schemeClr val="dk1"/>
                </a:solidFill>
                <a:latin typeface="Arial"/>
                <a:ea typeface="Arial"/>
                <a:cs typeface="Arial"/>
                <a:sym typeface="Arial"/>
              </a:defRPr>
            </a:lvl3pPr>
            <a:lvl4pPr marL="801688" marR="0" lvl="3" indent="36512" algn="l" rtl="0">
              <a:spcBef>
                <a:spcPts val="600"/>
              </a:spcBef>
              <a:buClr>
                <a:schemeClr val="dk1"/>
              </a:buClr>
              <a:buSzPct val="100000"/>
              <a:buFont typeface="Verdana"/>
              <a:buChar char="▪"/>
              <a:defRPr sz="1200" b="0" i="0" u="none" strike="noStrike" cap="none">
                <a:solidFill>
                  <a:schemeClr val="dk1"/>
                </a:solidFill>
                <a:latin typeface="Arial"/>
                <a:ea typeface="Arial"/>
                <a:cs typeface="Arial"/>
                <a:sym typeface="Arial"/>
              </a:defRPr>
            </a:lvl4pPr>
            <a:lvl5pPr marL="1027113" marR="0" lvl="4" indent="-11112" algn="l" rtl="0">
              <a:spcBef>
                <a:spcPts val="600"/>
              </a:spcBef>
              <a:buClr>
                <a:schemeClr val="dk1"/>
              </a:buClr>
              <a:buSzPct val="100000"/>
              <a:buFont typeface="Verdana"/>
              <a:buChar char="—"/>
              <a:defRPr sz="1200" b="0" i="0" u="none" strike="noStrike" cap="none">
                <a:solidFill>
                  <a:schemeClr val="dk1"/>
                </a:solidFill>
                <a:latin typeface="Arial"/>
                <a:ea typeface="Arial"/>
                <a:cs typeface="Arial"/>
                <a:sym typeface="Arial"/>
              </a:defRPr>
            </a:lvl5pPr>
            <a:lvl6pPr marL="2286000" marR="0" lvl="5" indent="0" algn="l" rtl="0">
              <a:spcBef>
                <a:spcPts val="0"/>
              </a:spcBef>
              <a:buClr>
                <a:schemeClr val="dk1"/>
              </a:buClr>
              <a:buFont typeface="Arial"/>
              <a:buNone/>
              <a:defRPr sz="1200" b="0" i="0" u="none" strike="noStrike" cap="none">
                <a:solidFill>
                  <a:schemeClr val="dk1"/>
                </a:solidFill>
                <a:latin typeface="Arial"/>
                <a:ea typeface="Arial"/>
                <a:cs typeface="Arial"/>
                <a:sym typeface="Arial"/>
              </a:defRPr>
            </a:lvl6pPr>
            <a:lvl7pPr marL="2743200" marR="0" lvl="6" indent="0" algn="l" rtl="0">
              <a:spcBef>
                <a:spcPts val="0"/>
              </a:spcBef>
              <a:buClr>
                <a:schemeClr val="dk1"/>
              </a:buClr>
              <a:buFont typeface="Arial"/>
              <a:buNone/>
              <a:defRPr sz="1200" b="0" i="0" u="none" strike="noStrike" cap="none">
                <a:solidFill>
                  <a:schemeClr val="dk1"/>
                </a:solidFill>
                <a:latin typeface="Arial"/>
                <a:ea typeface="Arial"/>
                <a:cs typeface="Arial"/>
                <a:sym typeface="Arial"/>
              </a:defRPr>
            </a:lvl7pPr>
            <a:lvl8pPr marL="3200400" marR="0" lvl="7" indent="0" algn="l" rtl="0">
              <a:spcBef>
                <a:spcPts val="0"/>
              </a:spcBef>
              <a:buClr>
                <a:schemeClr val="dk1"/>
              </a:buClr>
              <a:buFont typeface="Arial"/>
              <a:buNone/>
              <a:defRPr sz="1200" b="0" i="0" u="none" strike="noStrike" cap="none">
                <a:solidFill>
                  <a:schemeClr val="dk1"/>
                </a:solidFill>
                <a:latin typeface="Arial"/>
                <a:ea typeface="Arial"/>
                <a:cs typeface="Arial"/>
                <a:sym typeface="Arial"/>
              </a:defRPr>
            </a:lvl8pPr>
            <a:lvl9pPr marL="3657600" marR="0" lvl="8" indent="0" algn="l" rtl="0">
              <a:spcBef>
                <a:spcPts val="0"/>
              </a:spcBef>
              <a:buClr>
                <a:schemeClr val="dk1"/>
              </a:buClr>
              <a:buFont typeface="Arial"/>
              <a:buNone/>
              <a:defRPr sz="1200" b="0" i="0" u="none" strike="noStrike" cap="none">
                <a:solidFill>
                  <a:schemeClr val="dk1"/>
                </a:solidFill>
                <a:latin typeface="Arial"/>
                <a:ea typeface="Arial"/>
                <a:cs typeface="Arial"/>
                <a:sym typeface="Arial"/>
              </a:defRPr>
            </a:lvl9pPr>
          </a:lstStyle>
          <a:p>
            <a:endParaRPr/>
          </a:p>
        </p:txBody>
      </p:sp>
      <p:sp>
        <p:nvSpPr>
          <p:cNvPr id="5" name="Shape 5"/>
          <p:cNvSpPr txBox="1"/>
          <p:nvPr/>
        </p:nvSpPr>
        <p:spPr>
          <a:xfrm>
            <a:off x="3313853" y="8953500"/>
            <a:ext cx="360996" cy="215443"/>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Verdana"/>
              <a:buNone/>
            </a:pPr>
            <a:fld id="{00000000-1234-1234-1234-123412341234}" type="slidenum">
              <a:rPr lang="en-US" sz="800" b="0" i="0" u="none" strike="noStrike" cap="none">
                <a:solidFill>
                  <a:schemeClr val="dk1"/>
                </a:solidFill>
                <a:latin typeface="Verdana"/>
                <a:ea typeface="Verdana"/>
                <a:cs typeface="Verdana"/>
                <a:sym typeface="Verdana"/>
              </a:rPr>
              <a:t>‹#›</a:t>
            </a:fld>
            <a:endParaRPr lang="en-US" sz="800" b="0" i="0" u="none" strike="noStrike" cap="none">
              <a:solidFill>
                <a:schemeClr val="dk1"/>
              </a:solidFill>
              <a:latin typeface="Verdana"/>
              <a:ea typeface="Verdana"/>
              <a:cs typeface="Verdana"/>
              <a:sym typeface="Verdana"/>
            </a:endParaRPr>
          </a:p>
        </p:txBody>
      </p:sp>
      <p:sp>
        <p:nvSpPr>
          <p:cNvPr id="6" name="Shape 6"/>
          <p:cNvSpPr txBox="1"/>
          <p:nvPr/>
        </p:nvSpPr>
        <p:spPr>
          <a:xfrm>
            <a:off x="298450" y="174625"/>
            <a:ext cx="6337300" cy="369332"/>
          </a:xfrm>
          <a:prstGeom prst="rect">
            <a:avLst/>
          </a:prstGeom>
          <a:noFill/>
          <a:ln>
            <a:noFill/>
          </a:ln>
        </p:spPr>
        <p:txBody>
          <a:bodyPr lIns="0" tIns="0" rIns="0" bIns="0" anchor="t" anchorCtr="0">
            <a:noAutofit/>
          </a:bodyPr>
          <a:lstStyle/>
          <a:p>
            <a:pPr marL="0" marR="0" lvl="0" indent="0" algn="ctr" rtl="0">
              <a:lnSpc>
                <a:spcPct val="100000"/>
              </a:lnSpc>
              <a:spcBef>
                <a:spcPts val="0"/>
              </a:spcBef>
              <a:spcAft>
                <a:spcPts val="0"/>
              </a:spcAft>
              <a:buClr>
                <a:schemeClr val="dk1"/>
              </a:buClr>
              <a:buSzPct val="25000"/>
              <a:buFont typeface="Verdana"/>
              <a:buNone/>
            </a:pPr>
            <a:r>
              <a:rPr lang="en-US" sz="1400" b="0" i="0" u="none" strike="noStrike" cap="none">
                <a:solidFill>
                  <a:schemeClr val="dk1"/>
                </a:solidFill>
                <a:latin typeface="Verdana"/>
                <a:ea typeface="Verdana"/>
                <a:cs typeface="Verdana"/>
                <a:sym typeface="Verdana"/>
              </a:rPr>
              <a:t>TITLE</a:t>
            </a:r>
          </a:p>
          <a:p>
            <a:pPr marL="0" marR="0" lvl="0" indent="0" algn="ctr" rtl="0">
              <a:lnSpc>
                <a:spcPct val="100000"/>
              </a:lnSpc>
              <a:spcBef>
                <a:spcPts val="0"/>
              </a:spcBef>
              <a:spcAft>
                <a:spcPts val="0"/>
              </a:spcAft>
              <a:buClr>
                <a:schemeClr val="dk1"/>
              </a:buClr>
              <a:buSzPct val="25000"/>
              <a:buFont typeface="Verdana"/>
              <a:buNone/>
            </a:pPr>
            <a:r>
              <a:rPr lang="en-US" sz="1000" b="0" i="0" u="none" strike="noStrike" cap="none">
                <a:solidFill>
                  <a:schemeClr val="dk1"/>
                </a:solidFill>
                <a:latin typeface="Verdana"/>
                <a:ea typeface="Verdana"/>
                <a:cs typeface="Verdana"/>
                <a:sym typeface="Verdana"/>
              </a:rPr>
              <a:t>Month Year</a:t>
            </a:r>
          </a:p>
        </p:txBody>
      </p:sp>
    </p:spTree>
    <p:extLst>
      <p:ext uri="{BB962C8B-B14F-4D97-AF65-F5344CB8AC3E}">
        <p14:creationId xmlns:p14="http://schemas.microsoft.com/office/powerpoint/2010/main" val="3452398751"/>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93700" y="692150"/>
            <a:ext cx="6146800" cy="345757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0" name="Shape 130"/>
          <p:cNvSpPr txBox="1">
            <a:spLocks noGrp="1"/>
          </p:cNvSpPr>
          <p:nvPr>
            <p:ph type="body" idx="1"/>
          </p:nvPr>
        </p:nvSpPr>
        <p:spPr>
          <a:xfrm>
            <a:off x="298450" y="2997200"/>
            <a:ext cx="6337300" cy="58420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Verdana"/>
              <a:ea typeface="Verdana"/>
              <a:cs typeface="Verdana"/>
              <a:sym typeface="Verdana"/>
            </a:endParaRPr>
          </a:p>
        </p:txBody>
      </p:sp>
      <p:sp>
        <p:nvSpPr>
          <p:cNvPr id="131" name="Shape 131"/>
          <p:cNvSpPr txBox="1">
            <a:spLocks noGrp="1"/>
          </p:cNvSpPr>
          <p:nvPr>
            <p:ph type="sldNum" idx="12"/>
          </p:nvPr>
        </p:nvSpPr>
        <p:spPr>
          <a:xfrm>
            <a:off x="3927775" y="8757589"/>
            <a:ext cx="3004820" cy="461009"/>
          </a:xfrm>
          <a:prstGeom prst="rect">
            <a:avLst/>
          </a:prstGeom>
          <a:noFill/>
          <a:ln>
            <a:noFill/>
          </a:ln>
        </p:spPr>
        <p:txBody>
          <a:bodyPr lIns="92300" tIns="46150" rIns="92300" bIns="46150" anchor="t" anchorCtr="0">
            <a:noAutofit/>
          </a:bodyPr>
          <a:lstStyle/>
          <a:p>
            <a:pPr marL="0" marR="0" lvl="0" indent="0" algn="l" rtl="0">
              <a:lnSpc>
                <a:spcPct val="100000"/>
              </a:lnSpc>
              <a:spcBef>
                <a:spcPts val="0"/>
              </a:spcBef>
              <a:spcAft>
                <a:spcPts val="0"/>
              </a:spcAft>
              <a:buClr>
                <a:srgbClr val="000000"/>
              </a:buClr>
              <a:buSzPct val="25000"/>
              <a:buFont typeface="Calibri"/>
              <a:buNone/>
            </a:pPr>
            <a:fld id="{00000000-1234-1234-1234-123412341234}" type="slidenum">
              <a:rPr lang="en-US" sz="1400" b="0" i="0" u="none" strike="noStrike" cap="none">
                <a:solidFill>
                  <a:srgbClr val="000000"/>
                </a:solidFill>
                <a:latin typeface="Calibri"/>
                <a:ea typeface="Calibri"/>
                <a:cs typeface="Calibri"/>
                <a:sym typeface="Calibri"/>
              </a:rPr>
              <a:t>1</a:t>
            </a:fld>
            <a:endParaRPr lang="en-US" sz="14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Shape 557"/>
          <p:cNvSpPr>
            <a:spLocks noGrp="1" noRot="1" noChangeAspect="1"/>
          </p:cNvSpPr>
          <p:nvPr>
            <p:ph type="sldImg" idx="2"/>
          </p:nvPr>
        </p:nvSpPr>
        <p:spPr>
          <a:xfrm>
            <a:off x="385234" y="691515"/>
            <a:ext cx="6163733" cy="34575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58" name="Shape 558"/>
          <p:cNvSpPr txBox="1">
            <a:spLocks noGrp="1"/>
          </p:cNvSpPr>
          <p:nvPr>
            <p:ph type="body" idx="1"/>
          </p:nvPr>
        </p:nvSpPr>
        <p:spPr>
          <a:xfrm>
            <a:off x="693420" y="4379595"/>
            <a:ext cx="5547360" cy="4149090"/>
          </a:xfrm>
          <a:prstGeom prst="rect">
            <a:avLst/>
          </a:prstGeom>
          <a:noFill/>
          <a:ln>
            <a:noFill/>
          </a:ln>
        </p:spPr>
        <p:txBody>
          <a:bodyPr lIns="92294" tIns="92294" rIns="92294" bIns="92294" anchor="t" anchorCtr="0">
            <a:noAutofit/>
          </a:bodyPr>
          <a:lstStyle/>
          <a:p>
            <a:pPr>
              <a:spcBef>
                <a:spcPts val="0"/>
              </a:spcBef>
              <a:buSzPct val="25000"/>
            </a:pPr>
            <a:endParaRPr sz="11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385537" y="691515"/>
            <a:ext cx="6163733" cy="34575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03" name="Shape 603"/>
          <p:cNvSpPr txBox="1">
            <a:spLocks noGrp="1"/>
          </p:cNvSpPr>
          <p:nvPr>
            <p:ph type="body" idx="1"/>
          </p:nvPr>
        </p:nvSpPr>
        <p:spPr>
          <a:xfrm>
            <a:off x="693420" y="4379595"/>
            <a:ext cx="5547360" cy="4149090"/>
          </a:xfrm>
          <a:prstGeom prst="rect">
            <a:avLst/>
          </a:prstGeom>
          <a:noFill/>
          <a:ln>
            <a:noFill/>
          </a:ln>
        </p:spPr>
        <p:txBody>
          <a:bodyPr lIns="92294" tIns="92294" rIns="92294" bIns="92294" anchor="t" anchorCtr="0">
            <a:noAutofit/>
          </a:bodyPr>
          <a:lstStyle/>
          <a:p>
            <a:pPr>
              <a:spcBef>
                <a:spcPts val="0"/>
              </a:spcBef>
              <a:buSzPct val="25000"/>
            </a:pPr>
            <a:r>
              <a:rPr lang="en-US" sz="1100"/>
              <a:t>Buildpacks provide framework and runtime support for your applications. Buildpacks typically examine user-provided artifacts to determine what dependencies to download and how to configure applications to communicate with bound services.</a:t>
            </a:r>
          </a:p>
          <a:p>
            <a:pPr>
              <a:spcBef>
                <a:spcPts val="0"/>
              </a:spcBef>
              <a:buSzPct val="25000"/>
            </a:pPr>
            <a:r>
              <a:rPr lang="en-US" sz="1100"/>
              <a:t/>
            </a:r>
            <a:br>
              <a:rPr lang="en-US" sz="1100"/>
            </a:br>
            <a:endParaRPr lang="en-US" sz="11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Shape 625"/>
          <p:cNvSpPr txBox="1">
            <a:spLocks noGrp="1"/>
          </p:cNvSpPr>
          <p:nvPr>
            <p:ph type="body" idx="1"/>
          </p:nvPr>
        </p:nvSpPr>
        <p:spPr>
          <a:xfrm>
            <a:off x="693420" y="4379595"/>
            <a:ext cx="5547360" cy="4149090"/>
          </a:xfrm>
          <a:prstGeom prst="rect">
            <a:avLst/>
          </a:prstGeom>
        </p:spPr>
        <p:txBody>
          <a:bodyPr lIns="92294" tIns="92294" rIns="92294" bIns="92294" anchor="t" anchorCtr="0">
            <a:noAutofit/>
          </a:bodyPr>
          <a:lstStyle/>
          <a:p>
            <a:pPr>
              <a:spcBef>
                <a:spcPts val="0"/>
              </a:spcBef>
            </a:pPr>
            <a:endParaRPr/>
          </a:p>
        </p:txBody>
      </p:sp>
      <p:sp>
        <p:nvSpPr>
          <p:cNvPr id="626" name="Shape 626"/>
          <p:cNvSpPr>
            <a:spLocks noGrp="1" noRot="1" noChangeAspect="1"/>
          </p:cNvSpPr>
          <p:nvPr>
            <p:ph type="sldImg" idx="2"/>
          </p:nvPr>
        </p:nvSpPr>
        <p:spPr>
          <a:xfrm>
            <a:off x="385537" y="691515"/>
            <a:ext cx="6163733" cy="345757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Shape 634"/>
          <p:cNvSpPr>
            <a:spLocks noGrp="1" noRot="1" noChangeAspect="1"/>
          </p:cNvSpPr>
          <p:nvPr>
            <p:ph type="sldImg" idx="2"/>
          </p:nvPr>
        </p:nvSpPr>
        <p:spPr>
          <a:xfrm>
            <a:off x="385234" y="691515"/>
            <a:ext cx="6163733" cy="34575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35" name="Shape 635"/>
          <p:cNvSpPr txBox="1">
            <a:spLocks noGrp="1"/>
          </p:cNvSpPr>
          <p:nvPr>
            <p:ph type="body" idx="1"/>
          </p:nvPr>
        </p:nvSpPr>
        <p:spPr>
          <a:xfrm>
            <a:off x="693420" y="4379595"/>
            <a:ext cx="5547360" cy="4149090"/>
          </a:xfrm>
          <a:prstGeom prst="rect">
            <a:avLst/>
          </a:prstGeom>
          <a:noFill/>
          <a:ln>
            <a:noFill/>
          </a:ln>
        </p:spPr>
        <p:txBody>
          <a:bodyPr lIns="92294" tIns="92294" rIns="92294" bIns="92294" anchor="t" anchorCtr="0">
            <a:noAutofit/>
          </a:bodyPr>
          <a:lstStyle/>
          <a:p>
            <a:pPr>
              <a:spcBef>
                <a:spcPts val="0"/>
              </a:spcBef>
              <a:buSzPct val="25000"/>
            </a:pPr>
            <a:endParaRPr sz="11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Shape 669"/>
          <p:cNvSpPr>
            <a:spLocks noGrp="1" noRot="1" noChangeAspect="1"/>
          </p:cNvSpPr>
          <p:nvPr>
            <p:ph type="sldImg" idx="2"/>
          </p:nvPr>
        </p:nvSpPr>
        <p:spPr>
          <a:xfrm>
            <a:off x="385234" y="691515"/>
            <a:ext cx="6163733" cy="34575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70" name="Shape 670"/>
          <p:cNvSpPr txBox="1">
            <a:spLocks noGrp="1"/>
          </p:cNvSpPr>
          <p:nvPr>
            <p:ph type="body" idx="1"/>
          </p:nvPr>
        </p:nvSpPr>
        <p:spPr>
          <a:xfrm>
            <a:off x="693420" y="4379595"/>
            <a:ext cx="5547360" cy="4149090"/>
          </a:xfrm>
          <a:prstGeom prst="rect">
            <a:avLst/>
          </a:prstGeom>
          <a:noFill/>
          <a:ln>
            <a:noFill/>
          </a:ln>
        </p:spPr>
        <p:txBody>
          <a:bodyPr lIns="92294" tIns="92294" rIns="92294" bIns="92294" anchor="t" anchorCtr="0">
            <a:noAutofit/>
          </a:bodyPr>
          <a:lstStyle/>
          <a:p>
            <a:pPr>
              <a:spcBef>
                <a:spcPts val="0"/>
              </a:spcBef>
              <a:buSzPct val="25000"/>
            </a:pPr>
            <a:endParaRPr sz="11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Shape 704"/>
          <p:cNvSpPr>
            <a:spLocks noGrp="1" noRot="1" noChangeAspect="1"/>
          </p:cNvSpPr>
          <p:nvPr>
            <p:ph type="sldImg" idx="2"/>
          </p:nvPr>
        </p:nvSpPr>
        <p:spPr>
          <a:xfrm>
            <a:off x="385234" y="691515"/>
            <a:ext cx="6163733" cy="34575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05" name="Shape 705"/>
          <p:cNvSpPr txBox="1">
            <a:spLocks noGrp="1"/>
          </p:cNvSpPr>
          <p:nvPr>
            <p:ph type="body" idx="1"/>
          </p:nvPr>
        </p:nvSpPr>
        <p:spPr>
          <a:xfrm>
            <a:off x="693420" y="4379595"/>
            <a:ext cx="5547360" cy="4149090"/>
          </a:xfrm>
          <a:prstGeom prst="rect">
            <a:avLst/>
          </a:prstGeom>
          <a:noFill/>
          <a:ln>
            <a:noFill/>
          </a:ln>
        </p:spPr>
        <p:txBody>
          <a:bodyPr lIns="92294" tIns="92294" rIns="92294" bIns="92294" anchor="t" anchorCtr="0">
            <a:noAutofit/>
          </a:bodyPr>
          <a:lstStyle/>
          <a:p>
            <a:pPr>
              <a:spcBef>
                <a:spcPts val="0"/>
              </a:spcBef>
              <a:buSzPct val="25000"/>
            </a:pPr>
            <a:r>
              <a:rPr lang="en-US" sz="1100"/>
              <a:t>Bottoms-up: decompose the monolith, incrementally make improvements and evolve the app into a "cloud first" state</a:t>
            </a:r>
          </a:p>
          <a:p>
            <a:pPr>
              <a:spcBef>
                <a:spcPts val="0"/>
              </a:spcBef>
              <a:buSzPct val="25000"/>
            </a:pPr>
            <a:r>
              <a:rPr lang="en-US" sz="1100"/>
              <a:t>Tops-down: take a customer-facing component and make it a first-class experience; as you do this, make architectural improvements that can be used commonly across the platform</a:t>
            </a:r>
          </a:p>
          <a:p>
            <a:pPr>
              <a:spcBef>
                <a:spcPts val="0"/>
              </a:spcBef>
              <a:buSzPct val="25000"/>
            </a:pPr>
            <a:endParaRPr sz="1100"/>
          </a:p>
          <a:p>
            <a:pPr>
              <a:spcBef>
                <a:spcPts val="0"/>
              </a:spcBef>
              <a:buSzPct val="25000"/>
            </a:pPr>
            <a:r>
              <a:rPr lang="en-US" sz="1100"/>
              <a:t>Monolith – all data in one place ---- a common mistake is to leave the data as-is and then u get a distributed ‘ball of mud’</a:t>
            </a:r>
          </a:p>
          <a:p>
            <a:pPr>
              <a:spcBef>
                <a:spcPts val="0"/>
              </a:spcBef>
              <a:buSzPct val="25000"/>
            </a:pPr>
            <a:endParaRPr sz="1100"/>
          </a:p>
          <a:p>
            <a:pPr>
              <a:spcBef>
                <a:spcPts val="0"/>
              </a:spcBef>
              <a:buSzPct val="25000"/>
            </a:pPr>
            <a:r>
              <a:rPr lang="en-US" sz="1100"/>
              <a:t>THD…</a:t>
            </a:r>
          </a:p>
          <a:p>
            <a:pPr>
              <a:spcBef>
                <a:spcPts val="0"/>
              </a:spcBef>
              <a:buSzPct val="25000"/>
            </a:pPr>
            <a:r>
              <a:rPr lang="en-US" sz="1100"/>
              <a:t>In the meantime, how do we continue to deliver business value?  The approach here is to work on business stories (as opposed to pure refactoring stories) and migrate those pieces of code out of the Grid application that are touched. What this means is that there will be a significant time for which the "app" will exist in both places (Grid and PCF). I think we will still be able to deliver business value incrementally and faster with better quality than before. But this needs to be measured to ensure it is happening.</a:t>
            </a:r>
          </a:p>
          <a:p>
            <a:pPr>
              <a:spcBef>
                <a:spcPts val="0"/>
              </a:spcBef>
              <a:buSzPct val="25000"/>
            </a:pPr>
            <a:endParaRPr sz="1100"/>
          </a:p>
          <a:p>
            <a:pPr>
              <a:spcBef>
                <a:spcPts val="0"/>
              </a:spcBef>
              <a:buSzPct val="25000"/>
            </a:pPr>
            <a:endParaRPr sz="11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Shape 720"/>
          <p:cNvSpPr txBox="1">
            <a:spLocks noGrp="1"/>
          </p:cNvSpPr>
          <p:nvPr>
            <p:ph type="body" idx="1"/>
          </p:nvPr>
        </p:nvSpPr>
        <p:spPr>
          <a:xfrm>
            <a:off x="693420" y="4379595"/>
            <a:ext cx="5547360" cy="4149090"/>
          </a:xfrm>
          <a:prstGeom prst="rect">
            <a:avLst/>
          </a:prstGeom>
          <a:noFill/>
          <a:ln>
            <a:noFill/>
          </a:ln>
        </p:spPr>
        <p:txBody>
          <a:bodyPr lIns="92294" tIns="92294" rIns="92294" bIns="92294" anchor="t" anchorCtr="0">
            <a:noAutofit/>
          </a:bodyPr>
          <a:lstStyle/>
          <a:p>
            <a:pPr>
              <a:spcBef>
                <a:spcPts val="0"/>
              </a:spcBef>
              <a:buSzPct val="25000"/>
            </a:pPr>
            <a:endParaRPr sz="1100"/>
          </a:p>
        </p:txBody>
      </p:sp>
      <p:sp>
        <p:nvSpPr>
          <p:cNvPr id="721" name="Shape 721"/>
          <p:cNvSpPr>
            <a:spLocks noGrp="1" noRot="1" noChangeAspect="1"/>
          </p:cNvSpPr>
          <p:nvPr>
            <p:ph type="sldImg" idx="2"/>
          </p:nvPr>
        </p:nvSpPr>
        <p:spPr>
          <a:xfrm>
            <a:off x="385234" y="691515"/>
            <a:ext cx="6163733" cy="34575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Shape 730"/>
          <p:cNvSpPr>
            <a:spLocks noGrp="1" noRot="1" noChangeAspect="1"/>
          </p:cNvSpPr>
          <p:nvPr>
            <p:ph type="sldImg" idx="2"/>
          </p:nvPr>
        </p:nvSpPr>
        <p:spPr>
          <a:xfrm>
            <a:off x="385234" y="691515"/>
            <a:ext cx="6163733" cy="34575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31" name="Shape 731"/>
          <p:cNvSpPr txBox="1">
            <a:spLocks noGrp="1"/>
          </p:cNvSpPr>
          <p:nvPr>
            <p:ph type="body" idx="1"/>
          </p:nvPr>
        </p:nvSpPr>
        <p:spPr>
          <a:xfrm>
            <a:off x="693420" y="4379595"/>
            <a:ext cx="5547360" cy="4149090"/>
          </a:xfrm>
          <a:prstGeom prst="rect">
            <a:avLst/>
          </a:prstGeom>
          <a:noFill/>
          <a:ln>
            <a:noFill/>
          </a:ln>
        </p:spPr>
        <p:txBody>
          <a:bodyPr lIns="92294" tIns="92294" rIns="92294" bIns="92294" anchor="t" anchorCtr="0">
            <a:noAutofit/>
          </a:bodyPr>
          <a:lstStyle/>
          <a:p>
            <a:pPr>
              <a:spcBef>
                <a:spcPts val="0"/>
              </a:spcBef>
              <a:buSzPct val="25000"/>
            </a:pPr>
            <a:r>
              <a:rPr lang="en-US" sz="1100"/>
              <a:t>Building Blocks</a:t>
            </a:r>
          </a:p>
          <a:p>
            <a:pPr>
              <a:spcBef>
                <a:spcPts val="0"/>
              </a:spcBef>
              <a:buSzPct val="25000"/>
            </a:pPr>
            <a:endParaRPr sz="1100"/>
          </a:p>
          <a:p>
            <a:pPr>
              <a:spcBef>
                <a:spcPts val="0"/>
              </a:spcBef>
              <a:buSzPct val="25000"/>
            </a:pPr>
            <a:r>
              <a:rPr lang="en-US" sz="1100"/>
              <a:t>Liberty Buildpack – OOB supports JEE 6 and 7; enhanced to support Dynatrace APM, custom binaries for app servers and JVM settings and siteminder integration</a:t>
            </a:r>
          </a:p>
          <a:p>
            <a:pPr>
              <a:spcBef>
                <a:spcPts val="0"/>
              </a:spcBef>
              <a:buSzPct val="25000"/>
            </a:pPr>
            <a:r>
              <a:rPr lang="en-US" sz="1100"/>
              <a:t>JBOSS Buildpack – enhanced to allow developers to use config injection; automates creation of legacy standalone.xml file based on what’s configured via CUPS (JDBC binding, WebServices, arbitrary env vars, MQ series connections, siteminder, JMS, JBOSS log levels) and accomodates customer-specific JNDI conventions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Shape 743"/>
          <p:cNvSpPr txBox="1">
            <a:spLocks noGrp="1"/>
          </p:cNvSpPr>
          <p:nvPr>
            <p:ph type="body" idx="1"/>
          </p:nvPr>
        </p:nvSpPr>
        <p:spPr>
          <a:xfrm>
            <a:off x="693420" y="4379595"/>
            <a:ext cx="5547360" cy="4149090"/>
          </a:xfrm>
          <a:prstGeom prst="rect">
            <a:avLst/>
          </a:prstGeom>
        </p:spPr>
        <p:txBody>
          <a:bodyPr lIns="92294" tIns="92294" rIns="92294" bIns="92294" anchor="t" anchorCtr="0">
            <a:noAutofit/>
          </a:bodyPr>
          <a:lstStyle/>
          <a:p>
            <a:pPr>
              <a:spcBef>
                <a:spcPts val="0"/>
              </a:spcBef>
            </a:pPr>
            <a:endParaRPr/>
          </a:p>
        </p:txBody>
      </p:sp>
      <p:sp>
        <p:nvSpPr>
          <p:cNvPr id="744" name="Shape 744"/>
          <p:cNvSpPr>
            <a:spLocks noGrp="1" noRot="1" noChangeAspect="1"/>
          </p:cNvSpPr>
          <p:nvPr>
            <p:ph type="sldImg" idx="2"/>
          </p:nvPr>
        </p:nvSpPr>
        <p:spPr>
          <a:xfrm>
            <a:off x="385537" y="691515"/>
            <a:ext cx="6163733" cy="345757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Shape 756"/>
          <p:cNvSpPr txBox="1">
            <a:spLocks noGrp="1"/>
          </p:cNvSpPr>
          <p:nvPr>
            <p:ph type="body" idx="1"/>
          </p:nvPr>
        </p:nvSpPr>
        <p:spPr>
          <a:xfrm>
            <a:off x="693420" y="4379595"/>
            <a:ext cx="5547360" cy="4149090"/>
          </a:xfrm>
          <a:prstGeom prst="rect">
            <a:avLst/>
          </a:prstGeom>
        </p:spPr>
        <p:txBody>
          <a:bodyPr lIns="92294" tIns="92294" rIns="92294" bIns="92294" anchor="t" anchorCtr="0">
            <a:noAutofit/>
          </a:bodyPr>
          <a:lstStyle/>
          <a:p>
            <a:pPr>
              <a:spcBef>
                <a:spcPts val="0"/>
              </a:spcBef>
            </a:pPr>
            <a:endParaRPr/>
          </a:p>
        </p:txBody>
      </p:sp>
      <p:sp>
        <p:nvSpPr>
          <p:cNvPr id="757" name="Shape 757"/>
          <p:cNvSpPr>
            <a:spLocks noGrp="1" noRot="1" noChangeAspect="1"/>
          </p:cNvSpPr>
          <p:nvPr>
            <p:ph type="sldImg" idx="2"/>
          </p:nvPr>
        </p:nvSpPr>
        <p:spPr>
          <a:xfrm>
            <a:off x="385537" y="691515"/>
            <a:ext cx="6163733" cy="345757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Shape 657"/>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58" name="Shape 658"/>
          <p:cNvSpPr txBox="1">
            <a:spLocks noGrp="1"/>
          </p:cNvSpPr>
          <p:nvPr>
            <p:ph type="body" idx="1"/>
          </p:nvPr>
        </p:nvSpPr>
        <p:spPr>
          <a:xfrm>
            <a:off x="298449" y="2997201"/>
            <a:ext cx="6337299" cy="5842000"/>
          </a:xfrm>
          <a:prstGeom prst="rect">
            <a:avLst/>
          </a:prstGeom>
          <a:noFill/>
          <a:ln>
            <a:noFill/>
          </a:ln>
        </p:spPr>
        <p:txBody>
          <a:bodyPr lIns="0" tIns="0" rIns="0" bIns="0" anchor="t" anchorCtr="0">
            <a:noAutofit/>
          </a:bodyPr>
          <a:lstStyle/>
          <a:p>
            <a:pPr>
              <a:spcBef>
                <a:spcPts val="0"/>
              </a:spcBef>
              <a:buSzPct val="25000"/>
            </a:pPr>
            <a:r>
              <a:rPr lang="en-US" sz="1100" dirty="0">
                <a:latin typeface="Verdana"/>
                <a:ea typeface="Verdana"/>
                <a:cs typeface="Verdana"/>
                <a:sym typeface="Verdana"/>
              </a:rPr>
              <a:t>Cloud Ready: No mounting file systems!</a:t>
            </a:r>
          </a:p>
          <a:p>
            <a:pPr>
              <a:spcBef>
                <a:spcPts val="0"/>
              </a:spcBef>
              <a:buSzPct val="25000"/>
            </a:pPr>
            <a:r>
              <a:rPr lang="en-US" sz="1100" dirty="0">
                <a:latin typeface="Verdana"/>
                <a:ea typeface="Verdana"/>
                <a:cs typeface="Verdana"/>
                <a:sym typeface="Verdana"/>
              </a:rPr>
              <a:t>Cloud Friendly: Scalable, platform provides HA</a:t>
            </a:r>
          </a:p>
          <a:p>
            <a:pPr>
              <a:spcBef>
                <a:spcPts val="0"/>
              </a:spcBef>
              <a:buSzPct val="25000"/>
            </a:pPr>
            <a:r>
              <a:rPr lang="en-US" sz="1100" dirty="0">
                <a:latin typeface="Verdana"/>
                <a:ea typeface="Verdana"/>
                <a:cs typeface="Verdana"/>
                <a:sym typeface="Verdana"/>
              </a:rPr>
              <a:t>Cloud Resilient: Cloud Agnostic, Fault Tolerant</a:t>
            </a:r>
          </a:p>
          <a:p>
            <a:pPr>
              <a:spcBef>
                <a:spcPts val="0"/>
              </a:spcBef>
              <a:buSzPct val="25000"/>
            </a:pPr>
            <a:r>
              <a:rPr lang="en-US" sz="1100" dirty="0">
                <a:latin typeface="Verdana"/>
                <a:ea typeface="Verdana"/>
                <a:cs typeface="Verdana"/>
                <a:sym typeface="Verdana"/>
              </a:rPr>
              <a:t>Cloud Native: </a:t>
            </a:r>
            <a:r>
              <a:rPr lang="en-US" sz="1100" dirty="0" err="1">
                <a:latin typeface="Verdana"/>
                <a:ea typeface="Verdana"/>
                <a:cs typeface="Verdana"/>
                <a:sym typeface="Verdana"/>
              </a:rPr>
              <a:t>microservices</a:t>
            </a:r>
            <a:r>
              <a:rPr lang="en-US" sz="1100" dirty="0">
                <a:latin typeface="Verdana"/>
                <a:ea typeface="Verdana"/>
                <a:cs typeface="Verdana"/>
                <a:sym typeface="Verdana"/>
              </a:rPr>
              <a:t> + API first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Shape 768"/>
          <p:cNvSpPr>
            <a:spLocks noGrp="1" noRot="1" noChangeAspect="1"/>
          </p:cNvSpPr>
          <p:nvPr>
            <p:ph type="sldImg" idx="2"/>
          </p:nvPr>
        </p:nvSpPr>
        <p:spPr>
          <a:xfrm>
            <a:off x="385234" y="691515"/>
            <a:ext cx="6163733" cy="34575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69" name="Shape 769"/>
          <p:cNvSpPr txBox="1">
            <a:spLocks noGrp="1"/>
          </p:cNvSpPr>
          <p:nvPr>
            <p:ph type="body" idx="1"/>
          </p:nvPr>
        </p:nvSpPr>
        <p:spPr>
          <a:xfrm>
            <a:off x="693420" y="4379595"/>
            <a:ext cx="5547360" cy="4149090"/>
          </a:xfrm>
          <a:prstGeom prst="rect">
            <a:avLst/>
          </a:prstGeom>
          <a:noFill/>
          <a:ln>
            <a:noFill/>
          </a:ln>
        </p:spPr>
        <p:txBody>
          <a:bodyPr lIns="92294" tIns="92294" rIns="92294" bIns="92294" anchor="t" anchorCtr="0">
            <a:noAutofit/>
          </a:bodyPr>
          <a:lstStyle/>
          <a:p>
            <a:pPr>
              <a:spcBef>
                <a:spcPts val="0"/>
              </a:spcBef>
              <a:buSzPct val="25000"/>
            </a:pPr>
            <a:endParaRPr sz="11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Shape 811"/>
          <p:cNvSpPr>
            <a:spLocks noGrp="1" noRot="1" noChangeAspect="1"/>
          </p:cNvSpPr>
          <p:nvPr>
            <p:ph type="sldImg" idx="2"/>
          </p:nvPr>
        </p:nvSpPr>
        <p:spPr>
          <a:xfrm>
            <a:off x="385234" y="691515"/>
            <a:ext cx="6163733" cy="345757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12" name="Shape 812"/>
          <p:cNvSpPr txBox="1">
            <a:spLocks noGrp="1"/>
          </p:cNvSpPr>
          <p:nvPr>
            <p:ph type="body" idx="1"/>
          </p:nvPr>
        </p:nvSpPr>
        <p:spPr>
          <a:xfrm>
            <a:off x="693420" y="4379595"/>
            <a:ext cx="5547360" cy="4149090"/>
          </a:xfrm>
          <a:prstGeom prst="rect">
            <a:avLst/>
          </a:prstGeom>
          <a:noFill/>
          <a:ln>
            <a:noFill/>
          </a:ln>
        </p:spPr>
        <p:txBody>
          <a:bodyPr lIns="92294" tIns="46134" rIns="92294" bIns="46134" anchor="t" anchorCtr="0">
            <a:noAutofit/>
          </a:bodyPr>
          <a:lstStyle/>
          <a:p>
            <a:pPr marL="0" lvl="1" indent="0">
              <a:spcBef>
                <a:spcPts val="0"/>
              </a:spcBef>
              <a:buClr>
                <a:srgbClr val="008881"/>
              </a:buClr>
              <a:buSzPct val="25000"/>
              <a:buNone/>
            </a:pPr>
            <a:r>
              <a:rPr lang="en-US" sz="1600">
                <a:solidFill>
                  <a:srgbClr val="008881"/>
                </a:solidFill>
                <a:latin typeface="Calibri"/>
                <a:ea typeface="Calibri"/>
                <a:cs typeface="Calibri"/>
                <a:sym typeface="Calibri"/>
              </a:rPr>
              <a:t>Increase IT Operations Productivity by 90% </a:t>
            </a:r>
          </a:p>
          <a:p>
            <a:pPr marL="0" lvl="1" indent="0">
              <a:spcBef>
                <a:spcPts val="0"/>
              </a:spcBef>
              <a:buClr>
                <a:srgbClr val="D3550E"/>
              </a:buClr>
              <a:buSzPct val="25000"/>
              <a:buNone/>
            </a:pPr>
            <a:r>
              <a:rPr lang="en-US" sz="1600">
                <a:solidFill>
                  <a:srgbClr val="D3550E"/>
                </a:solidFill>
                <a:latin typeface="Calibri"/>
                <a:ea typeface="Calibri"/>
                <a:cs typeface="Calibri"/>
                <a:sym typeface="Calibri"/>
              </a:rPr>
              <a:t>Operators now provide application dial tone, instead of bogged down in never ending manual complexity and fire-drills</a:t>
            </a:r>
          </a:p>
          <a:p>
            <a:pPr marL="0" lvl="1" indent="0">
              <a:spcBef>
                <a:spcPts val="0"/>
              </a:spcBef>
              <a:buSzPct val="25000"/>
              <a:buNone/>
            </a:pPr>
            <a:endParaRPr sz="1600" b="1">
              <a:solidFill>
                <a:srgbClr val="4D4D4D"/>
              </a:solidFill>
              <a:latin typeface="Calibri"/>
              <a:ea typeface="Calibri"/>
              <a:cs typeface="Calibri"/>
              <a:sym typeface="Calibri"/>
            </a:endParaRPr>
          </a:p>
          <a:p>
            <a:pPr marL="0" lvl="1" indent="0">
              <a:spcBef>
                <a:spcPts val="0"/>
              </a:spcBef>
              <a:buClr>
                <a:srgbClr val="4D4D4D"/>
              </a:buClr>
              <a:buSzPct val="25000"/>
              <a:buNone/>
            </a:pPr>
            <a:r>
              <a:rPr lang="en-US" sz="1600" b="1">
                <a:solidFill>
                  <a:srgbClr val="4D4D4D"/>
                </a:solidFill>
                <a:latin typeface="Calibri"/>
                <a:ea typeface="Calibri"/>
                <a:cs typeface="Calibri"/>
                <a:sym typeface="Calibri"/>
              </a:rPr>
              <a:t>Before PCF</a:t>
            </a:r>
          </a:p>
          <a:p>
            <a:pPr>
              <a:lnSpc>
                <a:spcPct val="80000"/>
              </a:lnSpc>
              <a:spcBef>
                <a:spcPts val="0"/>
              </a:spcBef>
              <a:buSzPct val="25000"/>
            </a:pPr>
            <a:r>
              <a:rPr lang="en-US" sz="1400">
                <a:latin typeface="Calibri"/>
                <a:ea typeface="Calibri"/>
                <a:cs typeface="Calibri"/>
                <a:sym typeface="Calibri"/>
              </a:rPr>
              <a:t>Establish infrastructure</a:t>
            </a:r>
          </a:p>
          <a:p>
            <a:pPr>
              <a:lnSpc>
                <a:spcPct val="80000"/>
              </a:lnSpc>
              <a:spcBef>
                <a:spcPts val="0"/>
              </a:spcBef>
              <a:buSzPct val="25000"/>
            </a:pPr>
            <a:r>
              <a:rPr lang="en-US" sz="1400">
                <a:latin typeface="Calibri"/>
                <a:ea typeface="Calibri"/>
                <a:cs typeface="Calibri"/>
                <a:sym typeface="Calibri"/>
              </a:rPr>
              <a:t>Configure environments</a:t>
            </a:r>
          </a:p>
          <a:p>
            <a:pPr>
              <a:lnSpc>
                <a:spcPct val="80000"/>
              </a:lnSpc>
              <a:spcBef>
                <a:spcPts val="0"/>
              </a:spcBef>
              <a:buSzPct val="25000"/>
            </a:pPr>
            <a:r>
              <a:rPr lang="en-US" sz="1400">
                <a:latin typeface="Calibri"/>
                <a:ea typeface="Calibri"/>
                <a:cs typeface="Calibri"/>
                <a:sym typeface="Calibri"/>
              </a:rPr>
              <a:t>Install middleware</a:t>
            </a:r>
          </a:p>
          <a:p>
            <a:pPr>
              <a:lnSpc>
                <a:spcPct val="80000"/>
              </a:lnSpc>
              <a:spcBef>
                <a:spcPts val="0"/>
              </a:spcBef>
              <a:buSzPct val="25000"/>
            </a:pPr>
            <a:r>
              <a:rPr lang="en-US" sz="1400">
                <a:latin typeface="Calibri"/>
                <a:ea typeface="Calibri"/>
                <a:cs typeface="Calibri"/>
                <a:sym typeface="Calibri"/>
              </a:rPr>
              <a:t>Months to support a new language or framework</a:t>
            </a:r>
          </a:p>
          <a:p>
            <a:pPr>
              <a:lnSpc>
                <a:spcPct val="80000"/>
              </a:lnSpc>
              <a:spcBef>
                <a:spcPts val="0"/>
              </a:spcBef>
              <a:buSzPct val="25000"/>
            </a:pPr>
            <a:r>
              <a:rPr lang="en-US" sz="1400">
                <a:latin typeface="Calibri"/>
                <a:ea typeface="Calibri"/>
                <a:cs typeface="Calibri"/>
                <a:sym typeface="Calibri"/>
              </a:rPr>
              <a:t>Maintain gold image across environments</a:t>
            </a:r>
          </a:p>
          <a:p>
            <a:pPr>
              <a:lnSpc>
                <a:spcPct val="80000"/>
              </a:lnSpc>
              <a:spcBef>
                <a:spcPts val="0"/>
              </a:spcBef>
              <a:buSzPct val="25000"/>
            </a:pPr>
            <a:r>
              <a:rPr lang="en-US" sz="1400">
                <a:latin typeface="Calibri"/>
                <a:ea typeface="Calibri"/>
                <a:cs typeface="Calibri"/>
                <a:sym typeface="Calibri"/>
              </a:rPr>
              <a:t>Apply Patches</a:t>
            </a:r>
          </a:p>
          <a:p>
            <a:pPr>
              <a:lnSpc>
                <a:spcPct val="80000"/>
              </a:lnSpc>
              <a:spcBef>
                <a:spcPts val="0"/>
              </a:spcBef>
              <a:buSzPct val="25000"/>
            </a:pPr>
            <a:r>
              <a:rPr lang="en-US" sz="1400">
                <a:latin typeface="Calibri"/>
                <a:ea typeface="Calibri"/>
                <a:cs typeface="Calibri"/>
                <a:sym typeface="Calibri"/>
              </a:rPr>
              <a:t>Capacity management</a:t>
            </a:r>
          </a:p>
          <a:p>
            <a:pPr>
              <a:lnSpc>
                <a:spcPct val="80000"/>
              </a:lnSpc>
              <a:spcBef>
                <a:spcPts val="0"/>
              </a:spcBef>
              <a:buSzPct val="25000"/>
            </a:pPr>
            <a:r>
              <a:rPr lang="en-US" sz="1400">
                <a:latin typeface="Calibri"/>
                <a:ea typeface="Calibri"/>
                <a:cs typeface="Calibri"/>
                <a:sym typeface="Calibri"/>
              </a:rPr>
              <a:t>Policy and Authentication</a:t>
            </a:r>
          </a:p>
          <a:p>
            <a:pPr>
              <a:lnSpc>
                <a:spcPct val="80000"/>
              </a:lnSpc>
              <a:spcBef>
                <a:spcPts val="0"/>
              </a:spcBef>
              <a:buSzPct val="25000"/>
            </a:pPr>
            <a:r>
              <a:rPr lang="en-US" sz="1400">
                <a:latin typeface="Calibri"/>
                <a:ea typeface="Calibri"/>
                <a:cs typeface="Calibri"/>
                <a:sym typeface="Calibri"/>
              </a:rPr>
              <a:t>Write and manage automation scripts. Highly error prone</a:t>
            </a:r>
          </a:p>
          <a:p>
            <a:pPr>
              <a:lnSpc>
                <a:spcPct val="80000"/>
              </a:lnSpc>
              <a:spcBef>
                <a:spcPts val="0"/>
              </a:spcBef>
              <a:buSzPct val="25000"/>
            </a:pPr>
            <a:endParaRPr sz="1400">
              <a:latin typeface="Calibri"/>
              <a:ea typeface="Calibri"/>
              <a:cs typeface="Calibri"/>
              <a:sym typeface="Calibri"/>
            </a:endParaRPr>
          </a:p>
          <a:p>
            <a:pPr marL="0" lvl="1" indent="0">
              <a:spcBef>
                <a:spcPts val="0"/>
              </a:spcBef>
              <a:buClr>
                <a:srgbClr val="4D4D4D"/>
              </a:buClr>
              <a:buSzPct val="25000"/>
              <a:buNone/>
            </a:pPr>
            <a:r>
              <a:rPr lang="en-US" sz="1600" b="1">
                <a:solidFill>
                  <a:srgbClr val="4D4D4D"/>
                </a:solidFill>
                <a:latin typeface="Calibri"/>
                <a:ea typeface="Calibri"/>
                <a:cs typeface="Calibri"/>
                <a:sym typeface="Calibri"/>
              </a:rPr>
              <a:t>After PCF</a:t>
            </a:r>
          </a:p>
          <a:p>
            <a:pPr>
              <a:spcBef>
                <a:spcPts val="0"/>
              </a:spcBef>
              <a:buSzPct val="25000"/>
            </a:pPr>
            <a:r>
              <a:rPr lang="en-US" sz="1400">
                <a:latin typeface="Calibri"/>
                <a:ea typeface="Calibri"/>
                <a:cs typeface="Calibri"/>
                <a:sym typeface="Calibri"/>
              </a:rPr>
              <a:t>Single pane of glass</a:t>
            </a:r>
          </a:p>
          <a:p>
            <a:pPr>
              <a:spcBef>
                <a:spcPts val="0"/>
              </a:spcBef>
              <a:buSzPct val="25000"/>
            </a:pPr>
            <a:r>
              <a:rPr lang="en-US" sz="1400">
                <a:latin typeface="Calibri"/>
                <a:ea typeface="Calibri"/>
                <a:cs typeface="Calibri"/>
                <a:sym typeface="Calibri"/>
              </a:rPr>
              <a:t>Self-managed &amp; self-regulated</a:t>
            </a:r>
          </a:p>
          <a:p>
            <a:pPr>
              <a:spcBef>
                <a:spcPts val="0"/>
              </a:spcBef>
              <a:buSzPct val="25000"/>
            </a:pPr>
            <a:r>
              <a:rPr lang="en-US" sz="1400">
                <a:latin typeface="Calibri"/>
                <a:ea typeface="Calibri"/>
                <a:cs typeface="Calibri"/>
                <a:sym typeface="Calibri"/>
              </a:rPr>
              <a:t>Most functions are automated</a:t>
            </a:r>
          </a:p>
          <a:p>
            <a:pPr>
              <a:spcBef>
                <a:spcPts val="0"/>
              </a:spcBef>
              <a:buSzPct val="25000"/>
            </a:pPr>
            <a:endParaRPr sz="1400">
              <a:latin typeface="Calibri"/>
              <a:ea typeface="Calibri"/>
              <a:cs typeface="Calibri"/>
              <a:sym typeface="Calibri"/>
            </a:endParaRPr>
          </a:p>
          <a:p>
            <a:pPr>
              <a:spcBef>
                <a:spcPts val="0"/>
              </a:spcBef>
              <a:buSzPct val="25000"/>
            </a:pPr>
            <a:r>
              <a:rPr lang="en-US" sz="1400" b="1">
                <a:latin typeface="Calibri"/>
                <a:ea typeface="Calibri"/>
                <a:cs typeface="Calibri"/>
                <a:sym typeface="Calibri"/>
              </a:rPr>
              <a:t>Cloud Deployment: 2-4 hours</a:t>
            </a:r>
          </a:p>
          <a:p>
            <a:pPr>
              <a:spcBef>
                <a:spcPts val="0"/>
              </a:spcBef>
              <a:buSzPct val="25000"/>
            </a:pPr>
            <a:r>
              <a:rPr lang="en-US" sz="1400" b="1">
                <a:latin typeface="Calibri"/>
                <a:ea typeface="Calibri"/>
                <a:cs typeface="Calibri"/>
                <a:sym typeface="Calibri"/>
              </a:rPr>
              <a:t>Increase Server to Admin ratio</a:t>
            </a:r>
          </a:p>
          <a:p>
            <a:pPr>
              <a:spcBef>
                <a:spcPts val="0"/>
              </a:spcBef>
              <a:buSzPct val="25000"/>
            </a:pPr>
            <a:endParaRPr sz="1400" b="1">
              <a:latin typeface="Calibri"/>
              <a:ea typeface="Calibri"/>
              <a:cs typeface="Calibri"/>
              <a:sym typeface="Calibri"/>
            </a:endParaRPr>
          </a:p>
          <a:p>
            <a:pPr>
              <a:spcBef>
                <a:spcPts val="0"/>
              </a:spcBef>
              <a:buSzPct val="25000"/>
            </a:pPr>
            <a:endParaRPr sz="1400" b="1">
              <a:latin typeface="Calibri"/>
              <a:ea typeface="Calibri"/>
              <a:cs typeface="Calibri"/>
              <a:sym typeface="Calibri"/>
            </a:endParaRPr>
          </a:p>
          <a:p>
            <a:pPr>
              <a:spcBef>
                <a:spcPts val="0"/>
              </a:spcBef>
              <a:buClr>
                <a:srgbClr val="008881"/>
              </a:buClr>
              <a:buSzPct val="25000"/>
            </a:pPr>
            <a:r>
              <a:rPr lang="en-US" sz="1400">
                <a:solidFill>
                  <a:srgbClr val="008881"/>
                </a:solidFill>
                <a:latin typeface="Calibri"/>
                <a:ea typeface="Calibri"/>
                <a:cs typeface="Calibri"/>
                <a:sym typeface="Calibri"/>
              </a:rPr>
              <a:t>Increase Developer Productivity by 50% </a:t>
            </a:r>
          </a:p>
          <a:p>
            <a:pPr marL="0" lvl="1" indent="0">
              <a:spcBef>
                <a:spcPts val="0"/>
              </a:spcBef>
              <a:buClr>
                <a:srgbClr val="76923C"/>
              </a:buClr>
              <a:buSzPct val="25000"/>
              <a:buNone/>
            </a:pPr>
            <a:r>
              <a:rPr lang="en-US">
                <a:solidFill>
                  <a:srgbClr val="76923C"/>
                </a:solidFill>
                <a:latin typeface="Calibri"/>
                <a:ea typeface="Calibri"/>
                <a:cs typeface="Calibri"/>
                <a:sym typeface="Calibri"/>
              </a:rPr>
              <a:t>Developers dramatically increase speed of app deployment</a:t>
            </a:r>
          </a:p>
          <a:p>
            <a:pPr>
              <a:spcBef>
                <a:spcPts val="0"/>
              </a:spcBef>
              <a:buSzPct val="25000"/>
            </a:pPr>
            <a:endParaRPr sz="1400" b="1">
              <a:latin typeface="Calibri"/>
              <a:ea typeface="Calibri"/>
              <a:cs typeface="Calibri"/>
              <a:sym typeface="Calibri"/>
            </a:endParaRPr>
          </a:p>
          <a:p>
            <a:pPr marL="0" lvl="1" indent="0">
              <a:spcBef>
                <a:spcPts val="0"/>
              </a:spcBef>
              <a:buClr>
                <a:srgbClr val="4D4D4D"/>
              </a:buClr>
              <a:buSzPct val="25000"/>
              <a:buNone/>
            </a:pPr>
            <a:r>
              <a:rPr lang="en-US" sz="1600" b="1">
                <a:solidFill>
                  <a:srgbClr val="4D4D4D"/>
                </a:solidFill>
                <a:latin typeface="Calibri"/>
                <a:ea typeface="Calibri"/>
                <a:cs typeface="Calibri"/>
                <a:sym typeface="Calibri"/>
              </a:rPr>
              <a:t>Before PCF (non-dev work)</a:t>
            </a:r>
          </a:p>
          <a:p>
            <a:pPr>
              <a:spcBef>
                <a:spcPts val="0"/>
              </a:spcBef>
              <a:buSzPct val="25000"/>
            </a:pPr>
            <a:r>
              <a:rPr lang="en-US" sz="1400">
                <a:latin typeface="Calibri"/>
                <a:ea typeface="Calibri"/>
                <a:cs typeface="Calibri"/>
                <a:sym typeface="Calibri"/>
              </a:rPr>
              <a:t>Provision VMs</a:t>
            </a:r>
          </a:p>
          <a:p>
            <a:pPr>
              <a:spcBef>
                <a:spcPts val="0"/>
              </a:spcBef>
              <a:buSzPct val="25000"/>
            </a:pPr>
            <a:r>
              <a:rPr lang="en-US" sz="1400">
                <a:latin typeface="Calibri"/>
                <a:ea typeface="Calibri"/>
                <a:cs typeface="Calibri"/>
                <a:sym typeface="Calibri"/>
              </a:rPr>
              <a:t>Install OS, Middleware</a:t>
            </a:r>
          </a:p>
          <a:p>
            <a:pPr>
              <a:spcBef>
                <a:spcPts val="0"/>
              </a:spcBef>
              <a:buSzPct val="25000"/>
            </a:pPr>
            <a:r>
              <a:rPr lang="en-US" sz="1400">
                <a:latin typeface="Calibri"/>
                <a:ea typeface="Calibri"/>
                <a:cs typeface="Calibri"/>
                <a:sym typeface="Calibri"/>
              </a:rPr>
              <a:t>App Server set up</a:t>
            </a:r>
          </a:p>
          <a:p>
            <a:pPr>
              <a:spcBef>
                <a:spcPts val="0"/>
              </a:spcBef>
              <a:buSzPct val="25000"/>
            </a:pPr>
            <a:r>
              <a:rPr lang="en-US" sz="1400">
                <a:latin typeface="Calibri"/>
                <a:ea typeface="Calibri"/>
                <a:cs typeface="Calibri"/>
                <a:sym typeface="Calibri"/>
              </a:rPr>
              <a:t>Manage versions across dev/test/stage/production</a:t>
            </a:r>
          </a:p>
          <a:p>
            <a:pPr>
              <a:spcBef>
                <a:spcPts val="0"/>
              </a:spcBef>
              <a:buSzPct val="25000"/>
            </a:pPr>
            <a:r>
              <a:rPr lang="en-US" sz="1400">
                <a:latin typeface="Calibri"/>
                <a:ea typeface="Calibri"/>
                <a:cs typeface="Calibri"/>
                <a:sym typeface="Calibri"/>
              </a:rPr>
              <a:t>Scale App</a:t>
            </a:r>
          </a:p>
          <a:p>
            <a:pPr>
              <a:spcBef>
                <a:spcPts val="0"/>
              </a:spcBef>
              <a:buSzPct val="25000"/>
            </a:pPr>
            <a:r>
              <a:rPr lang="en-US" sz="1400">
                <a:latin typeface="Calibri"/>
                <a:ea typeface="Calibri"/>
                <a:cs typeface="Calibri"/>
                <a:sym typeface="Calibri"/>
              </a:rPr>
              <a:t>Error prone</a:t>
            </a:r>
          </a:p>
          <a:p>
            <a:pPr>
              <a:spcBef>
                <a:spcPts val="0"/>
              </a:spcBef>
              <a:buSzPct val="25000"/>
            </a:pPr>
            <a:r>
              <a:rPr lang="en-US" sz="1400">
                <a:latin typeface="Calibri"/>
                <a:ea typeface="Calibri"/>
                <a:cs typeface="Calibri"/>
                <a:sym typeface="Calibri"/>
              </a:rPr>
              <a:t>Open IT helpdesk tickets</a:t>
            </a:r>
          </a:p>
          <a:p>
            <a:pPr>
              <a:spcBef>
                <a:spcPts val="0"/>
              </a:spcBef>
              <a:buSzPct val="25000"/>
            </a:pPr>
            <a:r>
              <a:rPr lang="en-US" sz="1400">
                <a:latin typeface="Calibri"/>
                <a:ea typeface="Calibri"/>
                <a:cs typeface="Calibri"/>
                <a:sym typeface="Calibri"/>
              </a:rPr>
              <a:t>Wait for resolution</a:t>
            </a:r>
          </a:p>
          <a:p>
            <a:pPr>
              <a:spcBef>
                <a:spcPts val="0"/>
              </a:spcBef>
              <a:buSzPct val="25000"/>
            </a:pPr>
            <a:endParaRPr sz="1400">
              <a:latin typeface="Calibri"/>
              <a:ea typeface="Calibri"/>
              <a:cs typeface="Calibri"/>
              <a:sym typeface="Calibri"/>
            </a:endParaRPr>
          </a:p>
          <a:p>
            <a:pPr marL="0" lvl="1" indent="0">
              <a:spcBef>
                <a:spcPts val="0"/>
              </a:spcBef>
              <a:buClr>
                <a:srgbClr val="4D4D4D"/>
              </a:buClr>
              <a:buSzPct val="25000"/>
              <a:buNone/>
            </a:pPr>
            <a:r>
              <a:rPr lang="en-US" sz="1600" b="1">
                <a:solidFill>
                  <a:srgbClr val="4D4D4D"/>
                </a:solidFill>
                <a:latin typeface="Calibri"/>
                <a:ea typeface="Calibri"/>
                <a:cs typeface="Calibri"/>
                <a:sym typeface="Calibri"/>
              </a:rPr>
              <a:t>After PCF</a:t>
            </a:r>
          </a:p>
          <a:p>
            <a:pPr>
              <a:spcBef>
                <a:spcPts val="0"/>
              </a:spcBef>
              <a:buSzPct val="25000"/>
            </a:pPr>
            <a:r>
              <a:rPr lang="en-US" sz="1400">
                <a:latin typeface="Calibri"/>
                <a:ea typeface="Calibri"/>
                <a:cs typeface="Calibri"/>
                <a:sym typeface="Calibri"/>
              </a:rPr>
              <a:t>Auto-select runtimes</a:t>
            </a:r>
          </a:p>
          <a:p>
            <a:pPr>
              <a:spcBef>
                <a:spcPts val="0"/>
              </a:spcBef>
              <a:buSzPct val="25000"/>
            </a:pPr>
            <a:r>
              <a:rPr lang="en-US" sz="1400">
                <a:latin typeface="Calibri"/>
                <a:ea typeface="Calibri"/>
                <a:cs typeface="Calibri"/>
                <a:sym typeface="Calibri"/>
              </a:rPr>
              <a:t>Select and bind middleware</a:t>
            </a:r>
          </a:p>
          <a:p>
            <a:pPr>
              <a:spcBef>
                <a:spcPts val="0"/>
              </a:spcBef>
              <a:buSzPct val="25000"/>
            </a:pPr>
            <a:r>
              <a:rPr lang="en-US" sz="1400">
                <a:latin typeface="Calibri"/>
                <a:ea typeface="Calibri"/>
                <a:cs typeface="Calibri"/>
                <a:sym typeface="Calibri"/>
              </a:rPr>
              <a:t>Deploy app </a:t>
            </a:r>
          </a:p>
          <a:p>
            <a:pPr>
              <a:spcBef>
                <a:spcPts val="0"/>
              </a:spcBef>
              <a:buSzPct val="25000"/>
            </a:pPr>
            <a:r>
              <a:rPr lang="en-US" sz="1400">
                <a:latin typeface="Calibri"/>
                <a:ea typeface="Calibri"/>
                <a:cs typeface="Calibri"/>
                <a:sym typeface="Calibri"/>
              </a:rPr>
              <a:t>Scale App</a:t>
            </a:r>
          </a:p>
          <a:p>
            <a:pPr>
              <a:spcBef>
                <a:spcPts val="0"/>
              </a:spcBef>
              <a:buSzPct val="25000"/>
            </a:pPr>
            <a:endParaRPr sz="1400">
              <a:latin typeface="Calibri"/>
              <a:ea typeface="Calibri"/>
              <a:cs typeface="Calibri"/>
              <a:sym typeface="Calibri"/>
            </a:endParaRPr>
          </a:p>
          <a:p>
            <a:pPr>
              <a:spcBef>
                <a:spcPts val="0"/>
              </a:spcBef>
              <a:buSzPct val="25000"/>
            </a:pPr>
            <a:r>
              <a:rPr lang="en-US" sz="1400" b="1">
                <a:latin typeface="Calibri"/>
                <a:ea typeface="Calibri"/>
                <a:cs typeface="Calibri"/>
                <a:sym typeface="Calibri"/>
              </a:rPr>
              <a:t>Steps above: 2 minutes</a:t>
            </a:r>
          </a:p>
          <a:p>
            <a:pPr>
              <a:spcBef>
                <a:spcPts val="0"/>
              </a:spcBef>
              <a:buSzPct val="25000"/>
            </a:pPr>
            <a:endParaRPr sz="1400">
              <a:latin typeface="Calibri"/>
              <a:ea typeface="Calibri"/>
              <a:cs typeface="Calibri"/>
              <a:sym typeface="Calibri"/>
            </a:endParaRPr>
          </a:p>
          <a:p>
            <a:pPr>
              <a:spcBef>
                <a:spcPts val="0"/>
              </a:spcBef>
              <a:buSzPct val="25000"/>
            </a:pPr>
            <a:endParaRPr>
              <a:latin typeface="Calibri"/>
              <a:ea typeface="Calibri"/>
              <a:cs typeface="Calibri"/>
              <a:sym typeface="Calibri"/>
            </a:endParaRPr>
          </a:p>
          <a:p>
            <a:pPr>
              <a:spcBef>
                <a:spcPts val="0"/>
              </a:spcBef>
              <a:buSzPct val="25000"/>
            </a:pPr>
            <a:endParaRPr sz="1400" b="1">
              <a:latin typeface="Calibri"/>
              <a:ea typeface="Calibri"/>
              <a:cs typeface="Calibri"/>
              <a:sym typeface="Calibri"/>
            </a:endParaRPr>
          </a:p>
          <a:p>
            <a:pPr>
              <a:spcBef>
                <a:spcPts val="0"/>
              </a:spcBef>
              <a:buSzPct val="25000"/>
            </a:pPr>
            <a:endParaRPr sz="1400" b="1">
              <a:latin typeface="Calibri"/>
              <a:ea typeface="Calibri"/>
              <a:cs typeface="Calibri"/>
              <a:sym typeface="Calibri"/>
            </a:endParaRPr>
          </a:p>
        </p:txBody>
      </p:sp>
      <p:sp>
        <p:nvSpPr>
          <p:cNvPr id="813" name="Shape 813"/>
          <p:cNvSpPr txBox="1">
            <a:spLocks noGrp="1"/>
          </p:cNvSpPr>
          <p:nvPr>
            <p:ph type="sldNum" idx="12"/>
          </p:nvPr>
        </p:nvSpPr>
        <p:spPr>
          <a:xfrm>
            <a:off x="3927775" y="8757590"/>
            <a:ext cx="3004819" cy="461010"/>
          </a:xfrm>
          <a:prstGeom prst="rect">
            <a:avLst/>
          </a:prstGeom>
          <a:noFill/>
          <a:ln>
            <a:noFill/>
          </a:ln>
        </p:spPr>
        <p:txBody>
          <a:bodyPr lIns="92294" tIns="46134" rIns="92294" bIns="46134" anchor="b" anchorCtr="0">
            <a:noAutofit/>
          </a:bodyPr>
          <a:lstStyle/>
          <a:p>
            <a:pPr algn="r">
              <a:buClr>
                <a:schemeClr val="dk1"/>
              </a:buClr>
              <a:buSzPct val="25000"/>
            </a:pPr>
            <a:fld id="{00000000-1234-1234-1234-123412341234}" type="slidenum">
              <a:rPr lang="en-US" sz="1200">
                <a:solidFill>
                  <a:schemeClr val="dk1"/>
                </a:solidFill>
                <a:latin typeface="Calibri"/>
                <a:ea typeface="Calibri"/>
                <a:cs typeface="Calibri"/>
                <a:sym typeface="Calibri"/>
              </a:rPr>
              <a:pPr algn="r">
                <a:buClr>
                  <a:schemeClr val="dk1"/>
                </a:buClr>
                <a:buSzPct val="25000"/>
              </a:pPr>
              <a:t>64</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1624401" y="691515"/>
            <a:ext cx="3743183" cy="210015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3" name="Shape 153"/>
          <p:cNvSpPr txBox="1">
            <a:spLocks noGrp="1"/>
          </p:cNvSpPr>
          <p:nvPr>
            <p:ph type="body" idx="1"/>
          </p:nvPr>
        </p:nvSpPr>
        <p:spPr>
          <a:xfrm>
            <a:off x="298449" y="2997201"/>
            <a:ext cx="6337299" cy="5842000"/>
          </a:xfrm>
          <a:prstGeom prst="rect">
            <a:avLst/>
          </a:prstGeom>
          <a:noFill/>
          <a:ln>
            <a:noFill/>
          </a:ln>
        </p:spPr>
        <p:txBody>
          <a:bodyPr lIns="0" tIns="0" rIns="0" bIns="0" anchor="t" anchorCtr="0">
            <a:noAutofit/>
          </a:bodyPr>
          <a:lstStyle/>
          <a:p>
            <a:pPr>
              <a:spcBef>
                <a:spcPts val="0"/>
              </a:spcBef>
              <a:buSzPct val="25000"/>
            </a:pPr>
            <a:r>
              <a:rPr lang="en-US" sz="1100">
                <a:latin typeface="Verdana"/>
                <a:ea typeface="Verdana"/>
                <a:cs typeface="Verdana"/>
                <a:sym typeface="Verdana"/>
              </a:rPr>
              <a:t>We’re working with customers like Comcast and Lockheed Martin who have been struggling to ship software faster. Both in terms of new projects and implementing these modern, DevOps-friendly environments that can handle real continuous delivery.</a:t>
            </a:r>
          </a:p>
          <a:p>
            <a:pPr>
              <a:spcBef>
                <a:spcPts val="0"/>
              </a:spcBef>
              <a:buSzPct val="25000"/>
            </a:pPr>
            <a:endParaRPr sz="1100">
              <a:latin typeface="Verdana"/>
              <a:ea typeface="Verdana"/>
              <a:cs typeface="Verdana"/>
              <a:sym typeface="Verdana"/>
            </a:endParaRPr>
          </a:p>
          <a:p>
            <a:pPr>
              <a:spcBef>
                <a:spcPts val="0"/>
              </a:spcBef>
              <a:buSzPct val="25000"/>
            </a:pPr>
            <a:r>
              <a:rPr lang="en-US" sz="1100">
                <a:latin typeface="Verdana"/>
                <a:ea typeface="Verdana"/>
                <a:cs typeface="Verdana"/>
                <a:sym typeface="Verdana"/>
              </a:rPr>
              <a:t>If you’re doing big project with ‘agile waterfall’ where you use agile development with weekly sprints but have a huge manual process to actually ship every 3-9months.</a:t>
            </a:r>
          </a:p>
          <a:p>
            <a:pPr>
              <a:spcBef>
                <a:spcPts val="0"/>
              </a:spcBef>
              <a:buSzPct val="25000"/>
            </a:pPr>
            <a:endParaRPr sz="1100">
              <a:latin typeface="Verdana"/>
              <a:ea typeface="Verdana"/>
              <a:cs typeface="Verdana"/>
              <a:sym typeface="Verdana"/>
            </a:endParaRPr>
          </a:p>
          <a:p>
            <a:pPr>
              <a:spcBef>
                <a:spcPts val="0"/>
              </a:spcBef>
              <a:buSzPct val="25000"/>
            </a:pPr>
            <a:r>
              <a:rPr lang="en-US" sz="1100">
                <a:latin typeface="Verdana"/>
                <a:ea typeface="Verdana"/>
                <a:cs typeface="Verdana"/>
                <a:sym typeface="Verdana"/>
              </a:rPr>
              <a:t>Disconnect between dev and ops. Throw the code over the wall</a:t>
            </a:r>
          </a:p>
          <a:p>
            <a:pPr>
              <a:spcBef>
                <a:spcPts val="0"/>
              </a:spcBef>
              <a:buSzPct val="25000"/>
            </a:pPr>
            <a:endParaRPr sz="1100">
              <a:latin typeface="Verdana"/>
              <a:ea typeface="Verdana"/>
              <a:cs typeface="Verdana"/>
              <a:sym typeface="Verdana"/>
            </a:endParaRPr>
          </a:p>
          <a:p>
            <a:pPr>
              <a:spcBef>
                <a:spcPts val="0"/>
              </a:spcBef>
              <a:buSzPct val="25000"/>
            </a:pPr>
            <a:r>
              <a:rPr lang="en-US" sz="1100" i="1">
                <a:solidFill>
                  <a:srgbClr val="00685D"/>
                </a:solidFill>
                <a:latin typeface="Calibri"/>
                <a:ea typeface="Calibri"/>
                <a:cs typeface="Calibri"/>
                <a:sym typeface="Calibri"/>
              </a:rPr>
              <a:t>… and do it all over again from Dev → Test → Prod on any infrastructure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Shape 411"/>
          <p:cNvSpPr>
            <a:spLocks noGrp="1" noRot="1" noChangeAspect="1"/>
          </p:cNvSpPr>
          <p:nvPr>
            <p:ph type="sldImg" idx="2"/>
          </p:nvPr>
        </p:nvSpPr>
        <p:spPr>
          <a:xfrm>
            <a:off x="385234" y="691515"/>
            <a:ext cx="6163733" cy="34575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2" name="Shape 412"/>
          <p:cNvSpPr txBox="1">
            <a:spLocks noGrp="1"/>
          </p:cNvSpPr>
          <p:nvPr>
            <p:ph type="body" idx="1"/>
          </p:nvPr>
        </p:nvSpPr>
        <p:spPr>
          <a:xfrm>
            <a:off x="693420" y="4379595"/>
            <a:ext cx="5547360" cy="4149090"/>
          </a:xfrm>
          <a:prstGeom prst="rect">
            <a:avLst/>
          </a:prstGeom>
          <a:noFill/>
          <a:ln>
            <a:noFill/>
          </a:ln>
        </p:spPr>
        <p:txBody>
          <a:bodyPr lIns="92294" tIns="92294" rIns="92294" bIns="92294" anchor="t" anchorCtr="0">
            <a:noAutofit/>
          </a:bodyPr>
          <a:lstStyle/>
          <a:p>
            <a:pPr>
              <a:spcBef>
                <a:spcPts val="0"/>
              </a:spcBef>
              <a:buSzPct val="25000"/>
            </a:pPr>
            <a:endParaRPr sz="11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Shape 448"/>
          <p:cNvSpPr>
            <a:spLocks noGrp="1" noRot="1" noChangeAspect="1"/>
          </p:cNvSpPr>
          <p:nvPr>
            <p:ph type="sldImg" idx="2"/>
          </p:nvPr>
        </p:nvSpPr>
        <p:spPr>
          <a:xfrm>
            <a:off x="385537" y="691515"/>
            <a:ext cx="6163733" cy="34575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49" name="Shape 449"/>
          <p:cNvSpPr txBox="1">
            <a:spLocks noGrp="1"/>
          </p:cNvSpPr>
          <p:nvPr>
            <p:ph type="body" idx="1"/>
          </p:nvPr>
        </p:nvSpPr>
        <p:spPr>
          <a:xfrm>
            <a:off x="693420" y="4379595"/>
            <a:ext cx="5547360" cy="4149090"/>
          </a:xfrm>
          <a:prstGeom prst="rect">
            <a:avLst/>
          </a:prstGeom>
          <a:noFill/>
          <a:ln>
            <a:noFill/>
          </a:ln>
        </p:spPr>
        <p:txBody>
          <a:bodyPr lIns="92294" tIns="92294" rIns="92294" bIns="92294" anchor="t" anchorCtr="0">
            <a:noAutofit/>
          </a:bodyPr>
          <a:lstStyle/>
          <a:p>
            <a:pPr>
              <a:spcBef>
                <a:spcPts val="0"/>
              </a:spcBef>
              <a:buSzPct val="25000"/>
            </a:pPr>
            <a:endParaRPr sz="11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Shape 454"/>
          <p:cNvSpPr>
            <a:spLocks noGrp="1" noRot="1" noChangeAspect="1"/>
          </p:cNvSpPr>
          <p:nvPr>
            <p:ph type="sldImg" idx="2"/>
          </p:nvPr>
        </p:nvSpPr>
        <p:spPr>
          <a:xfrm>
            <a:off x="385537" y="691515"/>
            <a:ext cx="6163733" cy="34575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5" name="Shape 455"/>
          <p:cNvSpPr txBox="1">
            <a:spLocks noGrp="1"/>
          </p:cNvSpPr>
          <p:nvPr>
            <p:ph type="body" idx="1"/>
          </p:nvPr>
        </p:nvSpPr>
        <p:spPr>
          <a:xfrm>
            <a:off x="693420" y="4379595"/>
            <a:ext cx="5547360" cy="4149090"/>
          </a:xfrm>
          <a:prstGeom prst="rect">
            <a:avLst/>
          </a:prstGeom>
          <a:noFill/>
          <a:ln>
            <a:noFill/>
          </a:ln>
        </p:spPr>
        <p:txBody>
          <a:bodyPr lIns="92294" tIns="92294" rIns="92294" bIns="92294" anchor="t" anchorCtr="0">
            <a:noAutofit/>
          </a:bodyPr>
          <a:lstStyle/>
          <a:p>
            <a:pPr>
              <a:spcBef>
                <a:spcPts val="0"/>
              </a:spcBef>
              <a:buSzPct val="25000"/>
            </a:pPr>
            <a:endParaRPr sz="11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Shape 461"/>
          <p:cNvSpPr>
            <a:spLocks noGrp="1" noRot="1" noChangeAspect="1"/>
          </p:cNvSpPr>
          <p:nvPr>
            <p:ph type="sldImg" idx="2"/>
          </p:nvPr>
        </p:nvSpPr>
        <p:spPr>
          <a:xfrm>
            <a:off x="385234" y="691515"/>
            <a:ext cx="6163733" cy="34575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62" name="Shape 462"/>
          <p:cNvSpPr txBox="1">
            <a:spLocks noGrp="1"/>
          </p:cNvSpPr>
          <p:nvPr>
            <p:ph type="body" idx="1"/>
          </p:nvPr>
        </p:nvSpPr>
        <p:spPr>
          <a:xfrm>
            <a:off x="693420" y="4379595"/>
            <a:ext cx="5547360" cy="4149090"/>
          </a:xfrm>
          <a:prstGeom prst="rect">
            <a:avLst/>
          </a:prstGeom>
          <a:noFill/>
          <a:ln>
            <a:noFill/>
          </a:ln>
        </p:spPr>
        <p:txBody>
          <a:bodyPr lIns="92294" tIns="92294" rIns="92294" bIns="92294" anchor="t" anchorCtr="0">
            <a:noAutofit/>
          </a:bodyPr>
          <a:lstStyle/>
          <a:p>
            <a:pPr>
              <a:spcBef>
                <a:spcPts val="0"/>
              </a:spcBef>
              <a:buSzPct val="25000"/>
            </a:pPr>
            <a:r>
              <a:rPr lang="en-US" sz="1100" b="1"/>
              <a:t>Freedom</a:t>
            </a:r>
            <a:r>
              <a:rPr lang="en-US" sz="1100"/>
              <a:t> – PCF abstracts underlying infrastructure and allows you to run workloads on PCF on any cloud with 100% confidence</a:t>
            </a:r>
          </a:p>
          <a:p>
            <a:pPr>
              <a:spcBef>
                <a:spcPts val="0"/>
              </a:spcBef>
              <a:buSzPct val="25000"/>
            </a:pPr>
            <a:r>
              <a:rPr lang="en-US" sz="1100" b="1"/>
              <a:t>Automation</a:t>
            </a:r>
            <a:r>
              <a:rPr lang="en-US" sz="1100"/>
              <a:t> – lots here from platform to OS patching to zero downtime application updates</a:t>
            </a:r>
          </a:p>
          <a:p>
            <a:pPr>
              <a:spcBef>
                <a:spcPts val="0"/>
              </a:spcBef>
              <a:buSzPct val="25000"/>
            </a:pPr>
            <a:r>
              <a:rPr lang="en-US" sz="1100" b="1"/>
              <a:t>Resiliency</a:t>
            </a:r>
            <a:r>
              <a:rPr lang="en-US" sz="1100"/>
              <a:t> – often this is what matters most; reducing the impact of having to roll back code and scaling out within seconds of workload spikes to health management</a:t>
            </a:r>
          </a:p>
          <a:p>
            <a:pPr>
              <a:spcBef>
                <a:spcPts val="0"/>
              </a:spcBef>
              <a:buSzPct val="25000"/>
            </a:pPr>
            <a:r>
              <a:rPr lang="en-US" sz="1100" b="1"/>
              <a:t>Governance</a:t>
            </a:r>
            <a:r>
              <a:rPr lang="en-US" sz="1100"/>
              <a:t> – standardizing release management pipelines and self-service driven developer tooling</a:t>
            </a:r>
          </a:p>
          <a:p>
            <a:pPr>
              <a:spcBef>
                <a:spcPts val="0"/>
              </a:spcBef>
              <a:buSzPct val="25000"/>
            </a:pPr>
            <a:r>
              <a:rPr lang="en-US" sz="1100" b="1"/>
              <a:t>Visibility</a:t>
            </a:r>
            <a:r>
              <a:rPr lang="en-US" sz="1100"/>
              <a:t> – all of your logs are passed into a time-sequenced stream … and typically integrated into Splunk and tools like Appdynamics</a:t>
            </a:r>
          </a:p>
          <a:p>
            <a:pPr>
              <a:spcBef>
                <a:spcPts val="0"/>
              </a:spcBef>
              <a:buSzPct val="25000"/>
            </a:pPr>
            <a:r>
              <a:rPr lang="en-US" sz="1100" b="1"/>
              <a:t>Speed</a:t>
            </a:r>
            <a:r>
              <a:rPr lang="en-US" sz="1100"/>
              <a:t> – the ability to move cycle time on updates, for example, from months to weeks or days is Huge</a:t>
            </a:r>
          </a:p>
          <a:p>
            <a:pPr>
              <a:spcBef>
                <a:spcPts val="0"/>
              </a:spcBef>
              <a:buSzPct val="25000"/>
            </a:pPr>
            <a:endParaRPr sz="1100"/>
          </a:p>
          <a:p>
            <a:pPr>
              <a:spcBef>
                <a:spcPts val="0"/>
              </a:spcBef>
              <a:buSzPct val="25000"/>
            </a:pPr>
            <a:r>
              <a:rPr lang="en-US" sz="1100"/>
              <a:t>All of these things have tangible, measurable impact… and often drastically improve current state realities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Shape 475"/>
          <p:cNvSpPr txBox="1">
            <a:spLocks noGrp="1"/>
          </p:cNvSpPr>
          <p:nvPr>
            <p:ph type="body" idx="1"/>
          </p:nvPr>
        </p:nvSpPr>
        <p:spPr>
          <a:xfrm>
            <a:off x="693420" y="4379595"/>
            <a:ext cx="5547360" cy="4149090"/>
          </a:xfrm>
          <a:prstGeom prst="rect">
            <a:avLst/>
          </a:prstGeom>
          <a:noFill/>
          <a:ln>
            <a:noFill/>
          </a:ln>
        </p:spPr>
        <p:txBody>
          <a:bodyPr lIns="92294" tIns="92294" rIns="92294" bIns="92294" anchor="t" anchorCtr="0">
            <a:noAutofit/>
          </a:bodyPr>
          <a:lstStyle/>
          <a:p>
            <a:pPr>
              <a:spcBef>
                <a:spcPts val="0"/>
              </a:spcBef>
              <a:buSzPct val="25000"/>
            </a:pPr>
            <a:endParaRPr sz="1100"/>
          </a:p>
        </p:txBody>
      </p:sp>
      <p:sp>
        <p:nvSpPr>
          <p:cNvPr id="476" name="Shape 476"/>
          <p:cNvSpPr>
            <a:spLocks noGrp="1" noRot="1" noChangeAspect="1"/>
          </p:cNvSpPr>
          <p:nvPr>
            <p:ph type="sldImg" idx="2"/>
          </p:nvPr>
        </p:nvSpPr>
        <p:spPr>
          <a:xfrm>
            <a:off x="385234" y="691515"/>
            <a:ext cx="6163733" cy="34575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Shape 495"/>
          <p:cNvSpPr txBox="1">
            <a:spLocks noGrp="1"/>
          </p:cNvSpPr>
          <p:nvPr>
            <p:ph type="body" idx="1"/>
          </p:nvPr>
        </p:nvSpPr>
        <p:spPr>
          <a:xfrm>
            <a:off x="693420" y="4379595"/>
            <a:ext cx="5547360" cy="4149090"/>
          </a:xfrm>
          <a:prstGeom prst="rect">
            <a:avLst/>
          </a:prstGeom>
        </p:spPr>
        <p:txBody>
          <a:bodyPr lIns="92294" tIns="92294" rIns="92294" bIns="92294" anchor="t" anchorCtr="0">
            <a:noAutofit/>
          </a:bodyPr>
          <a:lstStyle/>
          <a:p>
            <a:pPr>
              <a:spcBef>
                <a:spcPts val="0"/>
              </a:spcBef>
            </a:pPr>
            <a:endParaRPr/>
          </a:p>
        </p:txBody>
      </p:sp>
      <p:sp>
        <p:nvSpPr>
          <p:cNvPr id="496" name="Shape 496"/>
          <p:cNvSpPr>
            <a:spLocks noGrp="1" noRot="1" noChangeAspect="1"/>
          </p:cNvSpPr>
          <p:nvPr>
            <p:ph type="sldImg" idx="2"/>
          </p:nvPr>
        </p:nvSpPr>
        <p:spPr>
          <a:xfrm>
            <a:off x="385537" y="691515"/>
            <a:ext cx="6163733" cy="345757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Shape 505"/>
          <p:cNvSpPr txBox="1">
            <a:spLocks noGrp="1"/>
          </p:cNvSpPr>
          <p:nvPr>
            <p:ph type="body" idx="1"/>
          </p:nvPr>
        </p:nvSpPr>
        <p:spPr>
          <a:xfrm>
            <a:off x="693420" y="4379595"/>
            <a:ext cx="5547360" cy="4149090"/>
          </a:xfrm>
          <a:prstGeom prst="rect">
            <a:avLst/>
          </a:prstGeom>
          <a:noFill/>
          <a:ln>
            <a:noFill/>
          </a:ln>
        </p:spPr>
        <p:txBody>
          <a:bodyPr lIns="92294" tIns="92294" rIns="92294" bIns="92294" anchor="ctr" anchorCtr="0">
            <a:noAutofit/>
          </a:bodyPr>
          <a:lstStyle/>
          <a:p>
            <a:pPr>
              <a:spcBef>
                <a:spcPts val="0"/>
              </a:spcBef>
              <a:buSzPct val="25000"/>
            </a:pPr>
            <a:r>
              <a:rPr lang="en-US" sz="1100"/>
              <a:t>Originally defined by JPMC who have PCF running for 100s of developers and applications</a:t>
            </a:r>
          </a:p>
          <a:p>
            <a:pPr>
              <a:spcBef>
                <a:spcPts val="0"/>
              </a:spcBef>
              <a:buSzPct val="25000"/>
            </a:pPr>
            <a:endParaRPr sz="1100"/>
          </a:p>
          <a:p>
            <a:pPr>
              <a:spcBef>
                <a:spcPts val="0"/>
              </a:spcBef>
              <a:buSzPct val="25000"/>
            </a:pPr>
            <a:r>
              <a:rPr lang="en-US" sz="1100"/>
              <a:t>This is a great tool to quickly rationalize and qualify a portfolio, and track progress over time.</a:t>
            </a:r>
          </a:p>
          <a:p>
            <a:pPr>
              <a:spcBef>
                <a:spcPts val="0"/>
              </a:spcBef>
              <a:buSzPct val="25000"/>
            </a:pPr>
            <a:endParaRPr sz="1100"/>
          </a:p>
          <a:p>
            <a:pPr>
              <a:spcBef>
                <a:spcPts val="0"/>
              </a:spcBef>
              <a:buSzPct val="25000"/>
            </a:pPr>
            <a:r>
              <a:rPr lang="en-US" sz="1100"/>
              <a:t>All new apps should be built, grounds up using Cloud Native architectures and platforms like PCF.</a:t>
            </a:r>
          </a:p>
          <a:p>
            <a:pPr>
              <a:spcBef>
                <a:spcPts val="0"/>
              </a:spcBef>
              <a:buSzPct val="25000"/>
            </a:pPr>
            <a:endParaRPr sz="1100"/>
          </a:p>
          <a:p>
            <a:pPr>
              <a:spcBef>
                <a:spcPts val="0"/>
              </a:spcBef>
              <a:buSzPct val="25000"/>
            </a:pPr>
            <a:r>
              <a:rPr lang="en-US" sz="1100"/>
              <a:t>Then from a bottom’s up … start by reviewing your existing apps. Find those that are 0 to 7 years old and use tech supported by the CF ecosystem. Replatform these to PCF… get them running with minimal code changes.</a:t>
            </a:r>
          </a:p>
          <a:p>
            <a:pPr>
              <a:spcBef>
                <a:spcPts val="0"/>
              </a:spcBef>
              <a:buSzPct val="25000"/>
            </a:pPr>
            <a:endParaRPr sz="1100"/>
          </a:p>
          <a:p>
            <a:pPr>
              <a:spcBef>
                <a:spcPts val="0"/>
              </a:spcBef>
              <a:buSzPct val="25000"/>
            </a:pPr>
            <a:r>
              <a:rPr lang="en-US" sz="1100"/>
              <a:t>Once on PCF… over time …. and as investment becomes available … build new features in modern ways and as you do this spend time both clearing some technical debt and also adding more “horizontal” features that will break logic into backing services and get more leverage from things like elastic scale and modern frameworks like Spring Boot, Spring Cloud Services and so forth.</a:t>
            </a:r>
          </a:p>
          <a:p>
            <a:pPr>
              <a:spcBef>
                <a:spcPts val="0"/>
              </a:spcBef>
              <a:buSzPct val="25000"/>
            </a:pPr>
            <a:endParaRPr sz="1100"/>
          </a:p>
        </p:txBody>
      </p:sp>
      <p:sp>
        <p:nvSpPr>
          <p:cNvPr id="506" name="Shape 506"/>
          <p:cNvSpPr>
            <a:spLocks noGrp="1" noRot="1" noChangeAspect="1"/>
          </p:cNvSpPr>
          <p:nvPr>
            <p:ph type="sldImg" idx="2"/>
          </p:nvPr>
        </p:nvSpPr>
        <p:spPr>
          <a:xfrm>
            <a:off x="385234" y="691515"/>
            <a:ext cx="6163733" cy="34575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 Blank logo">
    <p:spTree>
      <p:nvGrpSpPr>
        <p:cNvPr id="1" name="Shape 10"/>
        <p:cNvGrpSpPr/>
        <p:nvPr/>
      </p:nvGrpSpPr>
      <p:grpSpPr>
        <a:xfrm>
          <a:off x="0" y="0"/>
          <a:ext cx="0" cy="0"/>
          <a:chOff x="0" y="0"/>
          <a:chExt cx="0" cy="0"/>
        </a:xfrm>
      </p:grpSpPr>
      <p:sp>
        <p:nvSpPr>
          <p:cNvPr id="11" name="Shape 11"/>
          <p:cNvSpPr txBox="1">
            <a:spLocks noGrp="1"/>
          </p:cNvSpPr>
          <p:nvPr>
            <p:ph type="sldNum" idx="12"/>
          </p:nvPr>
        </p:nvSpPr>
        <p:spPr>
          <a:xfrm>
            <a:off x="48247" y="4861462"/>
            <a:ext cx="373337" cy="273843"/>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US" sz="900" b="0" i="0" u="none" strike="noStrike" cap="none">
                <a:solidFill>
                  <a:srgbClr val="A5A5A5"/>
                </a:solidFill>
                <a:latin typeface="Arial"/>
                <a:ea typeface="Arial"/>
                <a:cs typeface="Arial"/>
                <a:sym typeface="Arial"/>
              </a:rPr>
              <a:t>‹#›</a:t>
            </a:fld>
            <a:endParaRPr lang="en-US" sz="900" b="0" i="0" u="none" strike="noStrike" cap="none">
              <a:solidFill>
                <a:srgbClr val="A5A5A5"/>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6_Blank">
    <p:bg>
      <p:bgPr>
        <a:solidFill>
          <a:schemeClr val="lt1"/>
        </a:solidFill>
        <a:effectLst/>
      </p:bgPr>
    </p:bg>
    <p:spTree>
      <p:nvGrpSpPr>
        <p:cNvPr id="1" name="Shape 199"/>
        <p:cNvGrpSpPr/>
        <p:nvPr/>
      </p:nvGrpSpPr>
      <p:grpSpPr>
        <a:xfrm>
          <a:off x="0" y="0"/>
          <a:ext cx="0" cy="0"/>
          <a:chOff x="0" y="0"/>
          <a:chExt cx="0" cy="0"/>
        </a:xfrm>
      </p:grpSpPr>
      <p:sp>
        <p:nvSpPr>
          <p:cNvPr id="200" name="Shape 200"/>
          <p:cNvSpPr/>
          <p:nvPr/>
        </p:nvSpPr>
        <p:spPr>
          <a:xfrm>
            <a:off x="114300" y="112014"/>
            <a:ext cx="8915400" cy="4919400"/>
          </a:xfrm>
          <a:prstGeom prst="rect">
            <a:avLst/>
          </a:prstGeom>
          <a:solidFill>
            <a:srgbClr val="22313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201" name="Shape 201"/>
          <p:cNvSpPr>
            <a:spLocks noGrp="1"/>
          </p:cNvSpPr>
          <p:nvPr>
            <p:ph type="pic" idx="2"/>
          </p:nvPr>
        </p:nvSpPr>
        <p:spPr>
          <a:xfrm>
            <a:off x="114300" y="112713"/>
            <a:ext cx="8915400" cy="4918200"/>
          </a:xfrm>
          <a:prstGeom prst="rect">
            <a:avLst/>
          </a:prstGeom>
          <a:noFill/>
          <a:ln>
            <a:noFill/>
          </a:ln>
        </p:spPr>
        <p:txBody>
          <a:bodyPr lIns="91425" tIns="91425" rIns="91425" bIns="91425" anchor="t" anchorCtr="0"/>
          <a:lstStyle>
            <a:lvl1pPr marL="0" marR="0" lvl="0" indent="0" algn="l" rtl="0">
              <a:lnSpc>
                <a:spcPct val="100000"/>
              </a:lnSpc>
              <a:spcBef>
                <a:spcPts val="640"/>
              </a:spcBef>
              <a:spcAft>
                <a:spcPts val="0"/>
              </a:spcAft>
              <a:buClr>
                <a:schemeClr val="dk1"/>
              </a:buClr>
              <a:buFont typeface="Arial"/>
              <a:buNone/>
              <a:defRPr sz="3200" b="0" i="0" u="none" strike="noStrike" cap="none">
                <a:solidFill>
                  <a:schemeClr val="dk1"/>
                </a:solidFill>
                <a:latin typeface="Arial"/>
                <a:ea typeface="Arial"/>
                <a:cs typeface="Arial"/>
                <a:sym typeface="Arial"/>
              </a:defRPr>
            </a:lvl1pPr>
            <a:lvl2pPr marL="742950" marR="0" lvl="1" indent="2476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2286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52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52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52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52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52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52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02" name="Shape 202"/>
          <p:cNvSpPr txBox="1"/>
          <p:nvPr/>
        </p:nvSpPr>
        <p:spPr>
          <a:xfrm>
            <a:off x="521208" y="4654296"/>
            <a:ext cx="1357799" cy="246300"/>
          </a:xfrm>
          <a:prstGeom prst="rect">
            <a:avLst/>
          </a:prstGeom>
          <a:noFill/>
          <a:ln>
            <a:noFill/>
          </a:ln>
        </p:spPr>
        <p:txBody>
          <a:bodyPr lIns="0" tIns="45700" rIns="0"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000" b="1" i="0" u="none" strike="noStrike" cap="none">
                <a:solidFill>
                  <a:schemeClr val="lt1"/>
                </a:solidFill>
                <a:latin typeface="Arial"/>
                <a:ea typeface="Arial"/>
                <a:cs typeface="Arial"/>
                <a:sym typeface="Arial"/>
              </a:rPr>
              <a:t>Pivotal — Confidential</a:t>
            </a:r>
          </a:p>
        </p:txBody>
      </p:sp>
    </p:spTree>
    <p:extLst>
      <p:ext uri="{BB962C8B-B14F-4D97-AF65-F5344CB8AC3E}">
        <p14:creationId xmlns:p14="http://schemas.microsoft.com/office/powerpoint/2010/main" val="1635250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3_Main Page">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a:off x="3106096" y="149918"/>
            <a:ext cx="5985000" cy="4743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8774"/>
              </a:buClr>
              <a:buFont typeface="Arial"/>
              <a:buNone/>
              <a:defRPr sz="2800" b="1" i="0" u="none" strike="noStrike" cap="none">
                <a:solidFill>
                  <a:srgbClr val="008774"/>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205" name="Shape 205"/>
          <p:cNvSpPr txBox="1">
            <a:spLocks noGrp="1"/>
          </p:cNvSpPr>
          <p:nvPr>
            <p:ph type="body" idx="1"/>
          </p:nvPr>
        </p:nvSpPr>
        <p:spPr>
          <a:xfrm>
            <a:off x="3106674" y="624362"/>
            <a:ext cx="5984700" cy="2886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595959"/>
              </a:buClr>
              <a:buFont typeface="Arial"/>
              <a:buChar char="●"/>
              <a:defRPr sz="1800" b="0" i="0" u="none" strike="noStrike" cap="none">
                <a:solidFill>
                  <a:srgbClr val="595959"/>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Char char="○"/>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Char char="■"/>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Char char="●"/>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Char char="○"/>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Char char="■"/>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Char char="●"/>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Char char="○"/>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06" name="Shape 206"/>
          <p:cNvSpPr/>
          <p:nvPr/>
        </p:nvSpPr>
        <p:spPr>
          <a:xfrm>
            <a:off x="0" y="0"/>
            <a:ext cx="9144000" cy="54000"/>
          </a:xfrm>
          <a:prstGeom prst="rect">
            <a:avLst/>
          </a:prstGeom>
          <a:solidFill>
            <a:srgbClr val="008774"/>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07" name="Shape 207"/>
          <p:cNvSpPr txBox="1">
            <a:spLocks noGrp="1"/>
          </p:cNvSpPr>
          <p:nvPr>
            <p:ph type="sldNum" idx="12"/>
          </p:nvPr>
        </p:nvSpPr>
        <p:spPr>
          <a:xfrm>
            <a:off x="48247" y="4861462"/>
            <a:ext cx="373200" cy="2739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US" sz="900" b="0" i="0" u="none" strike="noStrike" cap="none">
                <a:solidFill>
                  <a:srgbClr val="A5A5A5"/>
                </a:solidFill>
                <a:latin typeface="Arial"/>
                <a:ea typeface="Arial"/>
                <a:cs typeface="Arial"/>
                <a:sym typeface="Arial"/>
              </a:rPr>
              <a:t>‹#›</a:t>
            </a:fld>
            <a:endParaRPr lang="en-US" sz="900" b="0" i="0" u="none" strike="noStrike" cap="none">
              <a:solidFill>
                <a:srgbClr val="A5A5A5"/>
              </a:solidFill>
              <a:latin typeface="Arial"/>
              <a:ea typeface="Arial"/>
              <a:cs typeface="Arial"/>
              <a:sym typeface="Arial"/>
            </a:endParaRPr>
          </a:p>
        </p:txBody>
      </p:sp>
      <p:sp>
        <p:nvSpPr>
          <p:cNvPr id="208" name="Shape 208"/>
          <p:cNvSpPr>
            <a:spLocks noGrp="1"/>
          </p:cNvSpPr>
          <p:nvPr>
            <p:ph type="pic" idx="2"/>
          </p:nvPr>
        </p:nvSpPr>
        <p:spPr>
          <a:xfrm>
            <a:off x="0" y="0"/>
            <a:ext cx="2884500" cy="5135700"/>
          </a:xfrm>
          <a:prstGeom prst="rect">
            <a:avLst/>
          </a:prstGeom>
          <a:solidFill>
            <a:srgbClr val="F2F2F2"/>
          </a:solid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403775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38"/>
        <p:cNvGrpSpPr/>
        <p:nvPr/>
      </p:nvGrpSpPr>
      <p:grpSpPr>
        <a:xfrm>
          <a:off x="0" y="0"/>
          <a:ext cx="0" cy="0"/>
          <a:chOff x="0" y="0"/>
          <a:chExt cx="0" cy="0"/>
        </a:xfrm>
      </p:grpSpPr>
      <p:sp>
        <p:nvSpPr>
          <p:cNvPr id="39" name="Shape 39"/>
          <p:cNvSpPr txBox="1"/>
          <p:nvPr/>
        </p:nvSpPr>
        <p:spPr>
          <a:xfrm flipH="1">
            <a:off x="8553450" y="5021496"/>
            <a:ext cx="533399" cy="123111"/>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US" sz="800" b="0" i="0" u="none" strike="noStrike" cap="none">
                <a:solidFill>
                  <a:srgbClr val="7F7F7F"/>
                </a:solidFill>
                <a:latin typeface="Arial"/>
                <a:ea typeface="Arial"/>
                <a:cs typeface="Arial"/>
                <a:sym typeface="Arial"/>
              </a:rPr>
              <a:t>‹#›</a:t>
            </a:fld>
            <a:endParaRPr lang="en-US" sz="800" b="0" i="0" u="none" strike="noStrike" cap="none">
              <a:solidFill>
                <a:srgbClr val="7F7F7F"/>
              </a:solidFill>
              <a:latin typeface="Arial"/>
              <a:ea typeface="Arial"/>
              <a:cs typeface="Arial"/>
              <a:sym typeface="Arial"/>
            </a:endParaRPr>
          </a:p>
        </p:txBody>
      </p:sp>
      <p:sp>
        <p:nvSpPr>
          <p:cNvPr id="40" name="Shape 40"/>
          <p:cNvSpPr txBox="1">
            <a:spLocks noGrp="1"/>
          </p:cNvSpPr>
          <p:nvPr>
            <p:ph type="ctrTitle"/>
          </p:nvPr>
        </p:nvSpPr>
        <p:spPr>
          <a:xfrm>
            <a:off x="670454" y="1674283"/>
            <a:ext cx="6048376" cy="1354217"/>
          </a:xfrm>
          <a:prstGeom prst="rect">
            <a:avLst/>
          </a:prstGeom>
          <a:noFill/>
          <a:ln>
            <a:noFill/>
          </a:ln>
          <a:effectLst>
            <a:reflection stA="50000" endPos="75000" dist="12700" dir="5400000" sy="-100000" algn="bl" rotWithShape="0"/>
          </a:effectLst>
        </p:spPr>
        <p:txBody>
          <a:bodyPr lIns="91425" tIns="91425" rIns="91425" bIns="91425" anchor="b" anchorCtr="0"/>
          <a:lstStyle>
            <a:lvl1pPr marL="0" marR="0" lvl="0" indent="0" algn="l" rtl="0">
              <a:lnSpc>
                <a:spcPct val="90000"/>
              </a:lnSpc>
              <a:spcBef>
                <a:spcPts val="0"/>
              </a:spcBef>
              <a:spcAft>
                <a:spcPts val="0"/>
              </a:spcAft>
              <a:buClr>
                <a:schemeClr val="dk2"/>
              </a:buClr>
              <a:buFont typeface="Arial"/>
              <a:buNone/>
              <a:defRPr sz="1400" b="0" i="0" u="none" strike="noStrike" cap="none">
                <a:solidFill>
                  <a:srgbClr val="000000"/>
                </a:solidFill>
                <a:latin typeface="Arial"/>
                <a:ea typeface="Arial"/>
                <a:cs typeface="Arial"/>
                <a:sym typeface="Arial"/>
              </a:defRPr>
            </a:lvl1pPr>
            <a:lvl2pPr marL="0" marR="0" lvl="1" indent="0" algn="l" rtl="0">
              <a:spcBef>
                <a:spcPts val="0"/>
              </a:spcBef>
              <a:buFont typeface="Arial"/>
              <a:buNone/>
              <a:defRPr sz="1800"/>
            </a:lvl2pPr>
            <a:lvl3pPr marL="0" marR="0" lvl="2" indent="0" algn="l" rtl="0">
              <a:spcBef>
                <a:spcPts val="0"/>
              </a:spcBef>
              <a:buFont typeface="Arial"/>
              <a:buNone/>
              <a:defRPr sz="1800"/>
            </a:lvl3pPr>
            <a:lvl4pPr marL="0" marR="0" lvl="3" indent="0" algn="l" rtl="0">
              <a:spcBef>
                <a:spcPts val="0"/>
              </a:spcBef>
              <a:buFont typeface="Arial"/>
              <a:buNone/>
              <a:defRPr sz="1800"/>
            </a:lvl4pPr>
            <a:lvl5pPr marL="0" marR="0" lvl="4" indent="0" algn="l" rtl="0">
              <a:spcBef>
                <a:spcPts val="0"/>
              </a:spcBef>
              <a:buFont typeface="Arial"/>
              <a:buNone/>
              <a:defRPr sz="1800"/>
            </a:lvl5pPr>
            <a:lvl6pPr marL="0" marR="0" lvl="5" indent="0" algn="l" rtl="0">
              <a:spcBef>
                <a:spcPts val="0"/>
              </a:spcBef>
              <a:buFont typeface="Arial"/>
              <a:buNone/>
              <a:defRPr sz="1800"/>
            </a:lvl6pPr>
            <a:lvl7pPr marL="0" marR="0" lvl="6" indent="0" algn="l" rtl="0">
              <a:spcBef>
                <a:spcPts val="0"/>
              </a:spcBef>
              <a:buFont typeface="Arial"/>
              <a:buNone/>
              <a:defRPr sz="1800"/>
            </a:lvl7pPr>
            <a:lvl8pPr marL="0" marR="0" lvl="7" indent="0" algn="l" rtl="0">
              <a:spcBef>
                <a:spcPts val="0"/>
              </a:spcBef>
              <a:buFont typeface="Arial"/>
              <a:buNone/>
              <a:defRPr sz="1800"/>
            </a:lvl8pPr>
            <a:lvl9pPr marL="0" marR="0" lvl="8" indent="0" algn="l" rtl="0">
              <a:spcBef>
                <a:spcPts val="0"/>
              </a:spcBef>
              <a:buFont typeface="Arial"/>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41"/>
        <p:cNvGrpSpPr/>
        <p:nvPr/>
      </p:nvGrpSpPr>
      <p:grpSpPr>
        <a:xfrm>
          <a:off x="0" y="0"/>
          <a:ext cx="0" cy="0"/>
          <a:chOff x="0" y="0"/>
          <a:chExt cx="0" cy="0"/>
        </a:xfrm>
      </p:grpSpPr>
      <p:sp>
        <p:nvSpPr>
          <p:cNvPr id="42" name="Shape 42"/>
          <p:cNvSpPr>
            <a:spLocks noGrp="1"/>
          </p:cNvSpPr>
          <p:nvPr>
            <p:ph type="pic" idx="2"/>
          </p:nvPr>
        </p:nvSpPr>
        <p:spPr>
          <a:xfrm>
            <a:off x="366712" y="1074737"/>
            <a:ext cx="2073274" cy="3382961"/>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43" name="Shape 43"/>
          <p:cNvSpPr txBox="1">
            <a:spLocks noGrp="1"/>
          </p:cNvSpPr>
          <p:nvPr>
            <p:ph type="title"/>
          </p:nvPr>
        </p:nvSpPr>
        <p:spPr>
          <a:xfrm>
            <a:off x="366712" y="325437"/>
            <a:ext cx="8410574" cy="460373"/>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44" name="Shape 44"/>
          <p:cNvSpPr txBox="1">
            <a:spLocks noGrp="1"/>
          </p:cNvSpPr>
          <p:nvPr>
            <p:ph type="body" idx="1"/>
          </p:nvPr>
        </p:nvSpPr>
        <p:spPr>
          <a:xfrm>
            <a:off x="2728913" y="1074737"/>
            <a:ext cx="6048376" cy="3382961"/>
          </a:xfrm>
          <a:prstGeom prst="rect">
            <a:avLst/>
          </a:prstGeom>
          <a:noFill/>
          <a:ln>
            <a:noFill/>
          </a:ln>
        </p:spPr>
        <p:txBody>
          <a:bodyPr lIns="91425" tIns="91425" rIns="91425" bIns="91425" anchor="t" anchorCtr="0"/>
          <a:lstStyle>
            <a:lvl1pPr marL="0" marR="0" lvl="0" indent="177800" algn="l" rtl="0">
              <a:lnSpc>
                <a:spcPct val="100000"/>
              </a:lnSpc>
              <a:spcBef>
                <a:spcPts val="1200"/>
              </a:spcBef>
              <a:spcAft>
                <a:spcPts val="0"/>
              </a:spcAft>
              <a:buClr>
                <a:schemeClr val="accent1"/>
              </a:buClr>
              <a:buSzPct val="100000"/>
              <a:buFont typeface="Noto Sans Symbols"/>
              <a:buChar char="•"/>
              <a:defRPr sz="1400" b="0" i="0" u="none" strike="noStrike" cap="none">
                <a:solidFill>
                  <a:srgbClr val="000000"/>
                </a:solidFill>
                <a:latin typeface="Arial"/>
                <a:ea typeface="Arial"/>
                <a:cs typeface="Arial"/>
                <a:sym typeface="Arial"/>
              </a:defRPr>
            </a:lvl1pPr>
            <a:lvl2pPr marL="457200" marR="0" lvl="1" indent="177800" algn="l" rtl="0">
              <a:lnSpc>
                <a:spcPct val="100000"/>
              </a:lnSpc>
              <a:spcBef>
                <a:spcPts val="300"/>
              </a:spcBef>
              <a:spcAft>
                <a:spcPts val="0"/>
              </a:spcAft>
              <a:buClr>
                <a:schemeClr val="accent1"/>
              </a:buClr>
              <a:buSzPct val="100000"/>
              <a:buFont typeface="Verdana"/>
              <a:buChar char="–"/>
              <a:defRPr sz="1400" b="0" i="0" u="none" strike="noStrike" cap="none">
                <a:solidFill>
                  <a:srgbClr val="000000"/>
                </a:solidFill>
                <a:latin typeface="Arial"/>
                <a:ea typeface="Arial"/>
                <a:cs typeface="Arial"/>
                <a:sym typeface="Arial"/>
              </a:defRPr>
            </a:lvl2pPr>
            <a:lvl3pPr marL="914400" marR="0" lvl="2" indent="177800" algn="l" rtl="0">
              <a:lnSpc>
                <a:spcPct val="100000"/>
              </a:lnSpc>
              <a:spcBef>
                <a:spcPts val="300"/>
              </a:spcBef>
              <a:spcAft>
                <a:spcPts val="0"/>
              </a:spcAft>
              <a:buClr>
                <a:schemeClr val="accent1"/>
              </a:buClr>
              <a:buSzPct val="100000"/>
              <a:buFont typeface="Verdana"/>
              <a:buChar char="▪"/>
              <a:defRPr sz="1400" b="0" i="0" u="none" strike="noStrike" cap="none">
                <a:solidFill>
                  <a:srgbClr val="000000"/>
                </a:solidFill>
                <a:latin typeface="Arial"/>
                <a:ea typeface="Arial"/>
                <a:cs typeface="Arial"/>
                <a:sym typeface="Arial"/>
              </a:defRPr>
            </a:lvl3pPr>
            <a:lvl4pPr marL="1658938" marR="0" lvl="3" indent="-33338" algn="l" rtl="0">
              <a:lnSpc>
                <a:spcPct val="100000"/>
              </a:lnSpc>
              <a:spcBef>
                <a:spcPts val="300"/>
              </a:spcBef>
              <a:spcAft>
                <a:spcPts val="0"/>
              </a:spcAft>
              <a:buClr>
                <a:schemeClr val="accent1"/>
              </a:buClr>
              <a:buSzPct val="100000"/>
              <a:buFont typeface="Verdana"/>
              <a:buChar char="—"/>
              <a:defRPr sz="1400" b="0" i="0" u="none" strike="noStrike" cap="none">
                <a:solidFill>
                  <a:srgbClr val="000000"/>
                </a:solidFill>
                <a:latin typeface="Arial"/>
                <a:ea typeface="Arial"/>
                <a:cs typeface="Arial"/>
                <a:sym typeface="Arial"/>
              </a:defRPr>
            </a:lvl4pPr>
            <a:lvl5pPr marL="1828800" marR="0" lvl="4" indent="177800" algn="l" rtl="0">
              <a:lnSpc>
                <a:spcPct val="100000"/>
              </a:lnSpc>
              <a:spcBef>
                <a:spcPts val="300"/>
              </a:spcBef>
              <a:spcAft>
                <a:spcPts val="0"/>
              </a:spcAft>
              <a:buClr>
                <a:schemeClr val="accent1"/>
              </a:buClr>
              <a:buSzPct val="100000"/>
              <a:buFont typeface="Verdana"/>
              <a:buChar char="»"/>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45"/>
        <p:cNvGrpSpPr/>
        <p:nvPr/>
      </p:nvGrpSpPr>
      <p:grpSpPr>
        <a:xfrm>
          <a:off x="0" y="0"/>
          <a:ext cx="0" cy="0"/>
          <a:chOff x="0" y="0"/>
          <a:chExt cx="0" cy="0"/>
        </a:xfrm>
      </p:grpSpPr>
      <p:sp>
        <p:nvSpPr>
          <p:cNvPr id="46" name="Shape 46"/>
          <p:cNvSpPr>
            <a:spLocks noGrp="1"/>
          </p:cNvSpPr>
          <p:nvPr>
            <p:ph type="pic" idx="2"/>
          </p:nvPr>
        </p:nvSpPr>
        <p:spPr>
          <a:xfrm>
            <a:off x="366712" y="1419225"/>
            <a:ext cx="2073274" cy="303847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Shape 47"/>
          <p:cNvSpPr txBox="1">
            <a:spLocks noGrp="1"/>
          </p:cNvSpPr>
          <p:nvPr>
            <p:ph type="title"/>
          </p:nvPr>
        </p:nvSpPr>
        <p:spPr>
          <a:xfrm>
            <a:off x="366712" y="325437"/>
            <a:ext cx="8410574" cy="460373"/>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48" name="Shape 48"/>
          <p:cNvSpPr txBox="1">
            <a:spLocks noGrp="1"/>
          </p:cNvSpPr>
          <p:nvPr>
            <p:ph type="body" idx="1"/>
          </p:nvPr>
        </p:nvSpPr>
        <p:spPr>
          <a:xfrm>
            <a:off x="366712" y="785812"/>
            <a:ext cx="8410574" cy="34621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49" name="Shape 49"/>
          <p:cNvSpPr txBox="1">
            <a:spLocks noGrp="1"/>
          </p:cNvSpPr>
          <p:nvPr>
            <p:ph type="body" idx="3"/>
          </p:nvPr>
        </p:nvSpPr>
        <p:spPr>
          <a:xfrm>
            <a:off x="2728913" y="1419224"/>
            <a:ext cx="6048376" cy="3038475"/>
          </a:xfrm>
          <a:prstGeom prst="rect">
            <a:avLst/>
          </a:prstGeom>
          <a:noFill/>
          <a:ln>
            <a:noFill/>
          </a:ln>
        </p:spPr>
        <p:txBody>
          <a:bodyPr lIns="91425" tIns="91425" rIns="91425" bIns="91425" anchor="t" anchorCtr="0"/>
          <a:lstStyle>
            <a:lvl1pPr marL="0" marR="0" lvl="0" indent="177800" algn="l" rtl="0">
              <a:lnSpc>
                <a:spcPct val="100000"/>
              </a:lnSpc>
              <a:spcBef>
                <a:spcPts val="1200"/>
              </a:spcBef>
              <a:spcAft>
                <a:spcPts val="0"/>
              </a:spcAft>
              <a:buClr>
                <a:schemeClr val="accent1"/>
              </a:buClr>
              <a:buSzPct val="100000"/>
              <a:buFont typeface="Noto Sans Symbols"/>
              <a:buChar char="•"/>
              <a:defRPr sz="1400" b="0" i="0" u="none" strike="noStrike" cap="none">
                <a:solidFill>
                  <a:srgbClr val="000000"/>
                </a:solidFill>
                <a:latin typeface="Arial"/>
                <a:ea typeface="Arial"/>
                <a:cs typeface="Arial"/>
                <a:sym typeface="Arial"/>
              </a:defRPr>
            </a:lvl1pPr>
            <a:lvl2pPr marL="457200" marR="0" lvl="1" indent="177800" algn="l" rtl="0">
              <a:lnSpc>
                <a:spcPct val="100000"/>
              </a:lnSpc>
              <a:spcBef>
                <a:spcPts val="300"/>
              </a:spcBef>
              <a:spcAft>
                <a:spcPts val="0"/>
              </a:spcAft>
              <a:buClr>
                <a:schemeClr val="accent1"/>
              </a:buClr>
              <a:buSzPct val="100000"/>
              <a:buFont typeface="Verdana"/>
              <a:buChar char="–"/>
              <a:defRPr sz="1400" b="0" i="0" u="none" strike="noStrike" cap="none">
                <a:solidFill>
                  <a:srgbClr val="000000"/>
                </a:solidFill>
                <a:latin typeface="Arial"/>
                <a:ea typeface="Arial"/>
                <a:cs typeface="Arial"/>
                <a:sym typeface="Arial"/>
              </a:defRPr>
            </a:lvl2pPr>
            <a:lvl3pPr marL="914400" marR="0" lvl="2" indent="177800" algn="l" rtl="0">
              <a:lnSpc>
                <a:spcPct val="100000"/>
              </a:lnSpc>
              <a:spcBef>
                <a:spcPts val="300"/>
              </a:spcBef>
              <a:spcAft>
                <a:spcPts val="0"/>
              </a:spcAft>
              <a:buClr>
                <a:schemeClr val="accent1"/>
              </a:buClr>
              <a:buSzPct val="100000"/>
              <a:buFont typeface="Verdana"/>
              <a:buChar char="▪"/>
              <a:defRPr sz="1400" b="0" i="0" u="none" strike="noStrike" cap="none">
                <a:solidFill>
                  <a:srgbClr val="000000"/>
                </a:solidFill>
                <a:latin typeface="Arial"/>
                <a:ea typeface="Arial"/>
                <a:cs typeface="Arial"/>
                <a:sym typeface="Arial"/>
              </a:defRPr>
            </a:lvl3pPr>
            <a:lvl4pPr marL="1658938" marR="0" lvl="3" indent="-33338" algn="l" rtl="0">
              <a:lnSpc>
                <a:spcPct val="100000"/>
              </a:lnSpc>
              <a:spcBef>
                <a:spcPts val="300"/>
              </a:spcBef>
              <a:spcAft>
                <a:spcPts val="0"/>
              </a:spcAft>
              <a:buClr>
                <a:schemeClr val="accent1"/>
              </a:buClr>
              <a:buSzPct val="100000"/>
              <a:buFont typeface="Verdana"/>
              <a:buChar char="—"/>
              <a:defRPr sz="1400" b="0" i="0" u="none" strike="noStrike" cap="none">
                <a:solidFill>
                  <a:srgbClr val="000000"/>
                </a:solidFill>
                <a:latin typeface="Arial"/>
                <a:ea typeface="Arial"/>
                <a:cs typeface="Arial"/>
                <a:sym typeface="Arial"/>
              </a:defRPr>
            </a:lvl4pPr>
            <a:lvl5pPr marL="1828800" marR="0" lvl="4" indent="177800" algn="l" rtl="0">
              <a:lnSpc>
                <a:spcPct val="100000"/>
              </a:lnSpc>
              <a:spcBef>
                <a:spcPts val="300"/>
              </a:spcBef>
              <a:spcAft>
                <a:spcPts val="0"/>
              </a:spcAft>
              <a:buClr>
                <a:schemeClr val="accent1"/>
              </a:buClr>
              <a:buSzPct val="100000"/>
              <a:buFont typeface="Verdana"/>
              <a:buChar char="»"/>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457200" y="1200150"/>
            <a:ext cx="8229600" cy="339407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1017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8600" cy="339407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0"/>
            <a:ext cx="4038600" cy="339407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13680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only">
    <p:spTree>
      <p:nvGrpSpPr>
        <p:cNvPr id="1" name="Shape 154"/>
        <p:cNvGrpSpPr/>
        <p:nvPr/>
      </p:nvGrpSpPr>
      <p:grpSpPr>
        <a:xfrm>
          <a:off x="0" y="0"/>
          <a:ext cx="0" cy="0"/>
          <a:chOff x="0" y="0"/>
          <a:chExt cx="0" cy="0"/>
        </a:xfrm>
      </p:grpSpPr>
      <p:sp>
        <p:nvSpPr>
          <p:cNvPr id="155" name="Shape 155"/>
          <p:cNvSpPr/>
          <p:nvPr/>
        </p:nvSpPr>
        <p:spPr>
          <a:xfrm>
            <a:off x="0" y="0"/>
            <a:ext cx="9144000" cy="54000"/>
          </a:xfrm>
          <a:prstGeom prst="rect">
            <a:avLst/>
          </a:prstGeom>
          <a:solidFill>
            <a:srgbClr val="008774"/>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156" name="Shape 156"/>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157" name="Shape 157"/>
          <p:cNvSpPr txBox="1">
            <a:spLocks noGrp="1"/>
          </p:cNvSpPr>
          <p:nvPr>
            <p:ph type="subTitle" idx="1"/>
          </p:nvPr>
        </p:nvSpPr>
        <p:spPr>
          <a:xfrm>
            <a:off x="365761" y="624700"/>
            <a:ext cx="8412600" cy="5421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58" name="Shape 158"/>
          <p:cNvSpPr txBox="1">
            <a:spLocks noGrp="1"/>
          </p:cNvSpPr>
          <p:nvPr>
            <p:ph type="title"/>
          </p:nvPr>
        </p:nvSpPr>
        <p:spPr>
          <a:xfrm>
            <a:off x="365760" y="169550"/>
            <a:ext cx="8412600" cy="542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accent1"/>
              </a:buClr>
              <a:buFont typeface="Arial"/>
              <a:buNone/>
              <a:defRPr sz="2800" b="1" i="0" u="none" strike="noStrike" cap="none">
                <a:solidFill>
                  <a:schemeClr val="accent1"/>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Tree>
    <p:extLst>
      <p:ext uri="{BB962C8B-B14F-4D97-AF65-F5344CB8AC3E}">
        <p14:creationId xmlns:p14="http://schemas.microsoft.com/office/powerpoint/2010/main" val="3683047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Slide">
    <p:spTree>
      <p:nvGrpSpPr>
        <p:cNvPr id="1" name="Shape 162"/>
        <p:cNvGrpSpPr/>
        <p:nvPr/>
      </p:nvGrpSpPr>
      <p:grpSpPr>
        <a:xfrm>
          <a:off x="0" y="0"/>
          <a:ext cx="0" cy="0"/>
          <a:chOff x="0" y="0"/>
          <a:chExt cx="0" cy="0"/>
        </a:xfrm>
      </p:grpSpPr>
      <p:sp>
        <p:nvSpPr>
          <p:cNvPr id="163" name="Shape 163"/>
          <p:cNvSpPr/>
          <p:nvPr/>
        </p:nvSpPr>
        <p:spPr>
          <a:xfrm>
            <a:off x="0" y="0"/>
            <a:ext cx="9144000" cy="5143500"/>
          </a:xfrm>
          <a:prstGeom prst="rect">
            <a:avLst/>
          </a:prstGeom>
          <a:solidFill>
            <a:srgbClr val="008774"/>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164" name="Shape 164"/>
          <p:cNvSpPr txBox="1">
            <a:spLocks noGrp="1"/>
          </p:cNvSpPr>
          <p:nvPr>
            <p:ph type="title"/>
          </p:nvPr>
        </p:nvSpPr>
        <p:spPr>
          <a:xfrm>
            <a:off x="659043" y="1638563"/>
            <a:ext cx="7611600" cy="10263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1"/>
              </a:buClr>
              <a:buFont typeface="Arial"/>
              <a:buNone/>
              <a:defRPr sz="3600" b="1" i="0" u="none" strike="noStrike" cap="none">
                <a:solidFill>
                  <a:schemeClr val="lt1"/>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65" name="Shape 165"/>
          <p:cNvSpPr txBox="1">
            <a:spLocks noGrp="1"/>
          </p:cNvSpPr>
          <p:nvPr>
            <p:ph type="subTitle" idx="1"/>
          </p:nvPr>
        </p:nvSpPr>
        <p:spPr>
          <a:xfrm>
            <a:off x="657772" y="2664866"/>
            <a:ext cx="4380600" cy="3837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1"/>
              </a:buClr>
              <a:buFont typeface="Arial"/>
              <a:buNone/>
              <a:defRPr sz="1600" b="0" i="0" u="none" strike="noStrike" cap="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 name="Shape 166"/>
          <p:cNvPicPr preferRelativeResize="0"/>
          <p:nvPr/>
        </p:nvPicPr>
        <p:blipFill rotWithShape="1">
          <a:blip r:embed="rId2">
            <a:alphaModFix/>
          </a:blip>
          <a:srcRect/>
          <a:stretch/>
        </p:blipFill>
        <p:spPr>
          <a:xfrm>
            <a:off x="8270642" y="4855076"/>
            <a:ext cx="727500" cy="171000"/>
          </a:xfrm>
          <a:prstGeom prst="rect">
            <a:avLst/>
          </a:prstGeom>
          <a:noFill/>
          <a:ln>
            <a:noFill/>
          </a:ln>
        </p:spPr>
      </p:pic>
    </p:spTree>
    <p:extLst>
      <p:ext uri="{BB962C8B-B14F-4D97-AF65-F5344CB8AC3E}">
        <p14:creationId xmlns:p14="http://schemas.microsoft.com/office/powerpoint/2010/main" val="209974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ontent Page">
    <p:spTree>
      <p:nvGrpSpPr>
        <p:cNvPr id="1" name="Shape 167"/>
        <p:cNvGrpSpPr/>
        <p:nvPr/>
      </p:nvGrpSpPr>
      <p:grpSpPr>
        <a:xfrm>
          <a:off x="0" y="0"/>
          <a:ext cx="0" cy="0"/>
          <a:chOff x="0" y="0"/>
          <a:chExt cx="0" cy="0"/>
        </a:xfrm>
      </p:grpSpPr>
      <p:sp>
        <p:nvSpPr>
          <p:cNvPr id="168" name="Shape 168"/>
          <p:cNvSpPr/>
          <p:nvPr/>
        </p:nvSpPr>
        <p:spPr>
          <a:xfrm>
            <a:off x="0" y="0"/>
            <a:ext cx="9144000" cy="54000"/>
          </a:xfrm>
          <a:prstGeom prst="rect">
            <a:avLst/>
          </a:prstGeom>
          <a:solidFill>
            <a:srgbClr val="008774"/>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169" name="Shape 169"/>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170" name="Shape 170"/>
          <p:cNvSpPr txBox="1">
            <a:spLocks noGrp="1"/>
          </p:cNvSpPr>
          <p:nvPr>
            <p:ph type="subTitle" idx="1"/>
          </p:nvPr>
        </p:nvSpPr>
        <p:spPr>
          <a:xfrm>
            <a:off x="365761" y="624700"/>
            <a:ext cx="8412600" cy="5421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71" name="Shape 171"/>
          <p:cNvSpPr txBox="1">
            <a:spLocks noGrp="1"/>
          </p:cNvSpPr>
          <p:nvPr>
            <p:ph type="title"/>
          </p:nvPr>
        </p:nvSpPr>
        <p:spPr>
          <a:xfrm>
            <a:off x="365760" y="169550"/>
            <a:ext cx="8412600" cy="542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accent1"/>
              </a:buClr>
              <a:buFont typeface="Arial"/>
              <a:buNone/>
              <a:defRPr sz="2800" b="1" i="0" u="none" strike="noStrike" cap="none">
                <a:solidFill>
                  <a:schemeClr val="accent1"/>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72" name="Shape 172"/>
          <p:cNvSpPr txBox="1">
            <a:spLocks noGrp="1"/>
          </p:cNvSpPr>
          <p:nvPr>
            <p:ph type="body" idx="2"/>
          </p:nvPr>
        </p:nvSpPr>
        <p:spPr>
          <a:xfrm>
            <a:off x="365759" y="1254125"/>
            <a:ext cx="8412600" cy="3435300"/>
          </a:xfrm>
          <a:prstGeom prst="rect">
            <a:avLst/>
          </a:prstGeom>
          <a:noFill/>
          <a:ln>
            <a:noFill/>
          </a:ln>
        </p:spPr>
        <p:txBody>
          <a:bodyPr lIns="91425" tIns="91425" rIns="91425" bIns="91425" anchor="t" anchorCtr="0"/>
          <a:lstStyle>
            <a:lvl1pPr marL="285750" marR="0" lvl="0" indent="19050" algn="l" rtl="0">
              <a:lnSpc>
                <a:spcPct val="100000"/>
              </a:lnSpc>
              <a:spcBef>
                <a:spcPts val="300"/>
              </a:spcBef>
              <a:spcAft>
                <a:spcPts val="0"/>
              </a:spcAft>
              <a:buClr>
                <a:srgbClr val="008674"/>
              </a:buClr>
              <a:buSzPct val="100000"/>
              <a:buFont typeface="Noto Sans Symbols"/>
              <a:buChar char="▪"/>
              <a:defRPr sz="2400" b="0" i="0" u="none" strike="noStrike" cap="none">
                <a:solidFill>
                  <a:srgbClr val="595959"/>
                </a:solidFill>
                <a:latin typeface="Arial"/>
                <a:ea typeface="Arial"/>
                <a:cs typeface="Arial"/>
                <a:sym typeface="Arial"/>
              </a:defRPr>
            </a:lvl1pPr>
            <a:lvl2pPr marL="740664" marR="0" lvl="1" indent="-42163" algn="l" rtl="0">
              <a:lnSpc>
                <a:spcPct val="100000"/>
              </a:lnSpc>
              <a:spcBef>
                <a:spcPts val="300"/>
              </a:spcBef>
              <a:spcAft>
                <a:spcPts val="0"/>
              </a:spcAft>
              <a:buClr>
                <a:srgbClr val="008674"/>
              </a:buClr>
              <a:buSzPct val="100000"/>
              <a:buFont typeface="Helvetica Neue"/>
              <a:buChar char="-"/>
              <a:defRPr sz="2000" b="0" i="0" u="none" strike="noStrike" cap="none">
                <a:solidFill>
                  <a:srgbClr val="595959"/>
                </a:solidFill>
                <a:latin typeface="Arial"/>
                <a:ea typeface="Arial"/>
                <a:cs typeface="Arial"/>
                <a:sym typeface="Arial"/>
              </a:defRPr>
            </a:lvl2pPr>
            <a:lvl3pPr marL="1145286" marR="0" lvl="2" indent="-91186" algn="l" rtl="0">
              <a:lnSpc>
                <a:spcPct val="100000"/>
              </a:lnSpc>
              <a:spcBef>
                <a:spcPts val="300"/>
              </a:spcBef>
              <a:spcAft>
                <a:spcPts val="0"/>
              </a:spcAft>
              <a:buClr>
                <a:srgbClr val="008674"/>
              </a:buClr>
              <a:buSzPct val="100000"/>
              <a:buFont typeface="Arial"/>
              <a:buChar char="•"/>
              <a:defRPr sz="1600" b="0" i="0" u="none" strike="noStrike" cap="none">
                <a:solidFill>
                  <a:srgbClr val="595959"/>
                </a:solidFill>
                <a:latin typeface="Arial"/>
                <a:ea typeface="Arial"/>
                <a:cs typeface="Arial"/>
                <a:sym typeface="Arial"/>
              </a:defRPr>
            </a:lvl3pPr>
            <a:lvl4pPr marL="1657350" marR="0" lvl="3" indent="-107950" algn="l" rtl="0">
              <a:lnSpc>
                <a:spcPct val="100000"/>
              </a:lnSpc>
              <a:spcBef>
                <a:spcPts val="300"/>
              </a:spcBef>
              <a:spcAft>
                <a:spcPts val="0"/>
              </a:spcAft>
              <a:buClr>
                <a:srgbClr val="008674"/>
              </a:buClr>
              <a:buSzPct val="100000"/>
              <a:buFont typeface="Helvetica Neue"/>
              <a:buChar char="-"/>
              <a:defRPr sz="1400" b="0" i="0" u="none" strike="noStrike" cap="none">
                <a:solidFill>
                  <a:srgbClr val="595959"/>
                </a:solidFill>
                <a:latin typeface="Arial"/>
                <a:ea typeface="Arial"/>
                <a:cs typeface="Arial"/>
                <a:sym typeface="Arial"/>
              </a:defRPr>
            </a:lvl4pPr>
            <a:lvl5pPr marL="2057400" marR="0" lvl="4" indent="-50800" algn="l" rtl="0">
              <a:lnSpc>
                <a:spcPct val="100000"/>
              </a:lnSpc>
              <a:spcBef>
                <a:spcPts val="300"/>
              </a:spcBef>
              <a:spcAft>
                <a:spcPts val="0"/>
              </a:spcAft>
              <a:buClr>
                <a:srgbClr val="008674"/>
              </a:buClr>
              <a:buSzPct val="100000"/>
              <a:buFont typeface="Arial"/>
              <a:buChar char="•"/>
              <a:defRPr sz="1400" b="0" i="0" u="none" strike="noStrike" cap="none">
                <a:solidFill>
                  <a:srgbClr val="595959"/>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Char char="■"/>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Char char="●"/>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Char char="○"/>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Char char="■"/>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08957575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
        <p:cNvGrpSpPr/>
        <p:nvPr/>
      </p:nvGrpSpPr>
      <p:grpSpPr>
        <a:xfrm>
          <a:off x="0" y="0"/>
          <a:ext cx="0" cy="0"/>
          <a:chOff x="0" y="0"/>
          <a:chExt cx="0" cy="0"/>
        </a:xfrm>
      </p:grpSpPr>
      <p:sp>
        <p:nvSpPr>
          <p:cNvPr id="8" name="Shape 8"/>
          <p:cNvSpPr txBox="1"/>
          <p:nvPr/>
        </p:nvSpPr>
        <p:spPr>
          <a:xfrm>
            <a:off x="167106" y="5018448"/>
            <a:ext cx="2274886" cy="100026"/>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US" sz="650" b="0" i="0" u="none" strike="noStrike" cap="none">
                <a:solidFill>
                  <a:srgbClr val="7F7F7F"/>
                </a:solidFill>
                <a:latin typeface="Arial"/>
                <a:ea typeface="Arial"/>
                <a:cs typeface="Arial"/>
                <a:sym typeface="Arial"/>
              </a:rPr>
              <a:t>© 2015 Pivotal Software, Inc.  All rights reserved.</a:t>
            </a:r>
          </a:p>
        </p:txBody>
      </p:sp>
      <p:pic>
        <p:nvPicPr>
          <p:cNvPr id="9" name="Shape 9" descr="pivotal_teal.png"/>
          <p:cNvPicPr preferRelativeResize="0"/>
          <p:nvPr/>
        </p:nvPicPr>
        <p:blipFill rotWithShape="1">
          <a:blip r:embed="rId13">
            <a:alphaModFix/>
          </a:blip>
          <a:srcRect/>
          <a:stretch/>
        </p:blipFill>
        <p:spPr>
          <a:xfrm>
            <a:off x="8272778" y="4855076"/>
            <a:ext cx="731399" cy="1713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56" r:id="rId2"/>
    <p:sldLayoutId id="2147483657" r:id="rId3"/>
    <p:sldLayoutId id="2147483658" r:id="rId4"/>
    <p:sldLayoutId id="2147483681" r:id="rId5"/>
    <p:sldLayoutId id="2147483682" r:id="rId6"/>
    <p:sldLayoutId id="2147483683" r:id="rId7"/>
    <p:sldLayoutId id="2147483684" r:id="rId8"/>
    <p:sldLayoutId id="2147483685" r:id="rId9"/>
    <p:sldLayoutId id="2147483686"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jpeg"/><Relationship Id="rId1" Type="http://schemas.openxmlformats.org/officeDocument/2006/relationships/slideLayout" Target="../slideLayouts/slideLayout5.xml"/><Relationship Id="rId2"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jpeg"/><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image" Target="../media/image19.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leanpub.com/Practicing-DDD" TargetMode="External"/><Relationship Id="rId4" Type="http://schemas.openxmlformats.org/officeDocument/2006/relationships/image" Target="../media/image21.png"/><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9.png"/><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hyperlink" Target="http://www.javaworld.com/article/2077963/open-source-tools/distributed-transactions-in-spring--with-and-without-xa.html"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hyperlink" Target="http://samnewman.io/patterns/architectural/bff/"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openxmlformats.org/officeDocument/2006/relationships/image" Target="../media/image3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5.xml"/><Relationship Id="rId2"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51.xml.rels><?xml version="1.0" encoding="UTF-8" standalone="yes"?>
<Relationships xmlns="http://schemas.openxmlformats.org/package/2006/relationships"><Relationship Id="rId3" Type="http://schemas.openxmlformats.org/officeDocument/2006/relationships/image" Target="../media/image40.jpg"/><Relationship Id="rId4" Type="http://schemas.openxmlformats.org/officeDocument/2006/relationships/image" Target="../media/image41.png"/><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42.png"/></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46.png"/></Relationships>
</file>

<file path=ppt/slides/_rels/slide55.xml.rels><?xml version="1.0" encoding="UTF-8" standalone="yes"?>
<Relationships xmlns="http://schemas.openxmlformats.org/package/2006/relationships"><Relationship Id="rId3" Type="http://schemas.openxmlformats.org/officeDocument/2006/relationships/image" Target="../media/image47.jpg"/><Relationship Id="rId4" Type="http://schemas.openxmlformats.org/officeDocument/2006/relationships/image" Target="../media/image48.png"/><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56.xml.rels><?xml version="1.0" encoding="UTF-8" standalone="yes"?>
<Relationships xmlns="http://schemas.openxmlformats.org/package/2006/relationships"><Relationship Id="rId3" Type="http://schemas.openxmlformats.org/officeDocument/2006/relationships/image" Target="../media/image49.jpg"/><Relationship Id="rId4" Type="http://schemas.openxmlformats.org/officeDocument/2006/relationships/image" Target="../media/image50.png"/><Relationship Id="rId5" Type="http://schemas.openxmlformats.org/officeDocument/2006/relationships/image" Target="../media/image51.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2.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52.png"/></Relationships>
</file>

<file path=ppt/slides/_rels/slide59.xml.rels><?xml version="1.0" encoding="UTF-8" standalone="yes"?>
<Relationships xmlns="http://schemas.openxmlformats.org/package/2006/relationships"><Relationship Id="rId3" Type="http://schemas.openxmlformats.org/officeDocument/2006/relationships/image" Target="../media/image53.jpg"/><Relationship Id="rId4" Type="http://schemas.openxmlformats.org/officeDocument/2006/relationships/image" Target="../media/image41.png"/><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hyperlink" Target="https://www.youtube.com/playlist?list=PLAdzTan_eSPQ1fuLSBhyB4eEZF7JQM0Mx" TargetMode="External"/><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64.xml.rels><?xml version="1.0" encoding="UTF-8" standalone="yes"?>
<Relationships xmlns="http://schemas.openxmlformats.org/package/2006/relationships"><Relationship Id="rId3" Type="http://schemas.openxmlformats.org/officeDocument/2006/relationships/image" Target="../media/image62.jpg"/><Relationship Id="rId4" Type="http://schemas.openxmlformats.org/officeDocument/2006/relationships/image" Target="../media/image63.jpg"/><Relationship Id="rId5" Type="http://schemas.openxmlformats.org/officeDocument/2006/relationships/image" Target="../media/image64.png"/><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65.xml.rels><?xml version="1.0" encoding="UTF-8" standalone="yes"?>
<Relationships xmlns="http://schemas.openxmlformats.org/package/2006/relationships"><Relationship Id="rId3" Type="http://schemas.openxmlformats.org/officeDocument/2006/relationships/image" Target="../media/image65.jp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png"/><Relationship Id="rId1" Type="http://schemas.openxmlformats.org/officeDocument/2006/relationships/slideLayout" Target="../slideLayouts/slideLayout5.xml"/><Relationship Id="rId2" Type="http://schemas.openxmlformats.org/officeDocument/2006/relationships/image" Target="../media/image10.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Shape 133"/>
          <p:cNvPicPr preferRelativeResize="0"/>
          <p:nvPr/>
        </p:nvPicPr>
        <p:blipFill rotWithShape="1">
          <a:blip r:embed="rId3">
            <a:alphaModFix/>
          </a:blip>
          <a:srcRect t="5794" b="5795"/>
          <a:stretch/>
        </p:blipFill>
        <p:spPr>
          <a:xfrm>
            <a:off x="-13166" y="-130746"/>
            <a:ext cx="9170333" cy="5404994"/>
          </a:xfrm>
          <a:prstGeom prst="rect">
            <a:avLst/>
          </a:prstGeom>
          <a:noFill/>
          <a:ln>
            <a:noFill/>
          </a:ln>
        </p:spPr>
      </p:pic>
      <p:sp>
        <p:nvSpPr>
          <p:cNvPr id="134" name="Shape 134"/>
          <p:cNvSpPr/>
          <p:nvPr/>
        </p:nvSpPr>
        <p:spPr>
          <a:xfrm>
            <a:off x="-4468" y="-130746"/>
            <a:ext cx="9144000" cy="5404994"/>
          </a:xfrm>
          <a:prstGeom prst="rect">
            <a:avLst/>
          </a:prstGeom>
          <a:solidFill>
            <a:srgbClr val="182730">
              <a:alpha val="76862"/>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pic>
        <p:nvPicPr>
          <p:cNvPr id="135" name="Shape 135" descr="pivotal_white.png"/>
          <p:cNvPicPr preferRelativeResize="0"/>
          <p:nvPr/>
        </p:nvPicPr>
        <p:blipFill rotWithShape="1">
          <a:blip r:embed="rId4">
            <a:alphaModFix/>
          </a:blip>
          <a:srcRect/>
          <a:stretch/>
        </p:blipFill>
        <p:spPr>
          <a:xfrm>
            <a:off x="753110" y="978441"/>
            <a:ext cx="1368553" cy="336279"/>
          </a:xfrm>
          <a:prstGeom prst="rect">
            <a:avLst/>
          </a:prstGeom>
          <a:noFill/>
          <a:ln>
            <a:noFill/>
          </a:ln>
        </p:spPr>
      </p:pic>
      <p:sp>
        <p:nvSpPr>
          <p:cNvPr id="136" name="Shape 136"/>
          <p:cNvSpPr txBox="1"/>
          <p:nvPr/>
        </p:nvSpPr>
        <p:spPr>
          <a:xfrm>
            <a:off x="623454" y="1898424"/>
            <a:ext cx="7897089" cy="1231106"/>
          </a:xfrm>
          <a:prstGeom prst="rect">
            <a:avLst/>
          </a:prstGeom>
          <a:noFill/>
          <a:ln>
            <a:noFill/>
          </a:ln>
          <a:effectLst>
            <a:outerShdw blurRad="63500" sx="102000" sy="102000" algn="ctr" rotWithShape="0">
              <a:srgbClr val="000000">
                <a:alpha val="40000"/>
              </a:srgbClr>
            </a:outerShdw>
          </a:effectLst>
        </p:spPr>
        <p:txBody>
          <a:bodyPr lIns="91425" tIns="45700" rIns="91425" bIns="45700" anchor="t" anchorCtr="0">
            <a:noAutofit/>
          </a:bodyPr>
          <a:lstStyle/>
          <a:p>
            <a:pPr marL="0" marR="0" lvl="0" indent="0" algn="l" rtl="0">
              <a:lnSpc>
                <a:spcPct val="100000"/>
              </a:lnSpc>
              <a:spcBef>
                <a:spcPts val="0"/>
              </a:spcBef>
              <a:spcAft>
                <a:spcPts val="0"/>
              </a:spcAft>
              <a:buClr>
                <a:srgbClr val="00AE9E"/>
              </a:buClr>
              <a:buSzPct val="25000"/>
              <a:buFont typeface="Arial"/>
              <a:buNone/>
            </a:pPr>
            <a:r>
              <a:rPr lang="en-US" sz="4200" b="1" dirty="0">
                <a:solidFill>
                  <a:srgbClr val="00AE9E"/>
                </a:solidFill>
              </a:rPr>
              <a:t>.NET</a:t>
            </a:r>
            <a:r>
              <a:rPr lang="en-US" sz="4200" b="1" i="0" u="none" strike="noStrike" cap="none" dirty="0">
                <a:solidFill>
                  <a:srgbClr val="00AE9E"/>
                </a:solidFill>
                <a:latin typeface="Arial"/>
                <a:ea typeface="Arial"/>
                <a:cs typeface="Arial"/>
                <a:sym typeface="Arial"/>
              </a:rPr>
              <a:t> </a:t>
            </a:r>
            <a:r>
              <a:rPr lang="en-US" sz="4200" b="1" dirty="0" smtClean="0">
                <a:solidFill>
                  <a:srgbClr val="00AE9E"/>
                </a:solidFill>
              </a:rPr>
              <a:t>on</a:t>
            </a:r>
            <a:r>
              <a:rPr lang="en-US" sz="4200" b="1" i="0" u="none" strike="noStrike" cap="none" dirty="0" smtClean="0">
                <a:solidFill>
                  <a:srgbClr val="00AE9E"/>
                </a:solidFill>
                <a:latin typeface="Arial"/>
                <a:ea typeface="Arial"/>
                <a:cs typeface="Arial"/>
                <a:sym typeface="Arial"/>
              </a:rPr>
              <a:t> PCF</a:t>
            </a:r>
            <a:endParaRPr lang="en-US" sz="4200" b="1" i="0" u="none" strike="noStrike" cap="none" dirty="0">
              <a:solidFill>
                <a:srgbClr val="00AE9E"/>
              </a:solidFill>
              <a:latin typeface="Arial"/>
              <a:ea typeface="Arial"/>
              <a:cs typeface="Arial"/>
              <a:sym typeface="Arial"/>
            </a:endParaRPr>
          </a:p>
        </p:txBody>
      </p:sp>
      <p:pic>
        <p:nvPicPr>
          <p:cNvPr id="137" name="Shape 137" descr="pivotal_teal.png"/>
          <p:cNvPicPr preferRelativeResize="0"/>
          <p:nvPr/>
        </p:nvPicPr>
        <p:blipFill rotWithShape="1">
          <a:blip r:embed="rId5">
            <a:alphaModFix/>
          </a:blip>
          <a:srcRect/>
          <a:stretch/>
        </p:blipFill>
        <p:spPr>
          <a:xfrm>
            <a:off x="8272779" y="4855076"/>
            <a:ext cx="731519" cy="171298"/>
          </a:xfrm>
          <a:prstGeom prst="rect">
            <a:avLst/>
          </a:prstGeom>
          <a:noFill/>
          <a:ln>
            <a:noFill/>
          </a:ln>
        </p:spPr>
      </p:pic>
      <p:sp>
        <p:nvSpPr>
          <p:cNvPr id="2" name="Rectangle 1"/>
          <p:cNvSpPr/>
          <p:nvPr/>
        </p:nvSpPr>
        <p:spPr>
          <a:xfrm>
            <a:off x="753110" y="2813611"/>
            <a:ext cx="8251188" cy="543739"/>
          </a:xfrm>
          <a:prstGeom prst="rect">
            <a:avLst/>
          </a:prstGeom>
        </p:spPr>
        <p:txBody>
          <a:bodyPr wrap="square">
            <a:spAutoFit/>
          </a:bodyPr>
          <a:lstStyle/>
          <a:p>
            <a:pPr>
              <a:lnSpc>
                <a:spcPct val="90000"/>
              </a:lnSpc>
              <a:spcAft>
                <a:spcPts val="1200"/>
              </a:spcAft>
            </a:pPr>
            <a:r>
              <a:rPr lang="en-US" sz="3200" spc="-100" dirty="0" smtClean="0">
                <a:solidFill>
                  <a:schemeClr val="bg1"/>
                </a:solidFill>
                <a:effectLst>
                  <a:outerShdw blurRad="50800" dist="38100" dir="5400000" algn="t" rotWithShape="0">
                    <a:prstClr val="black">
                      <a:alpha val="40000"/>
                    </a:prstClr>
                  </a:outerShdw>
                </a:effectLst>
              </a:rPr>
              <a:t>App </a:t>
            </a:r>
            <a:r>
              <a:rPr lang="en-US" sz="3200" spc="-100" dirty="0" err="1" smtClean="0">
                <a:solidFill>
                  <a:schemeClr val="bg1"/>
                </a:solidFill>
                <a:effectLst>
                  <a:outerShdw blurRad="50800" dist="38100" dir="5400000" algn="t" rotWithShape="0">
                    <a:prstClr val="black">
                      <a:alpha val="40000"/>
                    </a:prstClr>
                  </a:outerShdw>
                </a:effectLst>
              </a:rPr>
              <a:t>Replatforming</a:t>
            </a:r>
            <a:endParaRPr lang="en-US" sz="3200" spc="-100" dirty="0">
              <a:solidFill>
                <a:schemeClr val="bg1"/>
              </a:solidFill>
              <a:effectLst>
                <a:outerShdw blurRad="50800" dist="38100" dir="5400000" algn="t" rotWithShape="0">
                  <a:prstClr val="black">
                    <a:alpha val="40000"/>
                  </a:prstClr>
                </a:outerShdw>
              </a:effectLst>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fade">
                                      <p:cBhvr>
                                        <p:cTn id="7" dur="1000"/>
                                        <p:tgtEl>
                                          <p:spTgt spid="13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35"/>
                                        </p:tgtEl>
                                        <p:attrNameLst>
                                          <p:attrName>style.visibility</p:attrName>
                                        </p:attrNameLst>
                                      </p:cBhvr>
                                      <p:to>
                                        <p:strVal val="visible"/>
                                      </p:to>
                                    </p:set>
                                    <p:animEffect transition="in" filter="fade">
                                      <p:cBhvr>
                                        <p:cTn id="11" dur="1000"/>
                                        <p:tgtEl>
                                          <p:spTgt spid="135"/>
                                        </p:tgtEl>
                                      </p:cBhvr>
                                    </p:animEffect>
                                  </p:childTnLst>
                                </p:cTn>
                              </p:par>
                              <p:par>
                                <p:cTn id="12" presetID="10" presetClass="entr" presetSubtype="0" fill="hold" nodeType="withEffect">
                                  <p:stCondLst>
                                    <p:cond delay="0"/>
                                  </p:stCondLst>
                                  <p:childTnLst>
                                    <p:set>
                                      <p:cBhvr>
                                        <p:cTn id="13" dur="1" fill="hold">
                                          <p:stCondLst>
                                            <p:cond delay="0"/>
                                          </p:stCondLst>
                                        </p:cTn>
                                        <p:tgtEl>
                                          <p:spTgt spid="136"/>
                                        </p:tgtEl>
                                        <p:attrNameLst>
                                          <p:attrName>style.visibility</p:attrName>
                                        </p:attrNameLst>
                                      </p:cBhvr>
                                      <p:to>
                                        <p:strVal val="visible"/>
                                      </p:to>
                                    </p:set>
                                    <p:animEffect transition="in" filter="fade">
                                      <p:cBhvr>
                                        <p:cTn id="14" dur="10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Shape 55"/>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2463" y="4854575"/>
            <a:ext cx="731837"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13315" name="Title 2"/>
          <p:cNvSpPr>
            <a:spLocks noGrp="1" noChangeArrowheads="1"/>
          </p:cNvSpPr>
          <p:nvPr>
            <p:ph type="title" idx="4294967295"/>
          </p:nvPr>
        </p:nvSpPr>
        <p:spPr bwMode="auto">
          <a:xfrm>
            <a:off x="365125" y="169863"/>
            <a:ext cx="8413750" cy="54133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nchor="ctr"/>
          <a:lstStyle/>
          <a:p>
            <a:pPr>
              <a:defRPr/>
            </a:pPr>
            <a:r>
              <a:rPr lang="en-US" sz="2800" b="1" smtClean="0">
                <a:solidFill>
                  <a:srgbClr val="00A689"/>
                </a:solidFill>
                <a:cs typeface="+mj-cs"/>
              </a:rPr>
              <a:t>Recommended Migration Path</a:t>
            </a:r>
          </a:p>
        </p:txBody>
      </p:sp>
      <p:grpSp>
        <p:nvGrpSpPr>
          <p:cNvPr id="13316" name="Group 4"/>
          <p:cNvGrpSpPr>
            <a:grpSpLocks/>
          </p:cNvGrpSpPr>
          <p:nvPr/>
        </p:nvGrpSpPr>
        <p:grpSpPr bwMode="auto">
          <a:xfrm>
            <a:off x="6194425" y="812800"/>
            <a:ext cx="2584450" cy="3932238"/>
            <a:chOff x="0" y="0"/>
            <a:chExt cx="4068" cy="6194"/>
          </a:xfrm>
        </p:grpSpPr>
        <p:sp>
          <p:nvSpPr>
            <p:cNvPr id="13330" name="Text Box 5"/>
            <p:cNvSpPr txBox="1">
              <a:spLocks noChangeArrowheads="1"/>
            </p:cNvSpPr>
            <p:nvPr/>
          </p:nvSpPr>
          <p:spPr bwMode="auto">
            <a:xfrm>
              <a:off x="292" y="196"/>
              <a:ext cx="3554" cy="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charset="0"/>
                  <a:ea typeface="SimSun" charset="0"/>
                  <a:cs typeface="SimSun" charset="0"/>
                  <a:sym typeface="Arial" charset="0"/>
                </a:defRPr>
              </a:lvl1pPr>
              <a:lvl2pPr marL="742950" indent="-285750">
                <a:defRPr sz="1400">
                  <a:solidFill>
                    <a:srgbClr val="000000"/>
                  </a:solidFill>
                  <a:latin typeface="Arial" charset="0"/>
                  <a:ea typeface="SimSun" charset="0"/>
                  <a:cs typeface="SimSun" charset="0"/>
                  <a:sym typeface="Arial" charset="0"/>
                </a:defRPr>
              </a:lvl2pPr>
              <a:lvl3pPr marL="1143000" indent="-228600">
                <a:defRPr sz="1400">
                  <a:solidFill>
                    <a:srgbClr val="000000"/>
                  </a:solidFill>
                  <a:latin typeface="Arial" charset="0"/>
                  <a:ea typeface="SimSun" charset="0"/>
                  <a:cs typeface="SimSun" charset="0"/>
                  <a:sym typeface="Arial" charset="0"/>
                </a:defRPr>
              </a:lvl3pPr>
              <a:lvl4pPr marL="1600200" indent="-228600">
                <a:defRPr sz="1400">
                  <a:solidFill>
                    <a:srgbClr val="000000"/>
                  </a:solidFill>
                  <a:latin typeface="Arial" charset="0"/>
                  <a:ea typeface="SimSun" charset="0"/>
                  <a:cs typeface="SimSun" charset="0"/>
                  <a:sym typeface="Arial" charset="0"/>
                </a:defRPr>
              </a:lvl4pPr>
              <a:lvl5pPr marL="2057400" indent="-228600">
                <a:defRPr sz="1400">
                  <a:solidFill>
                    <a:srgbClr val="000000"/>
                  </a:solidFill>
                  <a:latin typeface="Arial" charset="0"/>
                  <a:ea typeface="SimSun" charset="0"/>
                  <a:cs typeface="SimSun" charset="0"/>
                  <a:sym typeface="Arial" charset="0"/>
                </a:defRPr>
              </a:lvl5pPr>
              <a:lvl6pPr marL="25146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6pPr>
              <a:lvl7pPr marL="29718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7pPr>
              <a:lvl8pPr marL="34290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8pPr>
              <a:lvl9pPr marL="38862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9pPr>
            </a:lstStyle>
            <a:p>
              <a:pPr algn="ctr"/>
              <a:r>
                <a:rPr lang="en-US" sz="3500">
                  <a:latin typeface="Calibri" charset="0"/>
                  <a:ea typeface="ＭＳ Ｐゴシック" charset="0"/>
                  <a:cs typeface="ＭＳ Ｐゴシック" charset="0"/>
                  <a:sym typeface="Calibri" charset="0"/>
                </a:rPr>
                <a:t>Work up from #2 to #4 at your own pace</a:t>
              </a:r>
              <a:endParaRPr lang="en-US" sz="3500"/>
            </a:p>
          </p:txBody>
        </p:sp>
        <p:sp>
          <p:nvSpPr>
            <p:cNvPr id="13318" name="AutoShape 6"/>
            <p:cNvSpPr>
              <a:spLocks/>
            </p:cNvSpPr>
            <p:nvPr/>
          </p:nvSpPr>
          <p:spPr bwMode="auto">
            <a:xfrm flipH="1">
              <a:off x="0" y="0"/>
              <a:ext cx="497" cy="3878"/>
            </a:xfrm>
            <a:prstGeom prst="rightBrace">
              <a:avLst>
                <a:gd name="adj1" fmla="val 64893"/>
                <a:gd name="adj2" fmla="val 50000"/>
              </a:avLst>
            </a:prstGeom>
            <a:noFill/>
            <a:ln w="9525" cap="flat" cmpd="sng">
              <a:solidFill>
                <a:srgbClr val="00888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defRPr/>
              </a:pPr>
              <a:endParaRPr lang="en-US"/>
            </a:p>
          </p:txBody>
        </p:sp>
        <p:sp>
          <p:nvSpPr>
            <p:cNvPr id="2" name="AutoShape 7"/>
            <p:cNvSpPr>
              <a:spLocks/>
            </p:cNvSpPr>
            <p:nvPr/>
          </p:nvSpPr>
          <p:spPr bwMode="auto">
            <a:xfrm>
              <a:off x="3678" y="0"/>
              <a:ext cx="390" cy="3878"/>
            </a:xfrm>
            <a:prstGeom prst="rightBrace">
              <a:avLst>
                <a:gd name="adj1" fmla="val 82863"/>
                <a:gd name="adj2" fmla="val 50000"/>
              </a:avLst>
            </a:prstGeom>
            <a:noFill/>
            <a:ln w="9525" cap="flat" cmpd="sng">
              <a:solidFill>
                <a:srgbClr val="00888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defRPr/>
              </a:pPr>
              <a:endParaRPr lang="en-US"/>
            </a:p>
          </p:txBody>
        </p:sp>
        <p:sp>
          <p:nvSpPr>
            <p:cNvPr id="13320" name="AutoShape 8"/>
            <p:cNvSpPr>
              <a:spLocks/>
            </p:cNvSpPr>
            <p:nvPr/>
          </p:nvSpPr>
          <p:spPr bwMode="auto">
            <a:xfrm>
              <a:off x="3678" y="4949"/>
              <a:ext cx="355" cy="1245"/>
            </a:xfrm>
            <a:prstGeom prst="rightBrace">
              <a:avLst>
                <a:gd name="adj1" fmla="val 29143"/>
                <a:gd name="adj2" fmla="val 50000"/>
              </a:avLst>
            </a:prstGeom>
            <a:noFill/>
            <a:ln w="9525" cap="flat" cmpd="sng">
              <a:solidFill>
                <a:srgbClr val="00888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defRPr/>
              </a:pPr>
              <a:endParaRPr lang="en-US"/>
            </a:p>
          </p:txBody>
        </p:sp>
        <p:sp>
          <p:nvSpPr>
            <p:cNvPr id="13321" name="AutoShape 9"/>
            <p:cNvSpPr>
              <a:spLocks/>
            </p:cNvSpPr>
            <p:nvPr/>
          </p:nvSpPr>
          <p:spPr bwMode="auto">
            <a:xfrm flipH="1">
              <a:off x="187" y="5029"/>
              <a:ext cx="310" cy="1165"/>
            </a:xfrm>
            <a:prstGeom prst="rightBrace">
              <a:avLst>
                <a:gd name="adj1" fmla="val 31344"/>
                <a:gd name="adj2" fmla="val 50000"/>
              </a:avLst>
            </a:prstGeom>
            <a:noFill/>
            <a:ln w="9525" cap="flat" cmpd="sng">
              <a:solidFill>
                <a:srgbClr val="00888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defRPr/>
              </a:pPr>
              <a:endParaRPr lang="en-US"/>
            </a:p>
          </p:txBody>
        </p:sp>
        <p:sp>
          <p:nvSpPr>
            <p:cNvPr id="13322" name="Text Box 10"/>
            <p:cNvSpPr txBox="1">
              <a:spLocks noChangeArrowheads="1"/>
            </p:cNvSpPr>
            <p:nvPr/>
          </p:nvSpPr>
          <p:spPr bwMode="auto">
            <a:xfrm>
              <a:off x="567" y="5084"/>
              <a:ext cx="3181" cy="9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a:defRPr/>
              </a:pPr>
              <a:r>
                <a:rPr lang="en-PH" sz="3500">
                  <a:latin typeface="Calibri" charset="0"/>
                  <a:ea typeface="ＭＳ Ｐゴシック" charset="0"/>
                  <a:cs typeface="Calibri" charset="0"/>
                  <a:sym typeface="Calibri" charset="0"/>
                </a:rPr>
                <a:t>Start here</a:t>
              </a:r>
              <a:endParaRPr lang="en-PH" sz="3500"/>
            </a:p>
          </p:txBody>
        </p:sp>
      </p:grpSp>
      <p:grpSp>
        <p:nvGrpSpPr>
          <p:cNvPr id="13323" name="Group 11"/>
          <p:cNvGrpSpPr>
            <a:grpSpLocks/>
          </p:cNvGrpSpPr>
          <p:nvPr/>
        </p:nvGrpSpPr>
        <p:grpSpPr bwMode="auto">
          <a:xfrm>
            <a:off x="504825" y="812800"/>
            <a:ext cx="5502275" cy="3987800"/>
            <a:chOff x="0" y="0"/>
            <a:chExt cx="8665" cy="6281"/>
          </a:xfrm>
        </p:grpSpPr>
        <p:sp>
          <p:nvSpPr>
            <p:cNvPr id="3" name="Rounded Rectangle 22"/>
            <p:cNvSpPr>
              <a:spLocks noChangeArrowheads="1"/>
            </p:cNvSpPr>
            <p:nvPr/>
          </p:nvSpPr>
          <p:spPr bwMode="auto">
            <a:xfrm>
              <a:off x="2943" y="0"/>
              <a:ext cx="5722" cy="1440"/>
            </a:xfrm>
            <a:prstGeom prst="roundRect">
              <a:avLst>
                <a:gd name="adj" fmla="val 9185"/>
              </a:avLst>
            </a:prstGeom>
            <a:solidFill>
              <a:srgbClr val="F2F2F2"/>
            </a:solidFill>
            <a:ln w="9525" cap="flat" cmpd="sng">
              <a:solidFill>
                <a:srgbClr val="00796E"/>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marL="285750" indent="-285750">
                <a:buFont typeface="Arial" charset="0"/>
                <a:buChar char="•"/>
                <a:defRPr/>
              </a:pPr>
              <a:r>
                <a:rPr lang="en-US" sz="1100">
                  <a:solidFill>
                    <a:srgbClr val="969696"/>
                  </a:solidFill>
                  <a:latin typeface="Calibri" charset="0"/>
                  <a:ea typeface="ＭＳ Ｐゴシック" charset="0"/>
                  <a:sym typeface="Calibri" charset="0"/>
                </a:rPr>
                <a:t>Microservice Architecture and Principals</a:t>
              </a:r>
            </a:p>
            <a:p>
              <a:pPr marL="285750" indent="-285750">
                <a:buFont typeface="Arial" charset="0"/>
                <a:buChar char="•"/>
                <a:defRPr/>
              </a:pPr>
              <a:r>
                <a:rPr lang="en-US" sz="1100">
                  <a:solidFill>
                    <a:srgbClr val="969696"/>
                  </a:solidFill>
                  <a:latin typeface="Calibri" charset="0"/>
                  <a:ea typeface="ＭＳ Ｐゴシック" charset="0"/>
                  <a:sym typeface="Calibri" charset="0"/>
                </a:rPr>
                <a:t>API First Design</a:t>
              </a:r>
              <a:endParaRPr lang="en-US" sz="1100">
                <a:solidFill>
                  <a:srgbClr val="969696"/>
                </a:solidFill>
                <a:ea typeface="ＭＳ Ｐゴシック" charset="0"/>
              </a:endParaRPr>
            </a:p>
          </p:txBody>
        </p:sp>
        <p:sp>
          <p:nvSpPr>
            <p:cNvPr id="4" name="Rounded Rectangle 23"/>
            <p:cNvSpPr>
              <a:spLocks noChangeArrowheads="1"/>
            </p:cNvSpPr>
            <p:nvPr/>
          </p:nvSpPr>
          <p:spPr bwMode="auto">
            <a:xfrm>
              <a:off x="2943" y="1613"/>
              <a:ext cx="5722" cy="1440"/>
            </a:xfrm>
            <a:prstGeom prst="roundRect">
              <a:avLst>
                <a:gd name="adj" fmla="val 9185"/>
              </a:avLst>
            </a:prstGeom>
            <a:solidFill>
              <a:srgbClr val="F2F2F2"/>
            </a:solidFill>
            <a:ln w="9525" cap="flat" cmpd="sng">
              <a:solidFill>
                <a:srgbClr val="00796E"/>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marL="285750" indent="-285750">
                <a:buFont typeface="Arial" charset="0"/>
                <a:buChar char="•"/>
                <a:defRPr/>
              </a:pPr>
              <a:r>
                <a:rPr lang="en-US" sz="1100">
                  <a:solidFill>
                    <a:srgbClr val="969696"/>
                  </a:solidFill>
                  <a:latin typeface="Calibri" charset="0"/>
                  <a:ea typeface="ＭＳ Ｐゴシック" charset="0"/>
                  <a:sym typeface="Calibri" charset="0"/>
                </a:rPr>
                <a:t>Use CI / CD tooling and methodology</a:t>
              </a:r>
            </a:p>
            <a:p>
              <a:pPr marL="285750" indent="-285750">
                <a:buFont typeface="Arial" charset="0"/>
                <a:buChar char="•"/>
                <a:defRPr/>
              </a:pPr>
              <a:r>
                <a:rPr lang="en-US" sz="1100">
                  <a:solidFill>
                    <a:srgbClr val="969696"/>
                  </a:solidFill>
                  <a:latin typeface="Calibri" charset="0"/>
                  <a:ea typeface="ＭＳ Ｐゴシック" charset="0"/>
                  <a:sym typeface="Calibri" charset="0"/>
                </a:rPr>
                <a:t>Design for failure, Proactive testing for failure (TDD)</a:t>
              </a:r>
            </a:p>
            <a:p>
              <a:pPr marL="285750" indent="-285750">
                <a:buFont typeface="Arial" charset="0"/>
                <a:buChar char="•"/>
                <a:defRPr/>
              </a:pPr>
              <a:r>
                <a:rPr lang="en-US" sz="1100">
                  <a:solidFill>
                    <a:srgbClr val="969696"/>
                  </a:solidFill>
                  <a:latin typeface="Calibri" charset="0"/>
                  <a:ea typeface="ＭＳ Ｐゴシック" charset="0"/>
                  <a:sym typeface="Calibri" charset="0"/>
                </a:rPr>
                <a:t>Apps unaffected by dependent service failure</a:t>
              </a:r>
            </a:p>
            <a:p>
              <a:pPr marL="285750" indent="-285750">
                <a:buFont typeface="Arial" charset="0"/>
                <a:buChar char="•"/>
                <a:defRPr/>
              </a:pPr>
              <a:r>
                <a:rPr lang="en-US" sz="1100">
                  <a:solidFill>
                    <a:srgbClr val="969696"/>
                  </a:solidFill>
                  <a:latin typeface="Calibri" charset="0"/>
                  <a:ea typeface="ＭＳ Ｐゴシック" charset="0"/>
                  <a:sym typeface="Calibri" charset="0"/>
                </a:rPr>
                <a:t>Metrics and Monitoring baked-in</a:t>
              </a:r>
            </a:p>
            <a:p>
              <a:pPr marL="285750" indent="-285750">
                <a:buFont typeface="Arial" charset="0"/>
                <a:buChar char="•"/>
                <a:defRPr/>
              </a:pPr>
              <a:r>
                <a:rPr lang="en-US" sz="1100">
                  <a:solidFill>
                    <a:srgbClr val="969696"/>
                  </a:solidFill>
                  <a:latin typeface="Calibri" charset="0"/>
                  <a:ea typeface="ＭＳ Ｐゴシック" charset="0"/>
                  <a:sym typeface="Calibri" charset="0"/>
                </a:rPr>
                <a:t>Cloud Agnostic runtime implementation</a:t>
              </a:r>
            </a:p>
          </p:txBody>
        </p:sp>
        <p:sp>
          <p:nvSpPr>
            <p:cNvPr id="13326" name="Rounded Rectangle 24"/>
            <p:cNvSpPr>
              <a:spLocks noChangeArrowheads="1"/>
            </p:cNvSpPr>
            <p:nvPr/>
          </p:nvSpPr>
          <p:spPr bwMode="auto">
            <a:xfrm>
              <a:off x="2943" y="3228"/>
              <a:ext cx="5722" cy="1440"/>
            </a:xfrm>
            <a:prstGeom prst="roundRect">
              <a:avLst>
                <a:gd name="adj" fmla="val 9185"/>
              </a:avLst>
            </a:prstGeom>
            <a:solidFill>
              <a:srgbClr val="F2F2F2"/>
            </a:solidFill>
            <a:ln w="9525" cap="flat" cmpd="sng">
              <a:solidFill>
                <a:srgbClr val="00796E"/>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marL="285750" indent="-285750">
                <a:buFont typeface="Arial" charset="0"/>
                <a:buChar char="•"/>
                <a:defRPr/>
              </a:pPr>
              <a:r>
                <a:rPr lang="en-US" sz="1100">
                  <a:solidFill>
                    <a:srgbClr val="969696"/>
                  </a:solidFill>
                  <a:latin typeface="Calibri" charset="0"/>
                  <a:ea typeface="ＭＳ Ｐゴシック" charset="0"/>
                  <a:sym typeface="Calibri" charset="0"/>
                </a:rPr>
                <a:t>Adherence with all 12-Factor App principals*</a:t>
              </a:r>
            </a:p>
            <a:p>
              <a:pPr marL="285750" indent="-285750">
                <a:buFont typeface="Arial" charset="0"/>
                <a:buChar char="•"/>
                <a:defRPr/>
              </a:pPr>
              <a:r>
                <a:rPr lang="en-US" sz="1100">
                  <a:solidFill>
                    <a:srgbClr val="969696"/>
                  </a:solidFill>
                  <a:latin typeface="Calibri" charset="0"/>
                  <a:ea typeface="ＭＳ Ｐゴシック" charset="0"/>
                  <a:sym typeface="Calibri" charset="0"/>
                </a:rPr>
                <a:t>Horizontally scalable</a:t>
              </a:r>
            </a:p>
            <a:p>
              <a:pPr marL="285750" indent="-285750">
                <a:buFont typeface="Arial" charset="0"/>
                <a:buChar char="•"/>
                <a:defRPr/>
              </a:pPr>
              <a:r>
                <a:rPr lang="en-US" sz="1100">
                  <a:solidFill>
                    <a:srgbClr val="969696"/>
                  </a:solidFill>
                  <a:latin typeface="Calibri" charset="0"/>
                  <a:ea typeface="ＭＳ Ｐゴシック" charset="0"/>
                  <a:sym typeface="Calibri" charset="0"/>
                </a:rPr>
                <a:t>Leverage platform for HA</a:t>
              </a:r>
            </a:p>
          </p:txBody>
        </p:sp>
        <p:sp>
          <p:nvSpPr>
            <p:cNvPr id="13327" name="Rounded Rectangle 25"/>
            <p:cNvSpPr>
              <a:spLocks noChangeArrowheads="1"/>
            </p:cNvSpPr>
            <p:nvPr/>
          </p:nvSpPr>
          <p:spPr bwMode="auto">
            <a:xfrm>
              <a:off x="2943" y="4841"/>
              <a:ext cx="5722" cy="1440"/>
            </a:xfrm>
            <a:prstGeom prst="roundRect">
              <a:avLst>
                <a:gd name="adj" fmla="val 9185"/>
              </a:avLst>
            </a:prstGeom>
            <a:solidFill>
              <a:srgbClr val="F2F2F2"/>
            </a:solidFill>
            <a:ln w="9525" cap="flat" cmpd="sng">
              <a:solidFill>
                <a:srgbClr val="00796E"/>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marL="285750" indent="-285750">
                <a:buFont typeface="Arial" charset="0"/>
                <a:buChar char="•"/>
                <a:defRPr/>
              </a:pPr>
              <a:r>
                <a:rPr lang="en-US" sz="1100">
                  <a:solidFill>
                    <a:srgbClr val="969696"/>
                  </a:solidFill>
                  <a:latin typeface="Calibri" charset="0"/>
                  <a:ea typeface="ＭＳ Ｐゴシック" charset="0"/>
                  <a:sym typeface="Calibri" charset="0"/>
                </a:rPr>
                <a:t>No file-system requirements or uses S3 API</a:t>
              </a:r>
            </a:p>
            <a:p>
              <a:pPr marL="285750" indent="-285750">
                <a:buFont typeface="Arial" charset="0"/>
                <a:buChar char="•"/>
                <a:defRPr/>
              </a:pPr>
              <a:r>
                <a:rPr lang="en-US" sz="1100">
                  <a:solidFill>
                    <a:srgbClr val="969696"/>
                  </a:solidFill>
                  <a:latin typeface="Calibri" charset="0"/>
                  <a:ea typeface="ＭＳ Ｐゴシック" charset="0"/>
                  <a:sym typeface="Calibri" charset="0"/>
                </a:rPr>
                <a:t>Self contained app (Fat JAR)</a:t>
              </a:r>
            </a:p>
            <a:p>
              <a:pPr marL="285750" indent="-285750">
                <a:buFont typeface="Arial" charset="0"/>
                <a:buChar char="•"/>
                <a:defRPr/>
              </a:pPr>
              <a:r>
                <a:rPr lang="en-US" sz="1100">
                  <a:solidFill>
                    <a:srgbClr val="969696"/>
                  </a:solidFill>
                  <a:latin typeface="Calibri" charset="0"/>
                  <a:ea typeface="ＭＳ Ｐゴシック" charset="0"/>
                  <a:sym typeface="Calibri" charset="0"/>
                </a:rPr>
                <a:t>Platform managed ports and addressing</a:t>
              </a:r>
            </a:p>
            <a:p>
              <a:pPr marL="285750" indent="-285750">
                <a:buFont typeface="Arial" charset="0"/>
                <a:buChar char="•"/>
                <a:defRPr/>
              </a:pPr>
              <a:r>
                <a:rPr lang="en-US" sz="1100">
                  <a:solidFill>
                    <a:srgbClr val="969696"/>
                  </a:solidFill>
                  <a:latin typeface="Calibri" charset="0"/>
                  <a:ea typeface="ＭＳ Ｐゴシック" charset="0"/>
                  <a:sym typeface="Calibri" charset="0"/>
                </a:rPr>
                <a:t>Consume off platform services using platform semantics</a:t>
              </a:r>
            </a:p>
          </p:txBody>
        </p:sp>
      </p:grpSp>
      <p:sp>
        <p:nvSpPr>
          <p:cNvPr id="16" name="Shape 892"/>
          <p:cNvSpPr/>
          <p:nvPr/>
        </p:nvSpPr>
        <p:spPr>
          <a:xfrm>
            <a:off x="169863" y="812800"/>
            <a:ext cx="2174875" cy="952500"/>
          </a:xfrm>
          <a:prstGeom prst="roundRect">
            <a:avLst>
              <a:gd name="adj" fmla="val 16667"/>
            </a:avLst>
          </a:prstGeom>
          <a:solidFill>
            <a:schemeClr val="accent5"/>
          </a:solidFill>
          <a:ln w="9525" cap="flat" cmpd="sng">
            <a:solidFill>
              <a:srgbClr val="4A7DBA"/>
            </a:solidFill>
            <a:prstDash val="solid"/>
            <a:round/>
            <a:headEnd type="none" w="med" len="med"/>
            <a:tailEnd type="none" w="med" len="med"/>
          </a:ln>
        </p:spPr>
        <p:txBody>
          <a:bodyPr lIns="91425" tIns="45700" rIns="91425" bIns="45700" anchor="ctr"/>
          <a:lstStyle/>
          <a:p>
            <a:pPr algn="ctr">
              <a:spcBef>
                <a:spcPts val="0"/>
              </a:spcBef>
              <a:spcAft>
                <a:spcPts val="0"/>
              </a:spcAft>
              <a:buClr>
                <a:srgbClr val="000000"/>
              </a:buClr>
              <a:buFont typeface="Arial"/>
              <a:buNone/>
              <a:defRPr/>
            </a:pPr>
            <a:endParaRPr>
              <a:solidFill>
                <a:srgbClr val="FFFFFF"/>
              </a:solidFill>
              <a:latin typeface="Calibri"/>
              <a:ea typeface="Calibri"/>
              <a:cs typeface="Calibri"/>
              <a:sym typeface="Calibri"/>
            </a:endParaRPr>
          </a:p>
        </p:txBody>
      </p:sp>
      <p:sp>
        <p:nvSpPr>
          <p:cNvPr id="13319" name="Shape 893"/>
          <p:cNvSpPr>
            <a:spLocks noChangeArrowheads="1"/>
          </p:cNvSpPr>
          <p:nvPr/>
        </p:nvSpPr>
        <p:spPr bwMode="auto">
          <a:xfrm>
            <a:off x="266700" y="831850"/>
            <a:ext cx="2078038" cy="79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p>
            <a:pPr algn="ctr">
              <a:buClr>
                <a:srgbClr val="FFFFFF"/>
              </a:buClr>
              <a:buSzPct val="25000"/>
              <a:buFont typeface="Roboto" charset="0"/>
              <a:buNone/>
            </a:pPr>
            <a:r>
              <a:rPr lang="en-US" sz="2000" b="1">
                <a:solidFill>
                  <a:srgbClr val="FFFFFF"/>
                </a:solidFill>
                <a:latin typeface="Roboto" charset="0"/>
                <a:cs typeface="Roboto" charset="0"/>
                <a:sym typeface="Roboto" charset="0"/>
              </a:rPr>
              <a:t>Cloud Native</a:t>
            </a:r>
          </a:p>
        </p:txBody>
      </p:sp>
      <p:sp>
        <p:nvSpPr>
          <p:cNvPr id="18" name="Shape 892"/>
          <p:cNvSpPr/>
          <p:nvPr/>
        </p:nvSpPr>
        <p:spPr>
          <a:xfrm>
            <a:off x="169863" y="1824038"/>
            <a:ext cx="2174875" cy="952500"/>
          </a:xfrm>
          <a:prstGeom prst="roundRect">
            <a:avLst>
              <a:gd name="adj" fmla="val 16667"/>
            </a:avLst>
          </a:prstGeom>
          <a:solidFill>
            <a:schemeClr val="accent5"/>
          </a:solidFill>
          <a:ln w="9525" cap="flat" cmpd="sng">
            <a:solidFill>
              <a:srgbClr val="4A7DBA"/>
            </a:solidFill>
            <a:prstDash val="solid"/>
            <a:round/>
            <a:headEnd type="none" w="med" len="med"/>
            <a:tailEnd type="none" w="med" len="med"/>
          </a:ln>
        </p:spPr>
        <p:txBody>
          <a:bodyPr lIns="91425" tIns="45700" rIns="91425" bIns="45700" anchor="ctr"/>
          <a:lstStyle/>
          <a:p>
            <a:pPr algn="ctr">
              <a:spcBef>
                <a:spcPts val="0"/>
              </a:spcBef>
              <a:spcAft>
                <a:spcPts val="0"/>
              </a:spcAft>
              <a:buClr>
                <a:srgbClr val="000000"/>
              </a:buClr>
              <a:buFont typeface="Arial"/>
              <a:buNone/>
              <a:defRPr/>
            </a:pPr>
            <a:endParaRPr>
              <a:solidFill>
                <a:srgbClr val="FFFFFF"/>
              </a:solidFill>
              <a:latin typeface="Calibri"/>
              <a:ea typeface="Calibri"/>
              <a:cs typeface="Calibri"/>
              <a:sym typeface="Calibri"/>
            </a:endParaRPr>
          </a:p>
        </p:txBody>
      </p:sp>
      <p:sp>
        <p:nvSpPr>
          <p:cNvPr id="19" name="Shape 892"/>
          <p:cNvSpPr/>
          <p:nvPr/>
        </p:nvSpPr>
        <p:spPr>
          <a:xfrm>
            <a:off x="169863" y="2857500"/>
            <a:ext cx="2174875" cy="952500"/>
          </a:xfrm>
          <a:prstGeom prst="roundRect">
            <a:avLst>
              <a:gd name="adj" fmla="val 16667"/>
            </a:avLst>
          </a:prstGeom>
          <a:solidFill>
            <a:schemeClr val="accent5"/>
          </a:solidFill>
          <a:ln w="9525" cap="flat" cmpd="sng">
            <a:solidFill>
              <a:srgbClr val="4A7DBA"/>
            </a:solidFill>
            <a:prstDash val="solid"/>
            <a:round/>
            <a:headEnd type="none" w="med" len="med"/>
            <a:tailEnd type="none" w="med" len="med"/>
          </a:ln>
        </p:spPr>
        <p:txBody>
          <a:bodyPr lIns="91425" tIns="45700" rIns="91425" bIns="45700" anchor="ctr"/>
          <a:lstStyle/>
          <a:p>
            <a:pPr algn="ctr">
              <a:spcBef>
                <a:spcPts val="0"/>
              </a:spcBef>
              <a:spcAft>
                <a:spcPts val="0"/>
              </a:spcAft>
              <a:buClr>
                <a:srgbClr val="000000"/>
              </a:buClr>
              <a:buFont typeface="Arial"/>
              <a:buNone/>
              <a:defRPr/>
            </a:pPr>
            <a:endParaRPr>
              <a:solidFill>
                <a:srgbClr val="FFFFFF"/>
              </a:solidFill>
              <a:latin typeface="Calibri"/>
              <a:ea typeface="Calibri"/>
              <a:cs typeface="Calibri"/>
              <a:sym typeface="Calibri"/>
            </a:endParaRPr>
          </a:p>
        </p:txBody>
      </p:sp>
      <p:sp>
        <p:nvSpPr>
          <p:cNvPr id="20" name="Shape 892"/>
          <p:cNvSpPr/>
          <p:nvPr/>
        </p:nvSpPr>
        <p:spPr>
          <a:xfrm>
            <a:off x="190500" y="3903663"/>
            <a:ext cx="2174875" cy="952500"/>
          </a:xfrm>
          <a:prstGeom prst="roundRect">
            <a:avLst>
              <a:gd name="adj" fmla="val 16667"/>
            </a:avLst>
          </a:prstGeom>
          <a:solidFill>
            <a:schemeClr val="accent5"/>
          </a:solidFill>
          <a:ln w="9525" cap="flat" cmpd="sng">
            <a:solidFill>
              <a:srgbClr val="4A7DBA"/>
            </a:solidFill>
            <a:prstDash val="solid"/>
            <a:round/>
            <a:headEnd type="none" w="med" len="med"/>
            <a:tailEnd type="none" w="med" len="med"/>
          </a:ln>
        </p:spPr>
        <p:txBody>
          <a:bodyPr lIns="91425" tIns="45700" rIns="91425" bIns="45700" anchor="ctr"/>
          <a:lstStyle/>
          <a:p>
            <a:pPr algn="ctr">
              <a:spcBef>
                <a:spcPts val="0"/>
              </a:spcBef>
              <a:spcAft>
                <a:spcPts val="0"/>
              </a:spcAft>
              <a:buClr>
                <a:srgbClr val="000000"/>
              </a:buClr>
              <a:buFont typeface="Arial"/>
              <a:buNone/>
              <a:defRPr/>
            </a:pPr>
            <a:endParaRPr>
              <a:solidFill>
                <a:srgbClr val="FFFFFF"/>
              </a:solidFill>
              <a:latin typeface="Calibri"/>
              <a:ea typeface="Calibri"/>
              <a:cs typeface="Calibri"/>
              <a:sym typeface="Calibri"/>
            </a:endParaRPr>
          </a:p>
        </p:txBody>
      </p:sp>
      <p:sp>
        <p:nvSpPr>
          <p:cNvPr id="5" name="Shape 893"/>
          <p:cNvSpPr>
            <a:spLocks noChangeArrowheads="1"/>
          </p:cNvSpPr>
          <p:nvPr/>
        </p:nvSpPr>
        <p:spPr bwMode="auto">
          <a:xfrm>
            <a:off x="190500" y="1836738"/>
            <a:ext cx="2078038"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p>
            <a:pPr algn="ctr">
              <a:buClr>
                <a:srgbClr val="FFFFFF"/>
              </a:buClr>
              <a:buSzPct val="25000"/>
              <a:buFont typeface="Roboto" charset="0"/>
              <a:buNone/>
            </a:pPr>
            <a:r>
              <a:rPr lang="en-US" sz="2000" b="1">
                <a:solidFill>
                  <a:srgbClr val="FFFFFF"/>
                </a:solidFill>
                <a:latin typeface="Roboto" charset="0"/>
                <a:cs typeface="Roboto" charset="0"/>
                <a:sym typeface="Roboto" charset="0"/>
              </a:rPr>
              <a:t>Cloud Resilient</a:t>
            </a:r>
          </a:p>
        </p:txBody>
      </p:sp>
      <p:sp>
        <p:nvSpPr>
          <p:cNvPr id="13324" name="Shape 893"/>
          <p:cNvSpPr>
            <a:spLocks noChangeArrowheads="1"/>
          </p:cNvSpPr>
          <p:nvPr/>
        </p:nvSpPr>
        <p:spPr bwMode="auto">
          <a:xfrm>
            <a:off x="266700" y="2928938"/>
            <a:ext cx="2078038"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p>
            <a:pPr algn="ctr">
              <a:buClr>
                <a:srgbClr val="FFFFFF"/>
              </a:buClr>
              <a:buSzPct val="25000"/>
              <a:buFont typeface="Roboto" charset="0"/>
              <a:buNone/>
            </a:pPr>
            <a:r>
              <a:rPr lang="en-US" sz="2000" b="1">
                <a:solidFill>
                  <a:srgbClr val="FFFFFF"/>
                </a:solidFill>
                <a:latin typeface="Roboto" charset="0"/>
                <a:cs typeface="Roboto" charset="0"/>
                <a:sym typeface="Roboto" charset="0"/>
              </a:rPr>
              <a:t>Cloud Friendly</a:t>
            </a:r>
          </a:p>
        </p:txBody>
      </p:sp>
      <p:sp>
        <p:nvSpPr>
          <p:cNvPr id="13325" name="Shape 893"/>
          <p:cNvSpPr>
            <a:spLocks noChangeArrowheads="1"/>
          </p:cNvSpPr>
          <p:nvPr/>
        </p:nvSpPr>
        <p:spPr bwMode="auto">
          <a:xfrm>
            <a:off x="169863" y="3954463"/>
            <a:ext cx="2078037"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p>
            <a:pPr algn="ctr">
              <a:buClr>
                <a:srgbClr val="FFFFFF"/>
              </a:buClr>
              <a:buSzPct val="25000"/>
              <a:buFont typeface="Roboto" charset="0"/>
              <a:buNone/>
            </a:pPr>
            <a:r>
              <a:rPr lang="en-US" sz="2000" b="1">
                <a:solidFill>
                  <a:srgbClr val="FFFFFF"/>
                </a:solidFill>
                <a:latin typeface="Roboto" charset="0"/>
                <a:cs typeface="Roboto" charset="0"/>
                <a:sym typeface="Roboto" charset="0"/>
              </a:rPr>
              <a:t>Cloud Ready</a:t>
            </a:r>
          </a:p>
        </p:txBody>
      </p:sp>
    </p:spTree>
    <p:extLst>
      <p:ext uri="{BB962C8B-B14F-4D97-AF65-F5344CB8AC3E}">
        <p14:creationId xmlns:p14="http://schemas.microsoft.com/office/powerpoint/2010/main" val="33003136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315"/>
                                        </p:tgtEl>
                                        <p:attrNameLst>
                                          <p:attrName>style.visibility</p:attrName>
                                        </p:attrNameLst>
                                      </p:cBhvr>
                                      <p:to>
                                        <p:strVal val="visible"/>
                                      </p:to>
                                    </p:set>
                                    <p:animEffect transition="in" filter="fade">
                                      <p:cBhvr>
                                        <p:cTn id="7" dur="2000"/>
                                        <p:tgtEl>
                                          <p:spTgt spid="13315"/>
                                        </p:tgtEl>
                                      </p:cBhvr>
                                    </p:animEffect>
                                  </p:childTnLst>
                                </p:cTn>
                              </p:par>
                              <p:par>
                                <p:cTn id="8" presetID="10" presetClass="entr" presetSubtype="0" fill="hold" nodeType="withEffect">
                                  <p:stCondLst>
                                    <p:cond delay="0"/>
                                  </p:stCondLst>
                                  <p:childTnLst>
                                    <p:set>
                                      <p:cBhvr>
                                        <p:cTn id="9" dur="1" fill="hold">
                                          <p:stCondLst>
                                            <p:cond delay="0"/>
                                          </p:stCondLst>
                                        </p:cTn>
                                        <p:tgtEl>
                                          <p:spTgt spid="13323"/>
                                        </p:tgtEl>
                                        <p:attrNameLst>
                                          <p:attrName>style.visibility</p:attrName>
                                        </p:attrNameLst>
                                      </p:cBhvr>
                                      <p:to>
                                        <p:strVal val="visible"/>
                                      </p:to>
                                    </p:set>
                                    <p:animEffect transition="in" filter="fade">
                                      <p:cBhvr>
                                        <p:cTn id="10" dur="2000"/>
                                        <p:tgtEl>
                                          <p:spTgt spid="13323"/>
                                        </p:tgtEl>
                                      </p:cBhvr>
                                    </p:animEffect>
                                  </p:childTnLst>
                                </p:cTn>
                              </p:par>
                              <p:par>
                                <p:cTn id="11" presetID="10" presetClass="entr" presetSubtype="0" fill="hold" nodeType="withEffect">
                                  <p:stCondLst>
                                    <p:cond delay="0"/>
                                  </p:stCondLst>
                                  <p:childTnLst>
                                    <p:set>
                                      <p:cBhvr>
                                        <p:cTn id="12" dur="1" fill="hold">
                                          <p:stCondLst>
                                            <p:cond delay="0"/>
                                          </p:stCondLst>
                                        </p:cTn>
                                        <p:tgtEl>
                                          <p:spTgt spid="13316"/>
                                        </p:tgtEl>
                                        <p:attrNameLst>
                                          <p:attrName>style.visibility</p:attrName>
                                        </p:attrNameLst>
                                      </p:cBhvr>
                                      <p:to>
                                        <p:strVal val="visible"/>
                                      </p:to>
                                    </p:set>
                                    <p:animEffect transition="in" filter="fade">
                                      <p:cBhvr>
                                        <p:cTn id="13" dur="2000"/>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ldLvl="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bwMode="auto">
          <a:xfrm>
            <a:off x="1786341" y="196182"/>
            <a:ext cx="6316498" cy="855663"/>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ctr" anchorCtr="0" compatLnSpc="1">
            <a:prstTxWarp prst="textNoShape">
              <a:avLst/>
            </a:prstTxWarp>
          </a:bodyPr>
          <a:lstStyle/>
          <a:p>
            <a:pPr>
              <a:defRPr/>
            </a:pPr>
            <a:r>
              <a:rPr lang="en-US" sz="2800" dirty="0" smtClean="0">
                <a:solidFill>
                  <a:schemeClr val="dk2"/>
                </a:solidFill>
              </a:rPr>
              <a:t>To Be Cloud Ready</a:t>
            </a:r>
            <a:endParaRPr lang="en-PH" sz="2800" dirty="0" smtClean="0">
              <a:solidFill>
                <a:srgbClr val="008881"/>
              </a:solidFill>
            </a:endParaRPr>
          </a:p>
        </p:txBody>
      </p:sp>
      <p:sp>
        <p:nvSpPr>
          <p:cNvPr id="10243" name="Rectangle 3"/>
          <p:cNvSpPr>
            <a:spLocks noGrp="1" noChangeArrowheads="1"/>
          </p:cNvSpPr>
          <p:nvPr>
            <p:ph type="body" idx="1"/>
          </p:nvPr>
        </p:nvSpPr>
        <p:spPr bwMode="auto">
          <a:xfrm>
            <a:off x="720725" y="1063625"/>
            <a:ext cx="7159625" cy="38576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pPr>
              <a:lnSpc>
                <a:spcPct val="120000"/>
              </a:lnSpc>
              <a:defRPr/>
            </a:pPr>
            <a:r>
              <a:rPr lang="en-US" altLang="en-US" sz="2000" dirty="0" smtClean="0">
                <a:solidFill>
                  <a:srgbClr val="292929"/>
                </a:solidFill>
              </a:rPr>
              <a:t>Non Cloud-Native stuff you’ll want to change: </a:t>
            </a:r>
          </a:p>
          <a:p>
            <a:pPr marL="285750" indent="-285750">
              <a:lnSpc>
                <a:spcPct val="120000"/>
              </a:lnSpc>
              <a:buFont typeface="Arial"/>
              <a:buChar char="•"/>
              <a:defRPr/>
            </a:pPr>
            <a:r>
              <a:rPr lang="en-US" altLang="en-US" sz="2000" dirty="0" smtClean="0">
                <a:solidFill>
                  <a:srgbClr val="292929"/>
                </a:solidFill>
              </a:rPr>
              <a:t>Reading/Writing to the Registry </a:t>
            </a:r>
          </a:p>
          <a:p>
            <a:pPr marL="285750" indent="-285750">
              <a:lnSpc>
                <a:spcPct val="120000"/>
              </a:lnSpc>
              <a:buFont typeface="Arial"/>
              <a:buChar char="•"/>
              <a:defRPr/>
            </a:pPr>
            <a:r>
              <a:rPr lang="en-US" altLang="en-US" sz="2000" dirty="0" smtClean="0">
                <a:solidFill>
                  <a:srgbClr val="292929"/>
                </a:solidFill>
              </a:rPr>
              <a:t>Reading/Writing to the local disk </a:t>
            </a:r>
          </a:p>
          <a:p>
            <a:pPr marL="285750" indent="-285750">
              <a:lnSpc>
                <a:spcPct val="120000"/>
              </a:lnSpc>
              <a:buFont typeface="Arial"/>
              <a:buChar char="•"/>
              <a:defRPr/>
            </a:pPr>
            <a:r>
              <a:rPr lang="en-US" altLang="en-US" sz="2000" dirty="0" smtClean="0">
                <a:solidFill>
                  <a:srgbClr val="292929"/>
                </a:solidFill>
              </a:rPr>
              <a:t>Integrated Windows </a:t>
            </a:r>
            <a:r>
              <a:rPr lang="en-US" altLang="en-US" sz="2000" dirty="0" err="1" smtClean="0">
                <a:solidFill>
                  <a:srgbClr val="292929"/>
                </a:solidFill>
              </a:rPr>
              <a:t>Auth</a:t>
            </a:r>
            <a:r>
              <a:rPr lang="en-US" altLang="en-US" sz="2000" dirty="0" smtClean="0">
                <a:solidFill>
                  <a:srgbClr val="292929"/>
                </a:solidFill>
              </a:rPr>
              <a:t> </a:t>
            </a:r>
          </a:p>
          <a:p>
            <a:pPr marL="285750" indent="-285750">
              <a:lnSpc>
                <a:spcPct val="120000"/>
              </a:lnSpc>
              <a:buFont typeface="Arial"/>
              <a:buChar char="•"/>
              <a:defRPr/>
            </a:pPr>
            <a:r>
              <a:rPr lang="en-US" altLang="en-US" sz="2000" dirty="0" smtClean="0">
                <a:solidFill>
                  <a:srgbClr val="292929"/>
                </a:solidFill>
              </a:rPr>
              <a:t>In-Process State</a:t>
            </a:r>
          </a:p>
          <a:p>
            <a:pPr marL="285750" indent="-285750">
              <a:lnSpc>
                <a:spcPct val="120000"/>
              </a:lnSpc>
              <a:buFont typeface="Arial"/>
              <a:buChar char="•"/>
              <a:defRPr/>
            </a:pPr>
            <a:r>
              <a:rPr lang="en-US" altLang="en-US" sz="2000" dirty="0" smtClean="0">
                <a:solidFill>
                  <a:srgbClr val="292929"/>
                </a:solidFill>
              </a:rPr>
              <a:t>Environment-specific </a:t>
            </a:r>
            <a:r>
              <a:rPr lang="en-US" altLang="en-US" sz="2000" dirty="0" err="1" smtClean="0">
                <a:solidFill>
                  <a:srgbClr val="292929"/>
                </a:solidFill>
              </a:rPr>
              <a:t>config</a:t>
            </a:r>
            <a:r>
              <a:rPr lang="en-US" altLang="en-US" sz="2000" dirty="0" smtClean="0">
                <a:solidFill>
                  <a:srgbClr val="292929"/>
                </a:solidFill>
              </a:rPr>
              <a:t> </a:t>
            </a:r>
          </a:p>
          <a:p>
            <a:pPr>
              <a:lnSpc>
                <a:spcPct val="120000"/>
              </a:lnSpc>
              <a:defRPr/>
            </a:pPr>
            <a:r>
              <a:rPr lang="en-PH" sz="1800" dirty="0" smtClean="0">
                <a:solidFill>
                  <a:srgbClr val="292929"/>
                </a:solidFill>
                <a:latin typeface="Trebuchet MS" charset="0"/>
                <a:cs typeface="Trebuchet MS" charset="0"/>
              </a:rPr>
              <a:t>	</a:t>
            </a:r>
            <a:endParaRPr lang="en-US" altLang="en-US" sz="1800" dirty="0" smtClean="0"/>
          </a:p>
        </p:txBody>
      </p:sp>
      <p:grpSp>
        <p:nvGrpSpPr>
          <p:cNvPr id="12291" name="Group 3"/>
          <p:cNvGrpSpPr>
            <a:grpSpLocks/>
          </p:cNvGrpSpPr>
          <p:nvPr/>
        </p:nvGrpSpPr>
        <p:grpSpPr bwMode="auto">
          <a:xfrm>
            <a:off x="0" y="4629150"/>
            <a:ext cx="9144000" cy="385763"/>
            <a:chOff x="0" y="4629150"/>
            <a:chExt cx="9144000" cy="385763"/>
          </a:xfrm>
        </p:grpSpPr>
        <p:sp>
          <p:nvSpPr>
            <p:cNvPr id="5" name="Shape 44"/>
            <p:cNvSpPr>
              <a:spLocks noChangeArrowheads="1"/>
            </p:cNvSpPr>
            <p:nvPr/>
          </p:nvSpPr>
          <p:spPr bwMode="auto">
            <a:xfrm>
              <a:off x="0" y="4629150"/>
              <a:ext cx="9144000" cy="385763"/>
            </a:xfrm>
            <a:prstGeom prst="rect">
              <a:avLst/>
            </a:prstGeom>
            <a:solidFill>
              <a:srgbClr val="00685D"/>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45700" rIns="91425" bIns="45700" anchor="ctr"/>
            <a:lstStyle/>
            <a:p>
              <a:pPr>
                <a:defRPr/>
              </a:pPr>
              <a:endParaRPr lang="en-US" b="1" i="1">
                <a:solidFill>
                  <a:srgbClr val="FFFFFF"/>
                </a:solidFill>
              </a:endParaRPr>
            </a:p>
          </p:txBody>
        </p:sp>
        <p:pic>
          <p:nvPicPr>
            <p:cNvPr id="6" name="Shape 48"/>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1788" y="4686300"/>
              <a:ext cx="900112" cy="255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grpSp>
    </p:spTree>
    <p:extLst>
      <p:ext uri="{BB962C8B-B14F-4D97-AF65-F5344CB8AC3E}">
        <p14:creationId xmlns:p14="http://schemas.microsoft.com/office/powerpoint/2010/main" val="351917110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Shape 61"/>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2463" y="4854575"/>
            <a:ext cx="731837"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25603" name="Title 1"/>
          <p:cNvSpPr>
            <a:spLocks noGrp="1" noChangeArrowheads="1"/>
          </p:cNvSpPr>
          <p:nvPr>
            <p:ph type="title" idx="4294967295"/>
          </p:nvPr>
        </p:nvSpPr>
        <p:spPr bwMode="auto">
          <a:xfrm>
            <a:off x="365125" y="114300"/>
            <a:ext cx="8413750" cy="5413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nchor="ctr"/>
          <a:lstStyle/>
          <a:p>
            <a:pPr>
              <a:defRPr/>
            </a:pPr>
            <a:r>
              <a:rPr lang="en-US" sz="2800" b="1" dirty="0" smtClean="0">
                <a:solidFill>
                  <a:srgbClr val="00A689"/>
                </a:solidFill>
                <a:cs typeface="+mj-cs"/>
              </a:rPr>
              <a:t>Applications to exclude</a:t>
            </a:r>
          </a:p>
        </p:txBody>
      </p:sp>
      <p:sp>
        <p:nvSpPr>
          <p:cNvPr id="25604" name="Content Placeholder 2"/>
          <p:cNvSpPr>
            <a:spLocks noGrp="1" noChangeArrowheads="1"/>
          </p:cNvSpPr>
          <p:nvPr/>
        </p:nvSpPr>
        <p:spPr bwMode="auto">
          <a:xfrm>
            <a:off x="365125" y="1114425"/>
            <a:ext cx="8062913" cy="3435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marL="285750" indent="-285750" eaLnBrk="1" hangingPunct="1">
              <a:lnSpc>
                <a:spcPct val="80000"/>
              </a:lnSpc>
              <a:spcBef>
                <a:spcPts val="300"/>
              </a:spcBef>
              <a:buClr>
                <a:srgbClr val="008674"/>
              </a:buClr>
              <a:buSzPct val="100000"/>
              <a:buFont typeface="Wingdings" charset="0"/>
              <a:buChar char="n"/>
              <a:defRPr/>
            </a:pPr>
            <a:r>
              <a:rPr lang="en-US" sz="2400" dirty="0">
                <a:solidFill>
                  <a:srgbClr val="595959"/>
                </a:solidFill>
                <a:ea typeface="ＭＳ Ｐゴシック" charset="0"/>
              </a:rPr>
              <a:t>Packaged or </a:t>
            </a:r>
            <a:r>
              <a:rPr lang="en-US" sz="2400" dirty="0" err="1">
                <a:solidFill>
                  <a:srgbClr val="595959"/>
                </a:solidFill>
                <a:ea typeface="ＭＳ Ｐゴシック" charset="0"/>
              </a:rPr>
              <a:t>SaaS</a:t>
            </a:r>
            <a:r>
              <a:rPr lang="en-US" sz="2400" dirty="0">
                <a:solidFill>
                  <a:srgbClr val="595959"/>
                </a:solidFill>
                <a:ea typeface="ＭＳ Ｐゴシック" charset="0"/>
              </a:rPr>
              <a:t> applications</a:t>
            </a:r>
          </a:p>
          <a:p>
            <a:pPr marL="285750" indent="-285750" eaLnBrk="1" hangingPunct="1">
              <a:lnSpc>
                <a:spcPct val="80000"/>
              </a:lnSpc>
              <a:spcBef>
                <a:spcPts val="300"/>
              </a:spcBef>
              <a:buClr>
                <a:srgbClr val="008674"/>
              </a:buClr>
              <a:buSzPct val="100000"/>
              <a:buFont typeface="Wingdings" charset="0"/>
              <a:buChar char="n"/>
              <a:defRPr/>
            </a:pPr>
            <a:r>
              <a:rPr lang="en-US" sz="2400" dirty="0">
                <a:solidFill>
                  <a:srgbClr val="595959"/>
                </a:solidFill>
                <a:ea typeface="ＭＳ Ｐゴシック" charset="0"/>
              </a:rPr>
              <a:t>Apps with tight coupling to hardware or legacy OS </a:t>
            </a:r>
          </a:p>
          <a:p>
            <a:pPr marL="285750" indent="-285750" eaLnBrk="1" hangingPunct="1">
              <a:lnSpc>
                <a:spcPct val="80000"/>
              </a:lnSpc>
              <a:spcBef>
                <a:spcPts val="300"/>
              </a:spcBef>
              <a:buClr>
                <a:srgbClr val="008674"/>
              </a:buClr>
              <a:buSzPct val="100000"/>
              <a:buFont typeface="Wingdings" charset="0"/>
              <a:buChar char="n"/>
              <a:defRPr/>
            </a:pPr>
            <a:r>
              <a:rPr lang="en-US" sz="2400" dirty="0">
                <a:solidFill>
                  <a:srgbClr val="595959"/>
                </a:solidFill>
                <a:ea typeface="ＭＳ Ｐゴシック" charset="0"/>
              </a:rPr>
              <a:t>Apps with no business reason to change frequently</a:t>
            </a:r>
          </a:p>
          <a:p>
            <a:pPr marL="285750" indent="-285750" eaLnBrk="1" hangingPunct="1">
              <a:lnSpc>
                <a:spcPct val="80000"/>
              </a:lnSpc>
              <a:spcBef>
                <a:spcPts val="300"/>
              </a:spcBef>
              <a:buClr>
                <a:srgbClr val="008674"/>
              </a:buClr>
              <a:buSzPct val="100000"/>
              <a:buFont typeface="Wingdings" charset="0"/>
              <a:buChar char="n"/>
              <a:defRPr/>
            </a:pPr>
            <a:r>
              <a:rPr lang="en-US" sz="2400" dirty="0">
                <a:solidFill>
                  <a:srgbClr val="595959"/>
                </a:solidFill>
                <a:ea typeface="ＭＳ Ｐゴシック" charset="0"/>
              </a:rPr>
              <a:t>Apps with </a:t>
            </a:r>
            <a:r>
              <a:rPr lang="en-US" sz="2400" i="1" dirty="0">
                <a:solidFill>
                  <a:srgbClr val="595959"/>
                </a:solidFill>
                <a:ea typeface="ＭＳ Ｐゴシック" charset="0"/>
              </a:rPr>
              <a:t>tenuous</a:t>
            </a:r>
            <a:r>
              <a:rPr lang="en-US" sz="2400" dirty="0">
                <a:solidFill>
                  <a:srgbClr val="595959"/>
                </a:solidFill>
                <a:ea typeface="ＭＳ Ｐゴシック" charset="0"/>
              </a:rPr>
              <a:t> connection to consumers or clear business value</a:t>
            </a:r>
          </a:p>
          <a:p>
            <a:pPr marL="285750" indent="-285750" eaLnBrk="1" hangingPunct="1">
              <a:lnSpc>
                <a:spcPct val="80000"/>
              </a:lnSpc>
              <a:spcBef>
                <a:spcPts val="300"/>
              </a:spcBef>
              <a:buClr>
                <a:srgbClr val="008674"/>
              </a:buClr>
              <a:buSzPct val="100000"/>
              <a:buFont typeface="Wingdings" charset="0"/>
              <a:buChar char="n"/>
              <a:defRPr/>
            </a:pPr>
            <a:r>
              <a:rPr lang="en-US" sz="2400" dirty="0">
                <a:solidFill>
                  <a:srgbClr val="595959"/>
                </a:solidFill>
                <a:ea typeface="ＭＳ Ｐゴシック" charset="0"/>
              </a:rPr>
              <a:t>Apps so trivial </a:t>
            </a:r>
            <a:r>
              <a:rPr lang="is-IS" sz="2400" dirty="0">
                <a:solidFill>
                  <a:srgbClr val="595959"/>
                </a:solidFill>
                <a:ea typeface="ＭＳ Ｐゴシック" charset="0"/>
              </a:rPr>
              <a:t>… no one will care</a:t>
            </a:r>
          </a:p>
          <a:p>
            <a:pPr marL="285750" indent="-285750" eaLnBrk="1" hangingPunct="1">
              <a:lnSpc>
                <a:spcPct val="80000"/>
              </a:lnSpc>
              <a:spcBef>
                <a:spcPts val="300"/>
              </a:spcBef>
              <a:buClr>
                <a:srgbClr val="008674"/>
              </a:buClr>
              <a:buSzPct val="100000"/>
              <a:buFont typeface="Wingdings" charset="0"/>
              <a:buChar char="n"/>
              <a:defRPr/>
            </a:pPr>
            <a:r>
              <a:rPr lang="is-IS" sz="2400" dirty="0">
                <a:solidFill>
                  <a:srgbClr val="595959"/>
                </a:solidFill>
                <a:ea typeface="ＭＳ Ｐゴシック" charset="0"/>
              </a:rPr>
              <a:t>Apps so massive ... </a:t>
            </a:r>
            <a:r>
              <a:rPr lang="en-US" sz="2400" dirty="0">
                <a:solidFill>
                  <a:srgbClr val="595959"/>
                </a:solidFill>
                <a:ea typeface="ＭＳ Ｐゴシック" charset="0"/>
              </a:rPr>
              <a:t>n</a:t>
            </a:r>
            <a:r>
              <a:rPr lang="is-IS" sz="2400" dirty="0">
                <a:solidFill>
                  <a:srgbClr val="595959"/>
                </a:solidFill>
                <a:ea typeface="ＭＳ Ｐゴシック" charset="0"/>
              </a:rPr>
              <a:t>o one should dare</a:t>
            </a:r>
            <a:endParaRPr lang="en-US" sz="2400" dirty="0">
              <a:solidFill>
                <a:srgbClr val="595959"/>
              </a:solidFill>
              <a:ea typeface="ＭＳ Ｐゴシック" charset="0"/>
            </a:endParaRPr>
          </a:p>
        </p:txBody>
      </p:sp>
    </p:spTree>
    <p:extLst>
      <p:ext uri="{BB962C8B-B14F-4D97-AF65-F5344CB8AC3E}">
        <p14:creationId xmlns:p14="http://schemas.microsoft.com/office/powerpoint/2010/main" val="40724545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603"/>
                                        </p:tgtEl>
                                        <p:attrNameLst>
                                          <p:attrName>style.visibility</p:attrName>
                                        </p:attrNameLst>
                                      </p:cBhvr>
                                      <p:to>
                                        <p:strVal val="visible"/>
                                      </p:to>
                                    </p:set>
                                    <p:animEffect transition="in" filter="fade">
                                      <p:cBhvr>
                                        <p:cTn id="7" dur="2000"/>
                                        <p:tgtEl>
                                          <p:spTgt spid="25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ldLvl="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338" name="Shape 61"/>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2463" y="4854575"/>
            <a:ext cx="731837"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14339" name="Subtitle 19"/>
          <p:cNvSpPr>
            <a:spLocks noGrp="1" noChangeArrowheads="1"/>
          </p:cNvSpPr>
          <p:nvPr/>
        </p:nvSpPr>
        <p:spPr bwMode="auto">
          <a:xfrm>
            <a:off x="203200" y="711200"/>
            <a:ext cx="8639175" cy="542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lstStyle/>
          <a:p>
            <a:pPr eaLnBrk="1" hangingPunct="1">
              <a:buFontTx/>
              <a:buNone/>
              <a:defRPr/>
            </a:pPr>
            <a:r>
              <a:rPr lang="en-US" sz="2000">
                <a:solidFill>
                  <a:srgbClr val="595959"/>
                </a:solidFill>
                <a:ea typeface="ＭＳ Ｐゴシック" charset="0"/>
                <a:cs typeface="Arial" charset="0"/>
              </a:rPr>
              <a:t>Don’t Plan Everything; Start Small and Let Your Work Inform the Strategy</a:t>
            </a:r>
          </a:p>
        </p:txBody>
      </p:sp>
      <p:sp>
        <p:nvSpPr>
          <p:cNvPr id="14340" name="Title 2"/>
          <p:cNvSpPr>
            <a:spLocks noGrp="1" noChangeArrowheads="1"/>
          </p:cNvSpPr>
          <p:nvPr>
            <p:ph type="title" idx="4294967295"/>
          </p:nvPr>
        </p:nvSpPr>
        <p:spPr bwMode="auto">
          <a:xfrm>
            <a:off x="365125" y="169863"/>
            <a:ext cx="8413750" cy="54133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nchor="ctr"/>
          <a:lstStyle/>
          <a:p>
            <a:pPr>
              <a:defRPr/>
            </a:pPr>
            <a:r>
              <a:rPr lang="en-US" sz="2800" b="1" smtClean="0">
                <a:solidFill>
                  <a:srgbClr val="00A689"/>
                </a:solidFill>
                <a:cs typeface="+mj-cs"/>
              </a:rPr>
              <a:t>To begin</a:t>
            </a:r>
          </a:p>
        </p:txBody>
      </p:sp>
      <p:grpSp>
        <p:nvGrpSpPr>
          <p:cNvPr id="14341" name="Group 5"/>
          <p:cNvGrpSpPr>
            <a:grpSpLocks/>
          </p:cNvGrpSpPr>
          <p:nvPr/>
        </p:nvGrpSpPr>
        <p:grpSpPr bwMode="auto">
          <a:xfrm>
            <a:off x="792163" y="1327150"/>
            <a:ext cx="7070725" cy="3284538"/>
            <a:chOff x="0" y="0"/>
            <a:chExt cx="11136" cy="5172"/>
          </a:xfrm>
        </p:grpSpPr>
        <p:grpSp>
          <p:nvGrpSpPr>
            <p:cNvPr id="15366" name="Group 6"/>
            <p:cNvGrpSpPr>
              <a:grpSpLocks noChangeAspect="1"/>
            </p:cNvGrpSpPr>
            <p:nvPr/>
          </p:nvGrpSpPr>
          <p:grpSpPr bwMode="auto">
            <a:xfrm>
              <a:off x="0" y="1238"/>
              <a:ext cx="11137" cy="3935"/>
              <a:chOff x="0" y="0"/>
              <a:chExt cx="11137" cy="3935"/>
            </a:xfrm>
          </p:grpSpPr>
          <p:pic>
            <p:nvPicPr>
              <p:cNvPr id="2"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6" y="-1"/>
                <a:ext cx="5260" cy="3935"/>
              </a:xfrm>
              <a:prstGeom prst="rect">
                <a:avLst/>
              </a:prstGeom>
              <a:noFill/>
              <a:ln w="38100" cap="sq" cmpd="sng">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pic>
            <p:nvPicPr>
              <p:cNvPr id="14344"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5606" cy="3935"/>
              </a:xfrm>
              <a:prstGeom prst="rect">
                <a:avLst/>
              </a:prstGeom>
              <a:noFill/>
              <a:ln w="38100" cap="sq" cmpd="sng">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grpSp>
        <p:grpSp>
          <p:nvGrpSpPr>
            <p:cNvPr id="15367" name="Group 9"/>
            <p:cNvGrpSpPr>
              <a:grpSpLocks/>
            </p:cNvGrpSpPr>
            <p:nvPr/>
          </p:nvGrpSpPr>
          <p:grpSpPr bwMode="auto">
            <a:xfrm>
              <a:off x="697" y="0"/>
              <a:ext cx="8058" cy="912"/>
              <a:chOff x="0" y="0"/>
              <a:chExt cx="8058" cy="912"/>
            </a:xfrm>
          </p:grpSpPr>
          <p:sp>
            <p:nvSpPr>
              <p:cNvPr id="14346" name="Chevron 6"/>
              <p:cNvSpPr>
                <a:spLocks noChangeArrowheads="1"/>
              </p:cNvSpPr>
              <p:nvPr/>
            </p:nvSpPr>
            <p:spPr bwMode="auto">
              <a:xfrm>
                <a:off x="1" y="0"/>
                <a:ext cx="2880" cy="912"/>
              </a:xfrm>
              <a:prstGeom prst="chevron">
                <a:avLst>
                  <a:gd name="adj" fmla="val 49989"/>
                </a:avLst>
              </a:prstGeom>
              <a:solidFill>
                <a:srgbClr val="00888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r>
                  <a:rPr lang="en-US" sz="1300" b="1">
                    <a:solidFill>
                      <a:srgbClr val="FFFFFF"/>
                    </a:solidFill>
                    <a:latin typeface="Calibri" charset="0"/>
                    <a:ea typeface="ＭＳ Ｐゴシック" charset="0"/>
                    <a:cs typeface="Arial" charset="0"/>
                    <a:sym typeface="Calibri" charset="0"/>
                  </a:rPr>
                  <a:t>SCOPE</a:t>
                </a:r>
              </a:p>
            </p:txBody>
          </p:sp>
          <p:sp>
            <p:nvSpPr>
              <p:cNvPr id="14347" name="Chevron 7"/>
              <p:cNvSpPr>
                <a:spLocks noChangeArrowheads="1"/>
              </p:cNvSpPr>
              <p:nvPr/>
            </p:nvSpPr>
            <p:spPr bwMode="auto">
              <a:xfrm>
                <a:off x="2591" y="0"/>
                <a:ext cx="2878" cy="912"/>
              </a:xfrm>
              <a:prstGeom prst="chevron">
                <a:avLst>
                  <a:gd name="adj" fmla="val 49989"/>
                </a:avLst>
              </a:prstGeom>
              <a:solidFill>
                <a:srgbClr val="00888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r>
                  <a:rPr lang="en-US" sz="1300" b="1">
                    <a:solidFill>
                      <a:srgbClr val="FFFFFF"/>
                    </a:solidFill>
                    <a:latin typeface="Calibri" charset="0"/>
                    <a:ea typeface="ＭＳ Ｐゴシック" charset="0"/>
                    <a:cs typeface="Arial" charset="0"/>
                    <a:sym typeface="Calibri" charset="0"/>
                  </a:rPr>
                  <a:t>DISCOVER &amp; </a:t>
                </a:r>
              </a:p>
              <a:p>
                <a:pPr algn="ctr">
                  <a:defRPr/>
                </a:pPr>
                <a:r>
                  <a:rPr lang="en-US" sz="1300" b="1">
                    <a:solidFill>
                      <a:srgbClr val="FFFFFF"/>
                    </a:solidFill>
                    <a:latin typeface="Calibri" charset="0"/>
                    <a:ea typeface="ＭＳ Ｐゴシック" charset="0"/>
                    <a:cs typeface="Arial" charset="0"/>
                    <a:sym typeface="Calibri" charset="0"/>
                  </a:rPr>
                  <a:t>FRAME</a:t>
                </a:r>
              </a:p>
            </p:txBody>
          </p:sp>
          <p:sp>
            <p:nvSpPr>
              <p:cNvPr id="14348" name="Chevron 8"/>
              <p:cNvSpPr>
                <a:spLocks noChangeArrowheads="1"/>
              </p:cNvSpPr>
              <p:nvPr/>
            </p:nvSpPr>
            <p:spPr bwMode="auto">
              <a:xfrm>
                <a:off x="5179" y="0"/>
                <a:ext cx="2880" cy="912"/>
              </a:xfrm>
              <a:prstGeom prst="chevron">
                <a:avLst>
                  <a:gd name="adj" fmla="val 49989"/>
                </a:avLst>
              </a:prstGeom>
              <a:solidFill>
                <a:srgbClr val="00888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r>
                  <a:rPr lang="en-US" sz="1300" b="1">
                    <a:solidFill>
                      <a:srgbClr val="FFFFFF"/>
                    </a:solidFill>
                    <a:latin typeface="Calibri" charset="0"/>
                    <a:ea typeface="ＭＳ Ｐゴシック" charset="0"/>
                    <a:cs typeface="Arial" charset="0"/>
                    <a:sym typeface="Calibri" charset="0"/>
                  </a:rPr>
                  <a:t>TIME BOUND </a:t>
                </a:r>
              </a:p>
              <a:p>
                <a:pPr algn="ctr">
                  <a:defRPr/>
                </a:pPr>
                <a:r>
                  <a:rPr lang="en-US" sz="1300" b="1">
                    <a:solidFill>
                      <a:srgbClr val="FFFFFF"/>
                    </a:solidFill>
                    <a:latin typeface="Calibri" charset="0"/>
                    <a:ea typeface="ＭＳ Ｐゴシック" charset="0"/>
                    <a:cs typeface="Arial" charset="0"/>
                    <a:sym typeface="Calibri" charset="0"/>
                  </a:rPr>
                  <a:t>PILOT</a:t>
                </a:r>
              </a:p>
            </p:txBody>
          </p:sp>
        </p:grpSp>
      </p:grpSp>
    </p:spTree>
    <p:extLst>
      <p:ext uri="{BB962C8B-B14F-4D97-AF65-F5344CB8AC3E}">
        <p14:creationId xmlns:p14="http://schemas.microsoft.com/office/powerpoint/2010/main" val="3045606455"/>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340"/>
                                        </p:tgtEl>
                                        <p:attrNameLst>
                                          <p:attrName>style.visibility</p:attrName>
                                        </p:attrNameLst>
                                      </p:cBhvr>
                                      <p:to>
                                        <p:strVal val="visible"/>
                                      </p:to>
                                    </p:set>
                                    <p:animEffect transition="in" filter="fade">
                                      <p:cBhvr>
                                        <p:cTn id="7" dur="2000"/>
                                        <p:tgtEl>
                                          <p:spTgt spid="143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339"/>
                                        </p:tgtEl>
                                        <p:attrNameLst>
                                          <p:attrName>style.visibility</p:attrName>
                                        </p:attrNameLst>
                                      </p:cBhvr>
                                      <p:to>
                                        <p:strVal val="visible"/>
                                      </p:to>
                                    </p:set>
                                    <p:animEffect transition="in" filter="fade">
                                      <p:cBhvr>
                                        <p:cTn id="10" dur="2000"/>
                                        <p:tgtEl>
                                          <p:spTgt spid="14339"/>
                                        </p:tgtEl>
                                      </p:cBhvr>
                                    </p:animEffect>
                                  </p:childTnLst>
                                </p:cTn>
                              </p:par>
                              <p:par>
                                <p:cTn id="11" presetID="10" presetClass="entr" presetSubtype="0" fill="hold" nodeType="withEffect">
                                  <p:stCondLst>
                                    <p:cond delay="0"/>
                                  </p:stCondLst>
                                  <p:childTnLst>
                                    <p:set>
                                      <p:cBhvr>
                                        <p:cTn id="12" dur="1" fill="hold">
                                          <p:stCondLst>
                                            <p:cond delay="0"/>
                                          </p:stCondLst>
                                        </p:cTn>
                                        <p:tgtEl>
                                          <p:spTgt spid="14341"/>
                                        </p:tgtEl>
                                        <p:attrNameLst>
                                          <p:attrName>style.visibility</p:attrName>
                                        </p:attrNameLst>
                                      </p:cBhvr>
                                      <p:to>
                                        <p:strVal val="visible"/>
                                      </p:to>
                                    </p:set>
                                    <p:animEffect transition="in" filter="fade">
                                      <p:cBhvr>
                                        <p:cTn id="13" dur="2000"/>
                                        <p:tgtEl>
                                          <p:spTgt spid="14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ldLvl="0" autoUpdateAnimBg="0"/>
      <p:bldP spid="14340" grpId="0" bldLvl="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hape 1177"/>
          <p:cNvSpPr>
            <a:spLocks noChangeArrowheads="1"/>
          </p:cNvSpPr>
          <p:nvPr/>
        </p:nvSpPr>
        <p:spPr bwMode="auto">
          <a:xfrm>
            <a:off x="1377950" y="1812925"/>
            <a:ext cx="5794375" cy="1000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45700" rIns="91425" bIns="45700"/>
          <a:lstStyle/>
          <a:p>
            <a:pPr algn="ctr">
              <a:buSzPct val="25000"/>
              <a:defRPr/>
            </a:pPr>
            <a:r>
              <a:rPr lang="en-US" sz="3600" b="1">
                <a:solidFill>
                  <a:srgbClr val="008674"/>
                </a:solidFill>
                <a:ea typeface="ＭＳ Ｐゴシック" charset="0"/>
                <a:cs typeface="Arial" charset="0"/>
              </a:rPr>
              <a:t>Getting to Cloud Native</a:t>
            </a:r>
            <a:endParaRPr lang="en-US" altLang="en-US" sz="1600">
              <a:solidFill>
                <a:srgbClr val="008674"/>
              </a:solidFill>
              <a:ea typeface="ＭＳ Ｐゴシック" charset="0"/>
              <a:cs typeface="Arial" charset="0"/>
            </a:endParaRPr>
          </a:p>
        </p:txBody>
      </p:sp>
    </p:spTree>
    <p:extLst>
      <p:ext uri="{BB962C8B-B14F-4D97-AF65-F5344CB8AC3E}">
        <p14:creationId xmlns:p14="http://schemas.microsoft.com/office/powerpoint/2010/main" val="29740112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15362"/>
                                        </p:tgtEl>
                                        <p:attrNameLst>
                                          <p:attrName>style.visibility</p:attrName>
                                        </p:attrNameLst>
                                      </p:cBhvr>
                                      <p:to>
                                        <p:strVal val="visible"/>
                                      </p:to>
                                    </p:set>
                                    <p:animEffect>
                                      <p:cBhvr>
                                        <p:cTn id="7" dur="1000"/>
                                        <p:tgtEl>
                                          <p:spTgt spid="15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Shape 55"/>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2463" y="4854575"/>
            <a:ext cx="731837"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16387" name="Subtitle 20"/>
          <p:cNvSpPr>
            <a:spLocks noGrp="1" noChangeArrowheads="1"/>
          </p:cNvSpPr>
          <p:nvPr/>
        </p:nvSpPr>
        <p:spPr bwMode="auto">
          <a:xfrm>
            <a:off x="469900" y="3733800"/>
            <a:ext cx="2122488" cy="542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lstStyle/>
          <a:p>
            <a:pPr eaLnBrk="1" hangingPunct="1">
              <a:buFontTx/>
              <a:buNone/>
              <a:defRPr/>
            </a:pPr>
            <a:r>
              <a:rPr lang="en-US" sz="1800">
                <a:solidFill>
                  <a:schemeClr val="bg1"/>
                </a:solidFill>
                <a:ea typeface="ＭＳ Ｐゴシック" charset="0"/>
                <a:cs typeface="Arial" charset="0"/>
              </a:rPr>
              <a:t>http://12factor.net/</a:t>
            </a:r>
            <a:endParaRPr lang="en-US" altLang="en-US">
              <a:ea typeface="ＭＳ Ｐゴシック" charset="0"/>
              <a:cs typeface="Arial" charset="0"/>
            </a:endParaRPr>
          </a:p>
        </p:txBody>
      </p:sp>
      <p:pic>
        <p:nvPicPr>
          <p:cNvPr id="16388"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13" y="1884363"/>
            <a:ext cx="2332037" cy="184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16389" name="Double Brace 22"/>
          <p:cNvSpPr>
            <a:spLocks noChangeArrowheads="1"/>
          </p:cNvSpPr>
          <p:nvPr/>
        </p:nvSpPr>
        <p:spPr bwMode="auto">
          <a:xfrm>
            <a:off x="2838450" y="2000250"/>
            <a:ext cx="5753100" cy="1765300"/>
          </a:xfrm>
          <a:prstGeom prst="bracePair">
            <a:avLst>
              <a:gd name="adj" fmla="val 5426"/>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r>
              <a:rPr lang="en-US" sz="1600" dirty="0">
                <a:solidFill>
                  <a:schemeClr val="tx2"/>
                </a:solidFill>
                <a:latin typeface="Calibri" charset="0"/>
                <a:ea typeface="ＭＳ Ｐゴシック" charset="0"/>
                <a:sym typeface="Calibri" charset="0"/>
              </a:rPr>
              <a:t>A </a:t>
            </a:r>
            <a:r>
              <a:rPr lang="en-US" sz="1600" dirty="0">
                <a:solidFill>
                  <a:schemeClr val="tx2"/>
                </a:solidFill>
                <a:ea typeface="ＭＳ Ｐゴシック" charset="0"/>
                <a:sym typeface="Calibri" charset="0"/>
              </a:rPr>
              <a:t>“</a:t>
            </a:r>
            <a:r>
              <a:rPr lang="en-US" altLang="ja-JP" sz="1600" dirty="0">
                <a:solidFill>
                  <a:schemeClr val="tx2"/>
                </a:solidFill>
                <a:latin typeface="Calibri" charset="0"/>
                <a:ea typeface="Calibri" charset="0"/>
                <a:cs typeface="Calibri" charset="0"/>
                <a:sym typeface="Calibri" charset="0"/>
              </a:rPr>
              <a:t>manifesto</a:t>
            </a:r>
            <a:r>
              <a:rPr lang="en-US" sz="1600" dirty="0">
                <a:solidFill>
                  <a:schemeClr val="tx2"/>
                </a:solidFill>
                <a:ea typeface="Calibri" charset="0"/>
                <a:cs typeface="Calibri" charset="0"/>
                <a:sym typeface="Calibri" charset="0"/>
              </a:rPr>
              <a:t>”</a:t>
            </a:r>
            <a:r>
              <a:rPr lang="en-US" altLang="ja-JP" sz="1600" dirty="0">
                <a:solidFill>
                  <a:schemeClr val="tx2"/>
                </a:solidFill>
                <a:latin typeface="Calibri" charset="0"/>
                <a:ea typeface="Calibri" charset="0"/>
                <a:cs typeface="Calibri" charset="0"/>
                <a:sym typeface="Calibri" charset="0"/>
              </a:rPr>
              <a:t> of sorts published in 2012 by a team at </a:t>
            </a:r>
            <a:r>
              <a:rPr lang="en-US" altLang="ja-JP" sz="1600" dirty="0" err="1">
                <a:solidFill>
                  <a:schemeClr val="tx2"/>
                </a:solidFill>
                <a:latin typeface="Calibri" charset="0"/>
                <a:ea typeface="Calibri" charset="0"/>
                <a:cs typeface="Calibri" charset="0"/>
                <a:sym typeface="Calibri" charset="0"/>
              </a:rPr>
              <a:t>Heroku</a:t>
            </a:r>
            <a:endParaRPr lang="en-US" altLang="ja-JP" sz="1600" dirty="0">
              <a:solidFill>
                <a:schemeClr val="tx2"/>
              </a:solidFill>
              <a:latin typeface="Calibri" charset="0"/>
              <a:ea typeface="Calibri" charset="0"/>
              <a:cs typeface="Calibri" charset="0"/>
              <a:sym typeface="Calibri" charset="0"/>
            </a:endParaRPr>
          </a:p>
          <a:p>
            <a:pPr algn="ctr">
              <a:defRPr/>
            </a:pPr>
            <a:endParaRPr lang="en-US" sz="1600" dirty="0">
              <a:solidFill>
                <a:schemeClr val="tx2"/>
              </a:solidFill>
              <a:latin typeface="Calibri" charset="0"/>
              <a:ea typeface="Calibri" charset="0"/>
              <a:cs typeface="Calibri" charset="0"/>
              <a:sym typeface="Calibri" charset="0"/>
            </a:endParaRPr>
          </a:p>
          <a:p>
            <a:pPr algn="ctr">
              <a:defRPr/>
            </a:pPr>
            <a:r>
              <a:rPr lang="en-US" sz="1600" dirty="0">
                <a:solidFill>
                  <a:schemeClr val="tx2"/>
                </a:solidFill>
                <a:latin typeface="Calibri" charset="0"/>
                <a:ea typeface="Calibri" charset="0"/>
                <a:cs typeface="Calibri" charset="0"/>
                <a:sym typeface="Calibri" charset="0"/>
              </a:rPr>
              <a:t>The goal of these 12-factors is to teach developers how to build cloud-ready applications using </a:t>
            </a:r>
            <a:r>
              <a:rPr lang="en-US" sz="1600" b="1" dirty="0">
                <a:solidFill>
                  <a:schemeClr val="tx2"/>
                </a:solidFill>
                <a:latin typeface="Calibri" charset="0"/>
                <a:ea typeface="Calibri" charset="0"/>
                <a:cs typeface="Calibri" charset="0"/>
                <a:sym typeface="Calibri" charset="0"/>
              </a:rPr>
              <a:t>declarative formats for automating setup</a:t>
            </a:r>
            <a:r>
              <a:rPr lang="en-US" sz="1600" dirty="0">
                <a:solidFill>
                  <a:schemeClr val="tx2"/>
                </a:solidFill>
                <a:latin typeface="Calibri" charset="0"/>
                <a:ea typeface="Calibri" charset="0"/>
                <a:cs typeface="Calibri" charset="0"/>
                <a:sym typeface="Calibri" charset="0"/>
              </a:rPr>
              <a:t>, had a </a:t>
            </a:r>
            <a:r>
              <a:rPr lang="en-US" sz="1600" b="1" dirty="0">
                <a:solidFill>
                  <a:schemeClr val="tx2"/>
                </a:solidFill>
                <a:latin typeface="Calibri" charset="0"/>
                <a:ea typeface="Calibri" charset="0"/>
                <a:cs typeface="Calibri" charset="0"/>
                <a:sym typeface="Calibri" charset="0"/>
              </a:rPr>
              <a:t>clean contract with underlying operating system</a:t>
            </a:r>
            <a:r>
              <a:rPr lang="en-US" sz="1600" dirty="0">
                <a:solidFill>
                  <a:schemeClr val="tx2"/>
                </a:solidFill>
                <a:latin typeface="Calibri" charset="0"/>
                <a:ea typeface="Calibri" charset="0"/>
                <a:cs typeface="Calibri" charset="0"/>
                <a:sym typeface="Calibri" charset="0"/>
              </a:rPr>
              <a:t> and were prepared for </a:t>
            </a:r>
            <a:r>
              <a:rPr lang="en-US" sz="1600" b="1" dirty="0">
                <a:solidFill>
                  <a:schemeClr val="tx2"/>
                </a:solidFill>
                <a:latin typeface="Calibri" charset="0"/>
                <a:ea typeface="Calibri" charset="0"/>
                <a:cs typeface="Calibri" charset="0"/>
                <a:sym typeface="Calibri" charset="0"/>
              </a:rPr>
              <a:t>dynamic scaling</a:t>
            </a:r>
          </a:p>
          <a:p>
            <a:pPr algn="ctr">
              <a:defRPr/>
            </a:pPr>
            <a:endParaRPr lang="en-US" sz="1600" dirty="0">
              <a:solidFill>
                <a:srgbClr val="FFFFFF"/>
              </a:solidFill>
              <a:latin typeface="Calibri" charset="0"/>
              <a:ea typeface="Calibri" charset="0"/>
              <a:cs typeface="Calibri" charset="0"/>
              <a:sym typeface="Calibri" charset="0"/>
            </a:endParaRPr>
          </a:p>
        </p:txBody>
      </p:sp>
      <p:sp>
        <p:nvSpPr>
          <p:cNvPr id="16390" name="Title 19"/>
          <p:cNvSpPr>
            <a:spLocks noGrp="1" noChangeArrowheads="1"/>
          </p:cNvSpPr>
          <p:nvPr>
            <p:ph type="title" idx="4294967295"/>
          </p:nvPr>
        </p:nvSpPr>
        <p:spPr bwMode="auto">
          <a:xfrm>
            <a:off x="365125" y="336550"/>
            <a:ext cx="8413750" cy="5429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nchor="ctr"/>
          <a:lstStyle/>
          <a:p>
            <a:pPr>
              <a:defRPr/>
            </a:pPr>
            <a:r>
              <a:rPr lang="en-US" sz="2800" b="1" smtClean="0">
                <a:solidFill>
                  <a:srgbClr val="00A689"/>
                </a:solidFill>
                <a:cs typeface="+mj-cs"/>
              </a:rPr>
              <a:t>The 12-Factors</a:t>
            </a:r>
          </a:p>
        </p:txBody>
      </p:sp>
      <p:sp>
        <p:nvSpPr>
          <p:cNvPr id="16391" name="AutoShape 7"/>
          <p:cNvSpPr>
            <a:spLocks/>
          </p:cNvSpPr>
          <p:nvPr/>
        </p:nvSpPr>
        <p:spPr bwMode="auto">
          <a:xfrm flipH="1">
            <a:off x="2889250" y="2000250"/>
            <a:ext cx="193675" cy="1604963"/>
          </a:xfrm>
          <a:prstGeom prst="rightBrace">
            <a:avLst>
              <a:gd name="adj1" fmla="val 69057"/>
              <a:gd name="adj2" fmla="val 50000"/>
            </a:avLst>
          </a:prstGeom>
          <a:noFill/>
          <a:ln w="9525" cap="flat" cmpd="sng">
            <a:solidFill>
              <a:srgbClr val="00888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defRPr/>
            </a:pPr>
            <a:endParaRPr lang="en-US"/>
          </a:p>
        </p:txBody>
      </p:sp>
      <p:sp>
        <p:nvSpPr>
          <p:cNvPr id="16392" name="AutoShape 8"/>
          <p:cNvSpPr>
            <a:spLocks/>
          </p:cNvSpPr>
          <p:nvPr/>
        </p:nvSpPr>
        <p:spPr bwMode="auto">
          <a:xfrm>
            <a:off x="8308975" y="2000250"/>
            <a:ext cx="195263" cy="1606550"/>
          </a:xfrm>
          <a:prstGeom prst="rightBrace">
            <a:avLst>
              <a:gd name="adj1" fmla="val 68564"/>
              <a:gd name="adj2" fmla="val 50000"/>
            </a:avLst>
          </a:prstGeom>
          <a:noFill/>
          <a:ln w="9525" cap="flat" cmpd="sng">
            <a:solidFill>
              <a:srgbClr val="00888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defRPr/>
            </a:pPr>
            <a:endParaRPr lang="en-US"/>
          </a:p>
        </p:txBody>
      </p:sp>
    </p:spTree>
    <p:extLst>
      <p:ext uri="{BB962C8B-B14F-4D97-AF65-F5344CB8AC3E}">
        <p14:creationId xmlns:p14="http://schemas.microsoft.com/office/powerpoint/2010/main" val="31875676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390"/>
                                        </p:tgtEl>
                                        <p:attrNameLst>
                                          <p:attrName>style.visibility</p:attrName>
                                        </p:attrNameLst>
                                      </p:cBhvr>
                                      <p:to>
                                        <p:strVal val="visible"/>
                                      </p:to>
                                    </p:set>
                                    <p:animEffect transition="in" filter="fade">
                                      <p:cBhvr>
                                        <p:cTn id="7" dur="2000"/>
                                        <p:tgtEl>
                                          <p:spTgt spid="1639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389"/>
                                        </p:tgtEl>
                                        <p:attrNameLst>
                                          <p:attrName>style.visibility</p:attrName>
                                        </p:attrNameLst>
                                      </p:cBhvr>
                                      <p:to>
                                        <p:strVal val="visible"/>
                                      </p:to>
                                    </p:set>
                                    <p:animEffect transition="in" filter="fade">
                                      <p:cBhvr>
                                        <p:cTn id="10" dur="2000"/>
                                        <p:tgtEl>
                                          <p:spTgt spid="163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391"/>
                                        </p:tgtEl>
                                        <p:attrNameLst>
                                          <p:attrName>style.visibility</p:attrName>
                                        </p:attrNameLst>
                                      </p:cBhvr>
                                      <p:to>
                                        <p:strVal val="visible"/>
                                      </p:to>
                                    </p:set>
                                    <p:animEffect transition="in" filter="fade">
                                      <p:cBhvr>
                                        <p:cTn id="13" dur="2000"/>
                                        <p:tgtEl>
                                          <p:spTgt spid="1639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392"/>
                                        </p:tgtEl>
                                        <p:attrNameLst>
                                          <p:attrName>style.visibility</p:attrName>
                                        </p:attrNameLst>
                                      </p:cBhvr>
                                      <p:to>
                                        <p:strVal val="visible"/>
                                      </p:to>
                                    </p:set>
                                    <p:animEffect transition="in" filter="fade">
                                      <p:cBhvr>
                                        <p:cTn id="16" dur="2000"/>
                                        <p:tgtEl>
                                          <p:spTgt spid="163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9" grpId="0" bldLvl="0" autoUpdateAnimBg="0"/>
      <p:bldP spid="16390" grpId="0" bldLvl="0" autoUpdateAnimBg="0"/>
      <p:bldP spid="16391" grpId="0" animBg="1"/>
      <p:bldP spid="1639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p:cNvSpPr>
            <a:spLocks noChangeArrowheads="1"/>
          </p:cNvSpPr>
          <p:nvPr/>
        </p:nvSpPr>
        <p:spPr bwMode="auto">
          <a:xfrm rot="16200000">
            <a:off x="-300037" y="1943100"/>
            <a:ext cx="3778250" cy="1454150"/>
          </a:xfrm>
          <a:prstGeom prst="triangle">
            <a:avLst>
              <a:gd name="adj" fmla="val 50000"/>
            </a:avLst>
          </a:prstGeom>
          <a:gradFill rotWithShape="0">
            <a:gsLst>
              <a:gs pos="0">
                <a:schemeClr val="tx1"/>
              </a:gs>
              <a:gs pos="100000">
                <a:schemeClr val="bg1">
                  <a:alpha val="28999"/>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defRPr/>
            </a:pPr>
            <a:endParaRPr lang="en-US"/>
          </a:p>
        </p:txBody>
      </p:sp>
      <p:pic>
        <p:nvPicPr>
          <p:cNvPr id="17411" name="Shape 55"/>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2463" y="4854575"/>
            <a:ext cx="731837"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pic>
        <p:nvPicPr>
          <p:cNvPr id="17412"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2039938"/>
            <a:ext cx="1530350" cy="1212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17413" name="TextBox 1"/>
          <p:cNvSpPr>
            <a:spLocks noChangeArrowheads="1"/>
          </p:cNvSpPr>
          <p:nvPr/>
        </p:nvSpPr>
        <p:spPr bwMode="auto">
          <a:xfrm>
            <a:off x="5162550" y="60325"/>
            <a:ext cx="2490788"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a:defRPr/>
            </a:pPr>
            <a:r>
              <a:rPr lang="en-US" sz="1800" b="1">
                <a:latin typeface="Calibri" charset="0"/>
                <a:ea typeface="ＭＳ Ｐゴシック" charset="0"/>
                <a:cs typeface="Calibri" charset="0"/>
                <a:sym typeface="Calibri" charset="0"/>
              </a:rPr>
              <a:t>VALUE, APPROACH</a:t>
            </a:r>
          </a:p>
        </p:txBody>
      </p:sp>
      <p:sp>
        <p:nvSpPr>
          <p:cNvPr id="17414" name="TextBox 5"/>
          <p:cNvSpPr>
            <a:spLocks noChangeArrowheads="1"/>
          </p:cNvSpPr>
          <p:nvPr/>
        </p:nvSpPr>
        <p:spPr bwMode="auto">
          <a:xfrm>
            <a:off x="4641850" y="425450"/>
            <a:ext cx="3871913" cy="277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wrap="none">
            <a:spAutoFit/>
          </a:bodyPr>
          <a:lstStyle/>
          <a:p>
            <a:pPr>
              <a:defRPr/>
            </a:pPr>
            <a:r>
              <a:rPr lang="en-US" sz="1200" b="1">
                <a:latin typeface="Calibri" charset="0"/>
                <a:ea typeface="ＭＳ Ｐゴシック" charset="0"/>
                <a:cs typeface="Calibri" charset="0"/>
                <a:sym typeface="Calibri" charset="0"/>
              </a:rPr>
              <a:t>= Time to Market</a:t>
            </a:r>
            <a:r>
              <a:rPr lang="en-US" sz="1200">
                <a:latin typeface="Calibri" charset="0"/>
                <a:ea typeface="ＭＳ Ｐゴシック" charset="0"/>
                <a:cs typeface="Calibri" charset="0"/>
                <a:sym typeface="Calibri" charset="0"/>
              </a:rPr>
              <a:t>; find the seams; use good SDLC practices</a:t>
            </a:r>
          </a:p>
        </p:txBody>
      </p:sp>
      <p:sp>
        <p:nvSpPr>
          <p:cNvPr id="17415" name="TextBox 20"/>
          <p:cNvSpPr>
            <a:spLocks noChangeArrowheads="1"/>
          </p:cNvSpPr>
          <p:nvPr/>
        </p:nvSpPr>
        <p:spPr bwMode="auto">
          <a:xfrm>
            <a:off x="4641850" y="801688"/>
            <a:ext cx="3411538" cy="277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wrap="none">
            <a:spAutoFit/>
          </a:bodyPr>
          <a:lstStyle/>
          <a:p>
            <a:pPr>
              <a:defRPr/>
            </a:pPr>
            <a:r>
              <a:rPr lang="en-US" sz="1200" b="1">
                <a:latin typeface="Calibri" charset="0"/>
                <a:ea typeface="ＭＳ Ｐゴシック" charset="0"/>
                <a:cs typeface="Calibri" charset="0"/>
                <a:sym typeface="Calibri" charset="0"/>
              </a:rPr>
              <a:t>= Dev Productivity</a:t>
            </a:r>
            <a:r>
              <a:rPr lang="en-US" sz="1200">
                <a:latin typeface="Calibri" charset="0"/>
                <a:ea typeface="ＭＳ Ｐゴシック" charset="0"/>
                <a:cs typeface="Calibri" charset="0"/>
                <a:sym typeface="Calibri" charset="0"/>
              </a:rPr>
              <a:t>; standardize &amp; remove surprises</a:t>
            </a:r>
          </a:p>
        </p:txBody>
      </p:sp>
      <p:sp>
        <p:nvSpPr>
          <p:cNvPr id="17416" name="TextBox 21"/>
          <p:cNvSpPr>
            <a:spLocks noChangeArrowheads="1"/>
          </p:cNvSpPr>
          <p:nvPr/>
        </p:nvSpPr>
        <p:spPr bwMode="auto">
          <a:xfrm>
            <a:off x="4641850" y="1177925"/>
            <a:ext cx="3727450"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wrap="none">
            <a:spAutoFit/>
          </a:bodyPr>
          <a:lstStyle/>
          <a:p>
            <a:pPr>
              <a:defRPr/>
            </a:pPr>
            <a:r>
              <a:rPr lang="en-US" sz="1200" b="1">
                <a:latin typeface="Calibri" charset="0"/>
                <a:ea typeface="ＭＳ Ｐゴシック" charset="0"/>
                <a:cs typeface="Calibri" charset="0"/>
                <a:sym typeface="Calibri" charset="0"/>
              </a:rPr>
              <a:t>= Release Mgmt Hygiene</a:t>
            </a:r>
            <a:r>
              <a:rPr lang="en-US" sz="1200">
                <a:latin typeface="Calibri" charset="0"/>
                <a:ea typeface="ＭＳ Ｐゴシック" charset="0"/>
                <a:cs typeface="Calibri" charset="0"/>
                <a:sym typeface="Calibri" charset="0"/>
              </a:rPr>
              <a:t>; use CI/CD automation /w PCF </a:t>
            </a:r>
          </a:p>
        </p:txBody>
      </p:sp>
      <p:sp>
        <p:nvSpPr>
          <p:cNvPr id="17417" name="TextBox 22"/>
          <p:cNvSpPr>
            <a:spLocks noChangeArrowheads="1"/>
          </p:cNvSpPr>
          <p:nvPr/>
        </p:nvSpPr>
        <p:spPr bwMode="auto">
          <a:xfrm>
            <a:off x="4641850" y="1554163"/>
            <a:ext cx="3532188"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wrap="none">
            <a:spAutoFit/>
          </a:bodyPr>
          <a:lstStyle/>
          <a:p>
            <a:pPr>
              <a:defRPr/>
            </a:pPr>
            <a:r>
              <a:rPr lang="en-US" sz="1200" b="1">
                <a:latin typeface="Calibri" charset="0"/>
                <a:ea typeface="ＭＳ Ｐゴシック" charset="0"/>
                <a:cs typeface="Calibri" charset="0"/>
                <a:sym typeface="Calibri" charset="0"/>
              </a:rPr>
              <a:t>= Release Mgmt Hygiene</a:t>
            </a:r>
            <a:r>
              <a:rPr lang="en-US" sz="1200">
                <a:latin typeface="Calibri" charset="0"/>
                <a:ea typeface="ＭＳ Ｐゴシック" charset="0"/>
                <a:cs typeface="Calibri" charset="0"/>
                <a:sym typeface="Calibri" charset="0"/>
              </a:rPr>
              <a:t>; move to environment vars </a:t>
            </a:r>
          </a:p>
        </p:txBody>
      </p:sp>
      <p:sp>
        <p:nvSpPr>
          <p:cNvPr id="17418" name="TextBox 23"/>
          <p:cNvSpPr>
            <a:spLocks noChangeArrowheads="1"/>
          </p:cNvSpPr>
          <p:nvPr/>
        </p:nvSpPr>
        <p:spPr bwMode="auto">
          <a:xfrm>
            <a:off x="4641850" y="1928813"/>
            <a:ext cx="3557588" cy="277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wrap="none">
            <a:spAutoFit/>
          </a:bodyPr>
          <a:lstStyle/>
          <a:p>
            <a:pPr>
              <a:defRPr/>
            </a:pPr>
            <a:r>
              <a:rPr lang="en-US" sz="1200" b="1">
                <a:latin typeface="Calibri" charset="0"/>
                <a:ea typeface="ＭＳ Ｐゴシック" charset="0"/>
                <a:cs typeface="Calibri" charset="0"/>
                <a:sym typeface="Calibri" charset="0"/>
              </a:rPr>
              <a:t>= Real-Time Metrics</a:t>
            </a:r>
            <a:r>
              <a:rPr lang="en-US" sz="1200">
                <a:latin typeface="Calibri" charset="0"/>
                <a:ea typeface="ＭＳ Ｐゴシック" charset="0"/>
                <a:cs typeface="Calibri" charset="0"/>
                <a:sym typeface="Calibri" charset="0"/>
              </a:rPr>
              <a:t>; use PCF features; stdout / stderr</a:t>
            </a:r>
          </a:p>
        </p:txBody>
      </p:sp>
      <p:sp>
        <p:nvSpPr>
          <p:cNvPr id="17419" name="TextBox 24"/>
          <p:cNvSpPr>
            <a:spLocks noChangeArrowheads="1"/>
          </p:cNvSpPr>
          <p:nvPr/>
        </p:nvSpPr>
        <p:spPr bwMode="auto">
          <a:xfrm>
            <a:off x="4641850" y="2305050"/>
            <a:ext cx="3602038"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wrap="none">
            <a:spAutoFit/>
          </a:bodyPr>
          <a:lstStyle/>
          <a:p>
            <a:pPr>
              <a:defRPr/>
            </a:pPr>
            <a:r>
              <a:rPr lang="en-US" sz="1200" b="1">
                <a:latin typeface="Calibri" charset="0"/>
                <a:ea typeface="ＭＳ Ｐゴシック" charset="0"/>
                <a:cs typeface="Calibri" charset="0"/>
                <a:sym typeface="Calibri" charset="0"/>
              </a:rPr>
              <a:t>= Auto-Scale</a:t>
            </a:r>
            <a:r>
              <a:rPr lang="en-US" sz="1200">
                <a:latin typeface="Calibri" charset="0"/>
                <a:ea typeface="ＭＳ Ｐゴシック" charset="0"/>
                <a:cs typeface="Calibri" charset="0"/>
                <a:sym typeface="Calibri" charset="0"/>
              </a:rPr>
              <a:t>; move slow processes to backing services</a:t>
            </a:r>
          </a:p>
        </p:txBody>
      </p:sp>
      <p:sp>
        <p:nvSpPr>
          <p:cNvPr id="17420" name="TextBox 25"/>
          <p:cNvSpPr>
            <a:spLocks noChangeArrowheads="1"/>
          </p:cNvSpPr>
          <p:nvPr/>
        </p:nvSpPr>
        <p:spPr bwMode="auto">
          <a:xfrm>
            <a:off x="4641850" y="2681288"/>
            <a:ext cx="3624263"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wrap="none">
            <a:spAutoFit/>
          </a:bodyPr>
          <a:lstStyle/>
          <a:p>
            <a:pPr>
              <a:defRPr/>
            </a:pPr>
            <a:r>
              <a:rPr lang="en-US" sz="1200" b="1">
                <a:latin typeface="Calibri" charset="0"/>
                <a:ea typeface="ＭＳ Ｐゴシック" charset="0"/>
                <a:cs typeface="Calibri" charset="0"/>
                <a:sym typeface="Calibri" charset="0"/>
              </a:rPr>
              <a:t>= Resiliency / Agility</a:t>
            </a:r>
            <a:r>
              <a:rPr lang="en-US" sz="1200">
                <a:latin typeface="Calibri" charset="0"/>
                <a:ea typeface="ＭＳ Ｐゴシック" charset="0"/>
                <a:cs typeface="Calibri" charset="0"/>
                <a:sym typeface="Calibri" charset="0"/>
              </a:rPr>
              <a:t>; use circuit breaker; loose binding</a:t>
            </a:r>
          </a:p>
        </p:txBody>
      </p:sp>
      <p:sp>
        <p:nvSpPr>
          <p:cNvPr id="17421" name="TextBox 26"/>
          <p:cNvSpPr>
            <a:spLocks noChangeArrowheads="1"/>
          </p:cNvSpPr>
          <p:nvPr/>
        </p:nvSpPr>
        <p:spPr bwMode="auto">
          <a:xfrm>
            <a:off x="4641850" y="3057525"/>
            <a:ext cx="3208338"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wrap="none">
            <a:spAutoFit/>
          </a:bodyPr>
          <a:lstStyle/>
          <a:p>
            <a:pPr>
              <a:defRPr/>
            </a:pPr>
            <a:r>
              <a:rPr lang="en-US" sz="1200" b="1">
                <a:latin typeface="Calibri" charset="0"/>
                <a:ea typeface="ＭＳ Ｐゴシック" charset="0"/>
                <a:cs typeface="Calibri" charset="0"/>
                <a:sym typeface="Calibri" charset="0"/>
              </a:rPr>
              <a:t>= Reliability</a:t>
            </a:r>
            <a:r>
              <a:rPr lang="en-US" sz="1200">
                <a:latin typeface="Calibri" charset="0"/>
                <a:ea typeface="ＭＳ Ｐゴシック" charset="0"/>
                <a:cs typeface="Calibri" charset="0"/>
                <a:sym typeface="Calibri" charset="0"/>
              </a:rPr>
              <a:t>; use well architected PCF, get parity</a:t>
            </a:r>
          </a:p>
        </p:txBody>
      </p:sp>
      <p:sp>
        <p:nvSpPr>
          <p:cNvPr id="17422" name="TextBox 27"/>
          <p:cNvSpPr>
            <a:spLocks noChangeArrowheads="1"/>
          </p:cNvSpPr>
          <p:nvPr/>
        </p:nvSpPr>
        <p:spPr bwMode="auto">
          <a:xfrm>
            <a:off x="4641850" y="3432175"/>
            <a:ext cx="3700463" cy="277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wrap="none">
            <a:spAutoFit/>
          </a:bodyPr>
          <a:lstStyle/>
          <a:p>
            <a:pPr>
              <a:defRPr/>
            </a:pPr>
            <a:r>
              <a:rPr lang="en-US" sz="1200" b="1">
                <a:latin typeface="Calibri" charset="0"/>
                <a:ea typeface="ＭＳ Ｐゴシック" charset="0"/>
                <a:cs typeface="Calibri" charset="0"/>
                <a:sym typeface="Calibri" charset="0"/>
              </a:rPr>
              <a:t>= Reliability</a:t>
            </a:r>
            <a:r>
              <a:rPr lang="en-US" sz="1200">
                <a:latin typeface="Calibri" charset="0"/>
                <a:ea typeface="ＭＳ Ｐゴシック" charset="0"/>
                <a:cs typeface="Calibri" charset="0"/>
                <a:sym typeface="Calibri" charset="0"/>
              </a:rPr>
              <a:t>; move to backing service(s), expose as REST</a:t>
            </a:r>
          </a:p>
        </p:txBody>
      </p:sp>
      <p:sp>
        <p:nvSpPr>
          <p:cNvPr id="17423" name="TextBox 28"/>
          <p:cNvSpPr>
            <a:spLocks noChangeArrowheads="1"/>
          </p:cNvSpPr>
          <p:nvPr/>
        </p:nvSpPr>
        <p:spPr bwMode="auto">
          <a:xfrm>
            <a:off x="4637088" y="3808413"/>
            <a:ext cx="3851275" cy="277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wrap="none">
            <a:spAutoFit/>
          </a:bodyPr>
          <a:lstStyle/>
          <a:p>
            <a:pPr>
              <a:defRPr/>
            </a:pPr>
            <a:r>
              <a:rPr lang="en-US" sz="1200" b="1">
                <a:latin typeface="Calibri" charset="0"/>
                <a:ea typeface="ＭＳ Ｐゴシック" charset="0"/>
                <a:cs typeface="Calibri" charset="0"/>
                <a:sym typeface="Calibri" charset="0"/>
              </a:rPr>
              <a:t>= Ops Efficiency</a:t>
            </a:r>
            <a:r>
              <a:rPr lang="en-US" sz="1200">
                <a:latin typeface="Calibri" charset="0"/>
                <a:ea typeface="ＭＳ Ｐゴシック" charset="0"/>
                <a:cs typeface="Calibri" charset="0"/>
                <a:sym typeface="Calibri" charset="0"/>
              </a:rPr>
              <a:t>; use PCF features like routing, scaling, etc.</a:t>
            </a:r>
          </a:p>
        </p:txBody>
      </p:sp>
      <p:sp>
        <p:nvSpPr>
          <p:cNvPr id="17424" name="TextBox 29"/>
          <p:cNvSpPr>
            <a:spLocks noChangeArrowheads="1"/>
          </p:cNvSpPr>
          <p:nvPr/>
        </p:nvSpPr>
        <p:spPr bwMode="auto">
          <a:xfrm>
            <a:off x="4637088" y="4184650"/>
            <a:ext cx="3616325"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wrap="none">
            <a:spAutoFit/>
          </a:bodyPr>
          <a:lstStyle/>
          <a:p>
            <a:pPr>
              <a:defRPr/>
            </a:pPr>
            <a:r>
              <a:rPr lang="en-US" sz="1200" b="1">
                <a:latin typeface="Calibri" charset="0"/>
                <a:ea typeface="ＭＳ Ｐゴシック" charset="0"/>
                <a:cs typeface="Calibri" charset="0"/>
                <a:sym typeface="Calibri" charset="0"/>
              </a:rPr>
              <a:t>= Cloud Compatibility</a:t>
            </a:r>
            <a:r>
              <a:rPr lang="en-US" sz="1200">
                <a:latin typeface="Calibri" charset="0"/>
                <a:ea typeface="ＭＳ Ｐゴシック" charset="0"/>
                <a:cs typeface="Calibri" charset="0"/>
                <a:sym typeface="Calibri" charset="0"/>
              </a:rPr>
              <a:t>; move state to backing service(s)</a:t>
            </a:r>
          </a:p>
        </p:txBody>
      </p:sp>
      <p:sp>
        <p:nvSpPr>
          <p:cNvPr id="17425" name="TextBox 30"/>
          <p:cNvSpPr>
            <a:spLocks noChangeArrowheads="1"/>
          </p:cNvSpPr>
          <p:nvPr/>
        </p:nvSpPr>
        <p:spPr bwMode="auto">
          <a:xfrm>
            <a:off x="4640263" y="4560888"/>
            <a:ext cx="3519487"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wrap="none">
            <a:spAutoFit/>
          </a:bodyPr>
          <a:lstStyle/>
          <a:p>
            <a:pPr>
              <a:defRPr/>
            </a:pPr>
            <a:r>
              <a:rPr lang="en-US" sz="1200" b="1">
                <a:latin typeface="Calibri" charset="0"/>
                <a:ea typeface="ＭＳ Ｐゴシック" charset="0"/>
                <a:cs typeface="Calibri" charset="0"/>
                <a:sym typeface="Calibri" charset="0"/>
              </a:rPr>
              <a:t>= Auto-Scale, ZDD</a:t>
            </a:r>
            <a:r>
              <a:rPr lang="en-US" sz="1200">
                <a:latin typeface="Calibri" charset="0"/>
                <a:ea typeface="ＭＳ Ｐゴシック" charset="0"/>
                <a:cs typeface="Calibri" charset="0"/>
                <a:sym typeface="Calibri" charset="0"/>
              </a:rPr>
              <a:t>; design for cloud, use PCF features</a:t>
            </a:r>
          </a:p>
        </p:txBody>
      </p:sp>
      <p:sp>
        <p:nvSpPr>
          <p:cNvPr id="17426" name="AutoShape 18"/>
          <p:cNvSpPr>
            <a:spLocks noChangeArrowheads="1"/>
          </p:cNvSpPr>
          <p:nvPr/>
        </p:nvSpPr>
        <p:spPr bwMode="auto">
          <a:xfrm>
            <a:off x="2289175" y="404813"/>
            <a:ext cx="2347913" cy="307975"/>
          </a:xfrm>
          <a:prstGeom prst="roundRect">
            <a:avLst>
              <a:gd name="adj" fmla="val 16667"/>
            </a:avLst>
          </a:prstGeom>
          <a:solidFill>
            <a:srgbClr val="FFFF00"/>
          </a:solidFill>
          <a:ln w="9525" cmpd="sng">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r>
              <a:rPr lang="en-US" sz="1200" b="1">
                <a:solidFill>
                  <a:schemeClr val="tx1"/>
                </a:solidFill>
                <a:latin typeface="Calibri" charset="0"/>
                <a:ea typeface="ＭＳ Ｐゴシック" charset="0"/>
                <a:cs typeface="Arial" charset="0"/>
                <a:sym typeface="Calibri" charset="0"/>
              </a:rPr>
              <a:t>  I. One Codebase, One App*</a:t>
            </a:r>
          </a:p>
        </p:txBody>
      </p:sp>
      <p:sp>
        <p:nvSpPr>
          <p:cNvPr id="17427" name="AutoShape 19"/>
          <p:cNvSpPr>
            <a:spLocks noChangeArrowheads="1"/>
          </p:cNvSpPr>
          <p:nvPr/>
        </p:nvSpPr>
        <p:spPr bwMode="auto">
          <a:xfrm>
            <a:off x="2289175" y="781050"/>
            <a:ext cx="2347913" cy="307975"/>
          </a:xfrm>
          <a:prstGeom prst="roundRect">
            <a:avLst>
              <a:gd name="adj" fmla="val 16667"/>
            </a:avLst>
          </a:prstGeom>
          <a:solidFill>
            <a:srgbClr val="FFFF00"/>
          </a:solidFill>
          <a:ln w="9525"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r>
              <a:rPr lang="en-US" sz="1200" b="1">
                <a:latin typeface="Calibri" charset="0"/>
                <a:ea typeface="ＭＳ Ｐゴシック" charset="0"/>
                <a:cs typeface="Arial" charset="0"/>
                <a:sym typeface="Calibri" charset="0"/>
              </a:rPr>
              <a:t>  II. Dependency Management*</a:t>
            </a:r>
          </a:p>
        </p:txBody>
      </p:sp>
      <p:sp>
        <p:nvSpPr>
          <p:cNvPr id="17428" name="AutoShape 20"/>
          <p:cNvSpPr>
            <a:spLocks noChangeArrowheads="1"/>
          </p:cNvSpPr>
          <p:nvPr/>
        </p:nvSpPr>
        <p:spPr bwMode="auto">
          <a:xfrm>
            <a:off x="2298700" y="1146175"/>
            <a:ext cx="2346325" cy="307975"/>
          </a:xfrm>
          <a:prstGeom prst="roundRect">
            <a:avLst>
              <a:gd name="adj" fmla="val 16667"/>
            </a:avLst>
          </a:prstGeom>
          <a:solidFill>
            <a:srgbClr val="339933"/>
          </a:solidFill>
          <a:ln w="9525" cap="flat" cmpd="sng">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170" tIns="46990" rIns="90170" bIns="46990" anchor="ctr"/>
          <a:lstStyle/>
          <a:p>
            <a:pPr>
              <a:defRPr/>
            </a:pPr>
            <a:r>
              <a:rPr lang="en-US" sz="1200" b="1">
                <a:solidFill>
                  <a:schemeClr val="bg1"/>
                </a:solidFill>
                <a:latin typeface="Calibri" charset="0"/>
                <a:ea typeface="ＭＳ Ｐゴシック" charset="0"/>
                <a:cs typeface="Arial" charset="0"/>
                <a:sym typeface="Calibri" charset="0"/>
              </a:rPr>
              <a:t>  V. Build, Release, Run*</a:t>
            </a:r>
          </a:p>
        </p:txBody>
      </p:sp>
      <p:sp>
        <p:nvSpPr>
          <p:cNvPr id="17429" name="AutoShape 21"/>
          <p:cNvSpPr>
            <a:spLocks noChangeArrowheads="1"/>
          </p:cNvSpPr>
          <p:nvPr/>
        </p:nvSpPr>
        <p:spPr bwMode="auto">
          <a:xfrm>
            <a:off x="2289175" y="1524000"/>
            <a:ext cx="2347913" cy="306388"/>
          </a:xfrm>
          <a:prstGeom prst="roundRect">
            <a:avLst>
              <a:gd name="adj" fmla="val 16667"/>
            </a:avLst>
          </a:prstGeom>
          <a:solidFill>
            <a:srgbClr val="FF0000"/>
          </a:solidFill>
          <a:ln w="9525" cap="flat" cmpd="sng">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170" tIns="46990" rIns="90170" bIns="46990" anchor="ctr"/>
          <a:lstStyle/>
          <a:p>
            <a:pPr>
              <a:defRPr/>
            </a:pPr>
            <a:r>
              <a:rPr lang="en-US" sz="1200" b="1">
                <a:solidFill>
                  <a:srgbClr val="FFFFFF"/>
                </a:solidFill>
                <a:latin typeface="Calibri" charset="0"/>
                <a:ea typeface="ＭＳ Ｐゴシック" charset="0"/>
                <a:cs typeface="Arial" charset="0"/>
                <a:sym typeface="Calibri" charset="0"/>
              </a:rPr>
              <a:t>  III. Configuration*</a:t>
            </a:r>
          </a:p>
        </p:txBody>
      </p:sp>
      <p:sp>
        <p:nvSpPr>
          <p:cNvPr id="17430" name="AutoShape 22"/>
          <p:cNvSpPr>
            <a:spLocks noChangeArrowheads="1"/>
          </p:cNvSpPr>
          <p:nvPr/>
        </p:nvSpPr>
        <p:spPr bwMode="auto">
          <a:xfrm>
            <a:off x="2289175" y="1898650"/>
            <a:ext cx="2347913" cy="307975"/>
          </a:xfrm>
          <a:prstGeom prst="roundRect">
            <a:avLst>
              <a:gd name="adj" fmla="val 16667"/>
            </a:avLst>
          </a:prstGeom>
          <a:solidFill>
            <a:srgbClr val="009900"/>
          </a:solidFill>
          <a:ln w="9525"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170" tIns="46990" rIns="90170" bIns="46990" anchor="ctr"/>
          <a:lstStyle/>
          <a:p>
            <a:pPr>
              <a:defRPr/>
            </a:pPr>
            <a:r>
              <a:rPr lang="en-US" sz="1200" b="1">
                <a:solidFill>
                  <a:srgbClr val="FFFFFF"/>
                </a:solidFill>
                <a:latin typeface="Calibri" charset="0"/>
                <a:ea typeface="ＭＳ Ｐゴシック" charset="0"/>
                <a:cs typeface="Arial" charset="0"/>
                <a:sym typeface="Calibri" charset="0"/>
              </a:rPr>
              <a:t>  XI. Logs*</a:t>
            </a:r>
          </a:p>
        </p:txBody>
      </p:sp>
      <p:sp>
        <p:nvSpPr>
          <p:cNvPr id="17431" name="AutoShape 23"/>
          <p:cNvSpPr>
            <a:spLocks noChangeArrowheads="1"/>
          </p:cNvSpPr>
          <p:nvPr/>
        </p:nvSpPr>
        <p:spPr bwMode="auto">
          <a:xfrm>
            <a:off x="2298700" y="2273300"/>
            <a:ext cx="2347913" cy="307975"/>
          </a:xfrm>
          <a:prstGeom prst="roundRect">
            <a:avLst>
              <a:gd name="adj" fmla="val 16667"/>
            </a:avLst>
          </a:prstGeom>
          <a:solidFill>
            <a:srgbClr val="FFFF00"/>
          </a:solidFill>
          <a:ln w="9525" cap="flat" cmpd="sng">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170" tIns="46990" rIns="90170" bIns="46990" anchor="ctr"/>
          <a:lstStyle/>
          <a:p>
            <a:pPr>
              <a:defRPr/>
            </a:pPr>
            <a:r>
              <a:rPr lang="en-US" sz="1200" b="1">
                <a:latin typeface="Calibri" charset="0"/>
                <a:ea typeface="ＭＳ Ｐゴシック" charset="0"/>
                <a:cs typeface="Arial" charset="0"/>
                <a:sym typeface="Calibri" charset="0"/>
              </a:rPr>
              <a:t>  IX. Disposability</a:t>
            </a:r>
          </a:p>
        </p:txBody>
      </p:sp>
      <p:sp>
        <p:nvSpPr>
          <p:cNvPr id="17432" name="AutoShape 24"/>
          <p:cNvSpPr>
            <a:spLocks noChangeArrowheads="1"/>
          </p:cNvSpPr>
          <p:nvPr/>
        </p:nvSpPr>
        <p:spPr bwMode="auto">
          <a:xfrm>
            <a:off x="2298700" y="2646363"/>
            <a:ext cx="2346325" cy="306387"/>
          </a:xfrm>
          <a:prstGeom prst="roundRect">
            <a:avLst>
              <a:gd name="adj" fmla="val 16667"/>
            </a:avLst>
          </a:prstGeom>
          <a:solidFill>
            <a:srgbClr val="FF0000"/>
          </a:solidFill>
          <a:ln w="9525" cap="flat" cmpd="sng">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170" tIns="46990" rIns="90170" bIns="46990" anchor="ctr"/>
          <a:lstStyle/>
          <a:p>
            <a:pPr>
              <a:defRPr/>
            </a:pPr>
            <a:r>
              <a:rPr lang="en-US" sz="1200" b="1">
                <a:solidFill>
                  <a:srgbClr val="FFFFFF"/>
                </a:solidFill>
                <a:latin typeface="Calibri" charset="0"/>
                <a:ea typeface="ＭＳ Ｐゴシック" charset="0"/>
                <a:cs typeface="Arial" charset="0"/>
                <a:sym typeface="Calibri" charset="0"/>
              </a:rPr>
              <a:t>  IV. Backing Services</a:t>
            </a:r>
          </a:p>
        </p:txBody>
      </p:sp>
      <p:sp>
        <p:nvSpPr>
          <p:cNvPr id="17433" name="AutoShape 25"/>
          <p:cNvSpPr>
            <a:spLocks noChangeArrowheads="1"/>
          </p:cNvSpPr>
          <p:nvPr/>
        </p:nvSpPr>
        <p:spPr bwMode="auto">
          <a:xfrm>
            <a:off x="2298700" y="3008313"/>
            <a:ext cx="2346325" cy="307975"/>
          </a:xfrm>
          <a:prstGeom prst="roundRect">
            <a:avLst>
              <a:gd name="adj" fmla="val 16667"/>
            </a:avLst>
          </a:prstGeom>
          <a:solidFill>
            <a:srgbClr val="009900"/>
          </a:solidFill>
          <a:ln w="9525" cap="flat" cmpd="sng">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170" tIns="46990" rIns="90170" bIns="46990" anchor="ctr"/>
          <a:lstStyle/>
          <a:p>
            <a:pPr>
              <a:defRPr/>
            </a:pPr>
            <a:r>
              <a:rPr lang="en-US" sz="1200" b="1">
                <a:solidFill>
                  <a:srgbClr val="FFFFFF"/>
                </a:solidFill>
                <a:latin typeface="Calibri" charset="0"/>
                <a:ea typeface="ＭＳ Ｐゴシック" charset="0"/>
                <a:cs typeface="Arial" charset="0"/>
                <a:sym typeface="Calibri" charset="0"/>
              </a:rPr>
              <a:t>  X. Environmental Parity*</a:t>
            </a:r>
          </a:p>
        </p:txBody>
      </p:sp>
      <p:sp>
        <p:nvSpPr>
          <p:cNvPr id="17434" name="AutoShape 26"/>
          <p:cNvSpPr>
            <a:spLocks noChangeArrowheads="1"/>
          </p:cNvSpPr>
          <p:nvPr/>
        </p:nvSpPr>
        <p:spPr bwMode="auto">
          <a:xfrm>
            <a:off x="2289175" y="3746500"/>
            <a:ext cx="2347913" cy="307975"/>
          </a:xfrm>
          <a:prstGeom prst="roundRect">
            <a:avLst>
              <a:gd name="adj" fmla="val 16667"/>
            </a:avLst>
          </a:prstGeom>
          <a:solidFill>
            <a:srgbClr val="009900"/>
          </a:solidFill>
          <a:ln w="9525" cap="flat" cmpd="sng">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170" tIns="46990" rIns="90170" bIns="46990" anchor="ctr"/>
          <a:lstStyle/>
          <a:p>
            <a:pPr>
              <a:defRPr/>
            </a:pPr>
            <a:r>
              <a:rPr lang="en-US" sz="1200" b="1">
                <a:solidFill>
                  <a:srgbClr val="FFFFFF"/>
                </a:solidFill>
                <a:latin typeface="Calibri" charset="0"/>
                <a:ea typeface="ＭＳ Ｐゴシック" charset="0"/>
                <a:cs typeface="Arial" charset="0"/>
                <a:sym typeface="Calibri" charset="0"/>
              </a:rPr>
              <a:t>  VII. Port Binding*</a:t>
            </a:r>
          </a:p>
        </p:txBody>
      </p:sp>
      <p:sp>
        <p:nvSpPr>
          <p:cNvPr id="17435" name="AutoShape 27"/>
          <p:cNvSpPr>
            <a:spLocks noChangeArrowheads="1"/>
          </p:cNvSpPr>
          <p:nvPr/>
        </p:nvSpPr>
        <p:spPr bwMode="auto">
          <a:xfrm>
            <a:off x="2289175" y="3376613"/>
            <a:ext cx="2347913" cy="307975"/>
          </a:xfrm>
          <a:prstGeom prst="roundRect">
            <a:avLst>
              <a:gd name="adj" fmla="val 16667"/>
            </a:avLst>
          </a:prstGeom>
          <a:solidFill>
            <a:srgbClr val="FFFF00"/>
          </a:solidFill>
          <a:ln w="9525" cap="flat" cmpd="sng">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170" tIns="46990" rIns="90170" bIns="46990" anchor="ctr"/>
          <a:lstStyle/>
          <a:p>
            <a:pPr>
              <a:defRPr/>
            </a:pPr>
            <a:r>
              <a:rPr lang="en-US" sz="1200" b="1">
                <a:latin typeface="Calibri" charset="0"/>
                <a:ea typeface="ＭＳ Ｐゴシック" charset="0"/>
                <a:cs typeface="Arial" charset="0"/>
                <a:sym typeface="Calibri" charset="0"/>
              </a:rPr>
              <a:t>  XII. Administrative Process</a:t>
            </a:r>
          </a:p>
        </p:txBody>
      </p:sp>
      <p:sp>
        <p:nvSpPr>
          <p:cNvPr id="17436" name="AutoShape 28"/>
          <p:cNvSpPr>
            <a:spLocks noChangeArrowheads="1"/>
          </p:cNvSpPr>
          <p:nvPr/>
        </p:nvSpPr>
        <p:spPr bwMode="auto">
          <a:xfrm>
            <a:off x="2289175" y="4117975"/>
            <a:ext cx="2347913" cy="307975"/>
          </a:xfrm>
          <a:prstGeom prst="roundRect">
            <a:avLst>
              <a:gd name="adj" fmla="val 16667"/>
            </a:avLst>
          </a:prstGeom>
          <a:solidFill>
            <a:srgbClr val="FF0000"/>
          </a:solidFill>
          <a:ln w="9525"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170" tIns="46990" rIns="90170" bIns="46990" anchor="ctr"/>
          <a:lstStyle/>
          <a:p>
            <a:pPr>
              <a:defRPr/>
            </a:pPr>
            <a:r>
              <a:rPr lang="en-US" sz="1200" b="1">
                <a:solidFill>
                  <a:srgbClr val="FFFFFF"/>
                </a:solidFill>
                <a:latin typeface="Calibri" charset="0"/>
                <a:ea typeface="ＭＳ Ｐゴシック" charset="0"/>
                <a:cs typeface="Arial" charset="0"/>
                <a:sym typeface="Calibri" charset="0"/>
              </a:rPr>
              <a:t>  VI. Process</a:t>
            </a:r>
          </a:p>
        </p:txBody>
      </p:sp>
      <p:sp>
        <p:nvSpPr>
          <p:cNvPr id="17437" name="AutoShape 29"/>
          <p:cNvSpPr>
            <a:spLocks noChangeArrowheads="1"/>
          </p:cNvSpPr>
          <p:nvPr/>
        </p:nvSpPr>
        <p:spPr bwMode="auto">
          <a:xfrm>
            <a:off x="2289175" y="4481513"/>
            <a:ext cx="2347913" cy="306387"/>
          </a:xfrm>
          <a:prstGeom prst="roundRect">
            <a:avLst>
              <a:gd name="adj" fmla="val 16667"/>
            </a:avLst>
          </a:prstGeom>
          <a:solidFill>
            <a:srgbClr val="FFFF00"/>
          </a:solidFill>
          <a:ln w="9525" cap="flat" cmpd="sng">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170" tIns="46990" rIns="90170" bIns="46990" anchor="ctr"/>
          <a:lstStyle/>
          <a:p>
            <a:pPr>
              <a:defRPr/>
            </a:pPr>
            <a:r>
              <a:rPr lang="en-US" sz="1200" b="1">
                <a:latin typeface="Calibri" charset="0"/>
                <a:ea typeface="ＭＳ Ｐゴシック" charset="0"/>
                <a:cs typeface="Arial" charset="0"/>
                <a:sym typeface="Calibri" charset="0"/>
              </a:rPr>
              <a:t>  VIII. Concurrency</a:t>
            </a:r>
          </a:p>
        </p:txBody>
      </p:sp>
    </p:spTree>
    <p:extLst>
      <p:ext uri="{BB962C8B-B14F-4D97-AF65-F5344CB8AC3E}">
        <p14:creationId xmlns:p14="http://schemas.microsoft.com/office/powerpoint/2010/main" val="1655887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410"/>
                                        </p:tgtEl>
                                        <p:attrNameLst>
                                          <p:attrName>style.visibility</p:attrName>
                                        </p:attrNameLst>
                                      </p:cBhvr>
                                      <p:to>
                                        <p:strVal val="visible"/>
                                      </p:to>
                                    </p:set>
                                    <p:animEffect transition="in" filter="fade">
                                      <p:cBhvr>
                                        <p:cTn id="7" dur="2000"/>
                                        <p:tgtEl>
                                          <p:spTgt spid="17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Shape 61"/>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2463" y="4854575"/>
            <a:ext cx="731837"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18435" name="Title 2"/>
          <p:cNvSpPr>
            <a:spLocks noGrp="1" noChangeArrowheads="1"/>
          </p:cNvSpPr>
          <p:nvPr>
            <p:ph type="title" idx="4294967295"/>
          </p:nvPr>
        </p:nvSpPr>
        <p:spPr bwMode="auto">
          <a:xfrm>
            <a:off x="365125" y="169863"/>
            <a:ext cx="8459788" cy="54133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nchor="ctr"/>
          <a:lstStyle/>
          <a:p>
            <a:pPr>
              <a:defRPr/>
            </a:pPr>
            <a:r>
              <a:rPr lang="en-US" sz="2800" b="1" smtClean="0">
                <a:solidFill>
                  <a:srgbClr val="00A689"/>
                </a:solidFill>
                <a:cs typeface="+mj-cs"/>
              </a:rPr>
              <a:t>Looking Beyond 12-Factors</a:t>
            </a:r>
          </a:p>
        </p:txBody>
      </p:sp>
      <p:sp>
        <p:nvSpPr>
          <p:cNvPr id="18436" name="Content Placeholder 4"/>
          <p:cNvSpPr>
            <a:spLocks noGrp="1" noChangeArrowheads="1"/>
          </p:cNvSpPr>
          <p:nvPr/>
        </p:nvSpPr>
        <p:spPr bwMode="auto">
          <a:xfrm>
            <a:off x="3140075" y="944563"/>
            <a:ext cx="5864225" cy="3697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marL="285750" indent="-285750" eaLnBrk="1" hangingPunct="1">
              <a:spcBef>
                <a:spcPts val="300"/>
              </a:spcBef>
              <a:buClr>
                <a:srgbClr val="008674"/>
              </a:buClr>
              <a:buFont typeface="Wingdings" charset="0"/>
              <a:buChar char="§"/>
              <a:defRPr/>
            </a:pPr>
            <a:r>
              <a:rPr lang="en-US" sz="2300">
                <a:solidFill>
                  <a:srgbClr val="595959"/>
                </a:solidFill>
                <a:ea typeface="ＭＳ Ｐゴシック" charset="0"/>
              </a:rPr>
              <a:t>12-Factor App Was Published in 2012</a:t>
            </a:r>
          </a:p>
          <a:p>
            <a:pPr marL="739775" lvl="1" indent="-284163" eaLnBrk="1" hangingPunct="1">
              <a:spcBef>
                <a:spcPts val="300"/>
              </a:spcBef>
              <a:buClr>
                <a:srgbClr val="008674"/>
              </a:buClr>
              <a:buFont typeface=".HelveticaNeueDeskInterface-Reg" charset="0"/>
              <a:buChar char="-"/>
              <a:defRPr/>
            </a:pPr>
            <a:r>
              <a:rPr lang="en-US" sz="2000">
                <a:solidFill>
                  <a:srgbClr val="595959"/>
                </a:solidFill>
                <a:ea typeface="ＭＳ Ｐゴシック" charset="0"/>
              </a:rPr>
              <a:t>In context of Heroku</a:t>
            </a:r>
          </a:p>
          <a:p>
            <a:pPr marL="739775" lvl="1" indent="-284163" eaLnBrk="1" hangingPunct="1">
              <a:spcBef>
                <a:spcPts val="300"/>
              </a:spcBef>
              <a:buClr>
                <a:srgbClr val="008674"/>
              </a:buClr>
              <a:buFont typeface=".HelveticaNeueDeskInterface-Reg" charset="0"/>
              <a:buChar char="-"/>
              <a:defRPr/>
            </a:pPr>
            <a:r>
              <a:rPr lang="en-US" sz="2000">
                <a:solidFill>
                  <a:srgbClr val="595959"/>
                </a:solidFill>
                <a:ea typeface="ＭＳ Ｐゴシック" charset="0"/>
              </a:rPr>
              <a:t>A LOT has changed</a:t>
            </a:r>
          </a:p>
          <a:p>
            <a:pPr marL="285750" indent="-285750" eaLnBrk="1" hangingPunct="1">
              <a:spcBef>
                <a:spcPts val="300"/>
              </a:spcBef>
              <a:buClr>
                <a:srgbClr val="008674"/>
              </a:buClr>
              <a:buFont typeface="Wingdings" charset="0"/>
              <a:buChar char="§"/>
              <a:defRPr/>
            </a:pPr>
            <a:r>
              <a:rPr lang="en-US" sz="2300">
                <a:solidFill>
                  <a:srgbClr val="595959"/>
                </a:solidFill>
                <a:ea typeface="ＭＳ Ｐゴシック" charset="0"/>
              </a:rPr>
              <a:t>This Book Provides New Guidance</a:t>
            </a:r>
          </a:p>
          <a:p>
            <a:pPr marL="739775" lvl="1" indent="-284163" eaLnBrk="1" hangingPunct="1">
              <a:spcBef>
                <a:spcPts val="300"/>
              </a:spcBef>
              <a:buClr>
                <a:srgbClr val="008674"/>
              </a:buClr>
              <a:buFont typeface=".HelveticaNeueDeskInterface-Reg" charset="0"/>
              <a:buChar char="-"/>
              <a:defRPr/>
            </a:pPr>
            <a:r>
              <a:rPr lang="en-US" sz="2000">
                <a:solidFill>
                  <a:srgbClr val="595959"/>
                </a:solidFill>
                <a:ea typeface="ＭＳ Ｐゴシック" charset="0"/>
              </a:rPr>
              <a:t>With emphasis on Enterprise Java &amp; PCF</a:t>
            </a:r>
          </a:p>
          <a:p>
            <a:pPr marL="739775" lvl="1" indent="-284163" eaLnBrk="1" hangingPunct="1">
              <a:spcBef>
                <a:spcPts val="300"/>
              </a:spcBef>
              <a:buClr>
                <a:srgbClr val="008674"/>
              </a:buClr>
              <a:buFont typeface=".HelveticaNeueDeskInterface-Reg" charset="0"/>
              <a:buChar char="-"/>
              <a:defRPr/>
            </a:pPr>
            <a:r>
              <a:rPr lang="en-US" sz="2000">
                <a:solidFill>
                  <a:srgbClr val="595959"/>
                </a:solidFill>
                <a:ea typeface="ＭＳ Ｐゴシック" charset="0"/>
              </a:rPr>
              <a:t>Adds 3 new “factors”</a:t>
            </a:r>
          </a:p>
          <a:p>
            <a:pPr marL="1146175" lvl="2" indent="-285750" eaLnBrk="1" hangingPunct="1">
              <a:spcBef>
                <a:spcPts val="300"/>
              </a:spcBef>
              <a:buClr>
                <a:srgbClr val="008674"/>
              </a:buClr>
              <a:buFontTx/>
              <a:buChar char="•"/>
              <a:defRPr/>
            </a:pPr>
            <a:r>
              <a:rPr lang="en-US" sz="1600">
                <a:solidFill>
                  <a:srgbClr val="595959"/>
                </a:solidFill>
                <a:ea typeface="ＭＳ Ｐゴシック" charset="0"/>
              </a:rPr>
              <a:t>API First</a:t>
            </a:r>
          </a:p>
          <a:p>
            <a:pPr marL="1146175" lvl="2" indent="-285750" eaLnBrk="1" hangingPunct="1">
              <a:spcBef>
                <a:spcPts val="300"/>
              </a:spcBef>
              <a:buClr>
                <a:srgbClr val="008674"/>
              </a:buClr>
              <a:buFontTx/>
              <a:buChar char="•"/>
              <a:defRPr/>
            </a:pPr>
            <a:r>
              <a:rPr lang="en-US" sz="1600">
                <a:solidFill>
                  <a:srgbClr val="595959"/>
                </a:solidFill>
                <a:ea typeface="ＭＳ Ｐゴシック" charset="0"/>
              </a:rPr>
              <a:t>Telemetry – APM, Logs, Domain-Specific</a:t>
            </a:r>
          </a:p>
          <a:p>
            <a:pPr marL="1146175" lvl="2" indent="-285750" eaLnBrk="1" hangingPunct="1">
              <a:spcBef>
                <a:spcPts val="300"/>
              </a:spcBef>
              <a:buClr>
                <a:srgbClr val="008674"/>
              </a:buClr>
              <a:buFontTx/>
              <a:buChar char="•"/>
              <a:defRPr/>
            </a:pPr>
            <a:r>
              <a:rPr lang="en-US" sz="1600">
                <a:solidFill>
                  <a:srgbClr val="595959"/>
                </a:solidFill>
                <a:ea typeface="ＭＳ Ｐゴシック" charset="0"/>
              </a:rPr>
              <a:t>Authn / Authz – Security First Design</a:t>
            </a:r>
          </a:p>
          <a:p>
            <a:pPr marL="285750" indent="-285750" eaLnBrk="1" hangingPunct="1">
              <a:spcBef>
                <a:spcPts val="300"/>
              </a:spcBef>
              <a:buClr>
                <a:srgbClr val="008674"/>
              </a:buClr>
              <a:buFont typeface="Wingdings" charset="0"/>
              <a:buChar char="§"/>
              <a:defRPr/>
            </a:pPr>
            <a:r>
              <a:rPr lang="en-US" sz="2300">
                <a:solidFill>
                  <a:srgbClr val="595959"/>
                </a:solidFill>
                <a:ea typeface="ＭＳ Ｐゴシック" charset="0"/>
              </a:rPr>
              <a:t>A Must Read for Cloud App Architects</a:t>
            </a:r>
          </a:p>
        </p:txBody>
      </p:sp>
      <p:pic>
        <p:nvPicPr>
          <p:cNvPr id="1843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5" y="923925"/>
            <a:ext cx="2828925" cy="3930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Tree>
    <p:extLst>
      <p:ext uri="{BB962C8B-B14F-4D97-AF65-F5344CB8AC3E}">
        <p14:creationId xmlns:p14="http://schemas.microsoft.com/office/powerpoint/2010/main" val="42095224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435"/>
                                        </p:tgtEl>
                                        <p:attrNameLst>
                                          <p:attrName>style.visibility</p:attrName>
                                        </p:attrNameLst>
                                      </p:cBhvr>
                                      <p:to>
                                        <p:strVal val="visible"/>
                                      </p:to>
                                    </p:set>
                                    <p:animEffect transition="in" filter="fade">
                                      <p:cBhvr>
                                        <p:cTn id="7" dur="2000"/>
                                        <p:tgtEl>
                                          <p:spTgt spid="18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ldLvl="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458" name="Shape 61"/>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2463" y="4854575"/>
            <a:ext cx="731837"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19459" name="Title 3"/>
          <p:cNvSpPr>
            <a:spLocks noGrp="1" noChangeArrowheads="1"/>
          </p:cNvSpPr>
          <p:nvPr>
            <p:ph type="title" idx="4294967295"/>
          </p:nvPr>
        </p:nvSpPr>
        <p:spPr bwMode="auto">
          <a:xfrm>
            <a:off x="365125" y="169863"/>
            <a:ext cx="8413750" cy="54133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nchor="ctr"/>
          <a:lstStyle/>
          <a:p>
            <a:pPr>
              <a:defRPr/>
            </a:pPr>
            <a:r>
              <a:rPr lang="en-US" sz="2800" b="1" smtClean="0">
                <a:solidFill>
                  <a:srgbClr val="00A689"/>
                </a:solidFill>
                <a:cs typeface="+mj-cs"/>
              </a:rPr>
              <a:t>Evaluating Migration Suitability</a:t>
            </a:r>
          </a:p>
        </p:txBody>
      </p:sp>
      <p:grpSp>
        <p:nvGrpSpPr>
          <p:cNvPr id="20484" name="Group 4"/>
          <p:cNvGrpSpPr>
            <a:grpSpLocks/>
          </p:cNvGrpSpPr>
          <p:nvPr/>
        </p:nvGrpSpPr>
        <p:grpSpPr bwMode="auto">
          <a:xfrm>
            <a:off x="279400" y="800100"/>
            <a:ext cx="8499475" cy="3946525"/>
            <a:chOff x="0" y="0"/>
            <a:chExt cx="13385" cy="6214"/>
          </a:xfrm>
        </p:grpSpPr>
        <p:sp>
          <p:nvSpPr>
            <p:cNvPr id="19461" name="Rectangle 4"/>
            <p:cNvSpPr>
              <a:spLocks noChangeArrowheads="1"/>
            </p:cNvSpPr>
            <p:nvPr/>
          </p:nvSpPr>
          <p:spPr bwMode="auto">
            <a:xfrm>
              <a:off x="15" y="0"/>
              <a:ext cx="13370" cy="6214"/>
            </a:xfrm>
            <a:prstGeom prst="rect">
              <a:avLst/>
            </a:prstGeom>
            <a:gradFill rotWithShape="0">
              <a:gsLst>
                <a:gs pos="0">
                  <a:srgbClr val="DDDDDD"/>
                </a:gs>
                <a:gs pos="100000">
                  <a:schemeClr val="bg1">
                    <a:alpha val="95999"/>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lstStyle/>
            <a:p>
              <a:pPr marL="0" lvl="1">
                <a:lnSpc>
                  <a:spcPct val="110000"/>
                </a:lnSpc>
                <a:defRPr/>
              </a:pPr>
              <a:endParaRPr lang="en-US" sz="1200">
                <a:solidFill>
                  <a:srgbClr val="4D4D4D"/>
                </a:solidFill>
                <a:ea typeface="ＭＳ Ｐゴシック" charset="0"/>
                <a:cs typeface="Arial" charset="0"/>
              </a:endParaRPr>
            </a:p>
          </p:txBody>
        </p:sp>
        <p:sp>
          <p:nvSpPr>
            <p:cNvPr id="19462" name="Rectangle 5"/>
            <p:cNvSpPr>
              <a:spLocks noChangeArrowheads="1"/>
            </p:cNvSpPr>
            <p:nvPr/>
          </p:nvSpPr>
          <p:spPr bwMode="auto">
            <a:xfrm rot="10800000">
              <a:off x="15" y="0"/>
              <a:ext cx="675" cy="6214"/>
            </a:xfrm>
            <a:prstGeom prst="rect">
              <a:avLst/>
            </a:prstGeom>
            <a:solidFill>
              <a:srgbClr val="01786E"/>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defRPr/>
              </a:pPr>
              <a:r>
                <a:rPr lang="en-US" sz="2600" b="1">
                  <a:solidFill>
                    <a:srgbClr val="FFFFFF"/>
                  </a:solidFill>
                  <a:latin typeface="Calibri" charset="0"/>
                  <a:ea typeface="ＭＳ Ｐゴシック" charset="0"/>
                  <a:cs typeface="Arial" charset="0"/>
                  <a:sym typeface="Calibri" charset="0"/>
                </a:rPr>
                <a:t>BENEF</a:t>
              </a:r>
              <a:r>
                <a:rPr lang="en-PH" sz="2600" b="1">
                  <a:solidFill>
                    <a:srgbClr val="FFFFFF"/>
                  </a:solidFill>
                  <a:latin typeface="Calibri" charset="0"/>
                  <a:ea typeface="ＭＳ Ｐゴシック" charset="0"/>
                  <a:cs typeface="Arial" charset="0"/>
                  <a:sym typeface="Calibri" charset="0"/>
                </a:rPr>
                <a:t>I</a:t>
              </a:r>
              <a:r>
                <a:rPr lang="en-US" sz="2600" b="1">
                  <a:solidFill>
                    <a:srgbClr val="FFFFFF"/>
                  </a:solidFill>
                  <a:latin typeface="Calibri" charset="0"/>
                  <a:ea typeface="ＭＳ Ｐゴシック" charset="0"/>
                  <a:cs typeface="Arial" charset="0"/>
                  <a:sym typeface="Calibri" charset="0"/>
                </a:rPr>
                <a:t>TS</a:t>
              </a:r>
            </a:p>
          </p:txBody>
        </p:sp>
        <p:sp>
          <p:nvSpPr>
            <p:cNvPr id="19463" name="Pentagon 6"/>
            <p:cNvSpPr>
              <a:spLocks noChangeArrowheads="1"/>
            </p:cNvSpPr>
            <p:nvPr/>
          </p:nvSpPr>
          <p:spPr bwMode="auto">
            <a:xfrm>
              <a:off x="620" y="5"/>
              <a:ext cx="470" cy="6209"/>
            </a:xfrm>
            <a:prstGeom prst="homePlate">
              <a:avLst>
                <a:gd name="adj" fmla="val 25000"/>
              </a:avLst>
            </a:prstGeom>
            <a:solidFill>
              <a:srgbClr val="01786E"/>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defRPr/>
              </a:pPr>
              <a:endParaRPr lang="en-US" sz="1200" b="1">
                <a:solidFill>
                  <a:srgbClr val="FFFFFF"/>
                </a:solidFill>
                <a:latin typeface="Calibri" charset="0"/>
                <a:ea typeface="ＭＳ Ｐゴシック" charset="0"/>
                <a:cs typeface="Arial" charset="0"/>
                <a:sym typeface="Calibri" charset="0"/>
              </a:endParaRPr>
            </a:p>
          </p:txBody>
        </p:sp>
        <p:sp>
          <p:nvSpPr>
            <p:cNvPr id="19464" name="Content Placeholder 5"/>
            <p:cNvSpPr>
              <a:spLocks noChangeArrowheads="1"/>
            </p:cNvSpPr>
            <p:nvPr/>
          </p:nvSpPr>
          <p:spPr bwMode="auto">
            <a:xfrm>
              <a:off x="1093" y="90"/>
              <a:ext cx="12172" cy="60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marL="285750" indent="-285750" eaLnBrk="1" hangingPunct="1">
                <a:spcBef>
                  <a:spcPts val="300"/>
                </a:spcBef>
                <a:buClr>
                  <a:srgbClr val="008674"/>
                </a:buClr>
                <a:buFont typeface="Wingdings" charset="0"/>
                <a:buChar char="§"/>
                <a:defRPr/>
              </a:pPr>
              <a:endParaRPr lang="en-US">
                <a:ea typeface="ＭＳ Ｐゴシック" charset="0"/>
                <a:cs typeface="Arial" charset="0"/>
              </a:endParaRPr>
            </a:p>
          </p:txBody>
        </p:sp>
        <p:sp>
          <p:nvSpPr>
            <p:cNvPr id="19465" name="Rectangle 5"/>
            <p:cNvSpPr>
              <a:spLocks noChangeArrowheads="1"/>
            </p:cNvSpPr>
            <p:nvPr/>
          </p:nvSpPr>
          <p:spPr bwMode="auto">
            <a:xfrm rot="10800000">
              <a:off x="0" y="0"/>
              <a:ext cx="675" cy="6214"/>
            </a:xfrm>
            <a:prstGeom prst="rect">
              <a:avLst/>
            </a:prstGeom>
            <a:solidFill>
              <a:srgbClr val="00888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vert="eaVert" lIns="90170" tIns="46990" rIns="90170" bIns="46990" anchor="ctr"/>
            <a:lstStyle/>
            <a:p>
              <a:pPr algn="ctr">
                <a:defRPr/>
              </a:pPr>
              <a:r>
                <a:rPr lang="en-US" sz="2600" b="1">
                  <a:solidFill>
                    <a:srgbClr val="FFFFFF"/>
                  </a:solidFill>
                  <a:latin typeface="Calibri" charset="0"/>
                  <a:ea typeface="ＭＳ Ｐゴシック" charset="0"/>
                  <a:cs typeface="Arial" charset="0"/>
                  <a:sym typeface="Calibri" charset="0"/>
                </a:rPr>
                <a:t>WON</a:t>
              </a:r>
              <a:r>
                <a:rPr lang="en-US" sz="2600" b="1">
                  <a:solidFill>
                    <a:srgbClr val="FFFFFF"/>
                  </a:solidFill>
                  <a:latin typeface="Arial"/>
                  <a:ea typeface="ＭＳ Ｐゴシック" charset="0"/>
                  <a:cs typeface="Arial" charset="0"/>
                  <a:sym typeface="Calibri" charset="0"/>
                </a:rPr>
                <a:t>’</a:t>
              </a:r>
              <a:r>
                <a:rPr lang="en-US" sz="2600" b="1">
                  <a:solidFill>
                    <a:srgbClr val="FFFFFF"/>
                  </a:solidFill>
                  <a:latin typeface="Calibri" charset="0"/>
                  <a:ea typeface="ＭＳ Ｐゴシック" charset="0"/>
                  <a:cs typeface="Arial" charset="0"/>
                  <a:sym typeface="Calibri" charset="0"/>
                </a:rPr>
                <a:t>T RUN</a:t>
              </a:r>
              <a:r>
                <a:rPr lang="en-US" sz="2400" b="1">
                  <a:solidFill>
                    <a:srgbClr val="FFFFFF"/>
                  </a:solidFill>
                  <a:latin typeface="Calibri" charset="0"/>
                  <a:ea typeface="ＭＳ Ｐゴシック" charset="0"/>
                  <a:cs typeface="Arial" charset="0"/>
                  <a:sym typeface="Calibri" charset="0"/>
                </a:rPr>
                <a:t> ON CLOUD</a:t>
              </a:r>
            </a:p>
          </p:txBody>
        </p:sp>
        <p:sp>
          <p:nvSpPr>
            <p:cNvPr id="19466" name="Pentagon 6"/>
            <p:cNvSpPr>
              <a:spLocks noChangeArrowheads="1"/>
            </p:cNvSpPr>
            <p:nvPr/>
          </p:nvSpPr>
          <p:spPr bwMode="auto">
            <a:xfrm>
              <a:off x="620" y="0"/>
              <a:ext cx="470" cy="6209"/>
            </a:xfrm>
            <a:prstGeom prst="homePlate">
              <a:avLst>
                <a:gd name="adj" fmla="val 25000"/>
              </a:avLst>
            </a:prstGeom>
            <a:solidFill>
              <a:srgbClr val="00888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endParaRPr lang="en-US" sz="1200" b="1">
                <a:solidFill>
                  <a:srgbClr val="FFFFFF"/>
                </a:solidFill>
                <a:latin typeface="Calibri" charset="0"/>
                <a:ea typeface="ＭＳ Ｐゴシック" charset="0"/>
                <a:cs typeface="Arial" charset="0"/>
                <a:sym typeface="Calibri" charset="0"/>
              </a:endParaRPr>
            </a:p>
          </p:txBody>
        </p:sp>
      </p:grpSp>
      <p:sp>
        <p:nvSpPr>
          <p:cNvPr id="19467" name="Content Placeholder 5"/>
          <p:cNvSpPr>
            <a:spLocks noGrp="1" noChangeArrowheads="1"/>
          </p:cNvSpPr>
          <p:nvPr/>
        </p:nvSpPr>
        <p:spPr bwMode="auto">
          <a:xfrm>
            <a:off x="955675" y="800100"/>
            <a:ext cx="8001000" cy="3946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marL="285750" indent="-285750" eaLnBrk="1" hangingPunct="1">
              <a:spcBef>
                <a:spcPts val="300"/>
              </a:spcBef>
              <a:buClr>
                <a:srgbClr val="008674"/>
              </a:buClr>
              <a:buFont typeface="Wingdings" charset="0"/>
              <a:buNone/>
              <a:defRPr/>
            </a:pPr>
            <a:endParaRPr lang="en-US" sz="1200">
              <a:solidFill>
                <a:srgbClr val="595959"/>
              </a:solidFill>
              <a:ea typeface="ＭＳ Ｐゴシック" charset="0"/>
            </a:endParaRPr>
          </a:p>
          <a:p>
            <a:pPr marL="285750" indent="-285750" eaLnBrk="1" hangingPunct="1">
              <a:spcBef>
                <a:spcPts val="300"/>
              </a:spcBef>
              <a:buClr>
                <a:srgbClr val="008674"/>
              </a:buClr>
              <a:buSzPct val="100000"/>
              <a:buFont typeface="Wingdings" charset="0"/>
              <a:buChar char="n"/>
              <a:defRPr/>
            </a:pPr>
            <a:r>
              <a:rPr lang="en-US" sz="1200">
                <a:solidFill>
                  <a:srgbClr val="595959"/>
                </a:solidFill>
                <a:ea typeface="ＭＳ Ｐゴシック" charset="0"/>
              </a:rPr>
              <a:t>Accepts inbound connections for non-HTTP protocol</a:t>
            </a:r>
          </a:p>
          <a:p>
            <a:pPr marL="285750" indent="-285750" eaLnBrk="1" hangingPunct="1">
              <a:spcBef>
                <a:spcPts val="300"/>
              </a:spcBef>
              <a:buClr>
                <a:srgbClr val="008674"/>
              </a:buClr>
              <a:buSzPct val="100000"/>
              <a:buFont typeface="Wingdings" charset="0"/>
              <a:buChar char="n"/>
              <a:defRPr/>
            </a:pPr>
            <a:r>
              <a:rPr lang="en-US" sz="1200">
                <a:solidFill>
                  <a:srgbClr val="595959"/>
                </a:solidFill>
                <a:ea typeface="ＭＳ Ｐゴシック" charset="0"/>
              </a:rPr>
              <a:t>Application Container Hosted Clustering</a:t>
            </a:r>
          </a:p>
          <a:p>
            <a:pPr marL="739775" lvl="1" indent="-284163" eaLnBrk="1" hangingPunct="1">
              <a:spcBef>
                <a:spcPts val="300"/>
              </a:spcBef>
              <a:buClr>
                <a:srgbClr val="008674"/>
              </a:buClr>
              <a:buFont typeface=".HelveticaNeueDeskInterface-Reg" charset="0"/>
              <a:buChar char="-"/>
              <a:defRPr/>
            </a:pPr>
            <a:r>
              <a:rPr lang="en-US" sz="1100">
                <a:solidFill>
                  <a:srgbClr val="595959"/>
                </a:solidFill>
                <a:ea typeface="ＭＳ Ｐゴシック" charset="0"/>
              </a:rPr>
              <a:t>Relies on container-based clustering for resiliency and scale</a:t>
            </a:r>
          </a:p>
          <a:p>
            <a:pPr marL="739775" lvl="1" indent="-284163" eaLnBrk="1" hangingPunct="1">
              <a:spcBef>
                <a:spcPts val="300"/>
              </a:spcBef>
              <a:buClr>
                <a:srgbClr val="008674"/>
              </a:buClr>
              <a:buFont typeface=".HelveticaNeueDeskInterface-Reg" charset="0"/>
              <a:buChar char="-"/>
              <a:defRPr/>
            </a:pPr>
            <a:r>
              <a:rPr lang="en-US" sz="1100">
                <a:solidFill>
                  <a:srgbClr val="595959"/>
                </a:solidFill>
                <a:ea typeface="ＭＳ Ｐゴシック" charset="0"/>
              </a:rPr>
              <a:t>Relies on container for shared state (see stateful process)</a:t>
            </a:r>
          </a:p>
          <a:p>
            <a:pPr marL="285750" indent="-285750" eaLnBrk="1" hangingPunct="1">
              <a:spcBef>
                <a:spcPts val="300"/>
              </a:spcBef>
              <a:buClr>
                <a:srgbClr val="008674"/>
              </a:buClr>
              <a:buSzPct val="100000"/>
              <a:buFont typeface="Wingdings" charset="0"/>
              <a:buChar char="n"/>
              <a:defRPr/>
            </a:pPr>
            <a:r>
              <a:rPr lang="en-US" sz="1200">
                <a:solidFill>
                  <a:srgbClr val="595959"/>
                </a:solidFill>
                <a:ea typeface="ＭＳ Ｐゴシック" charset="0"/>
              </a:rPr>
              <a:t>Stateful Process</a:t>
            </a:r>
          </a:p>
          <a:p>
            <a:pPr marL="739775" lvl="1" indent="-284163" eaLnBrk="1" hangingPunct="1">
              <a:spcBef>
                <a:spcPts val="300"/>
              </a:spcBef>
              <a:buClr>
                <a:srgbClr val="008674"/>
              </a:buClr>
              <a:buFont typeface=".HelveticaNeueDeskInterface-Reg" charset="0"/>
              <a:buChar char="-"/>
              <a:defRPr/>
            </a:pPr>
            <a:r>
              <a:rPr lang="en-US" sz="1100">
                <a:solidFill>
                  <a:srgbClr val="595959"/>
                </a:solidFill>
                <a:ea typeface="ＭＳ Ｐゴシック" charset="0"/>
              </a:rPr>
              <a:t>Uses in-memory cache (in-process)</a:t>
            </a:r>
          </a:p>
          <a:p>
            <a:pPr marL="739775" lvl="1" indent="-284163" eaLnBrk="1" hangingPunct="1">
              <a:spcBef>
                <a:spcPts val="300"/>
              </a:spcBef>
              <a:buClr>
                <a:srgbClr val="008674"/>
              </a:buClr>
              <a:buFont typeface=".HelveticaNeueDeskInterface-Reg" charset="0"/>
              <a:buChar char="-"/>
              <a:defRPr/>
            </a:pPr>
            <a:r>
              <a:rPr lang="en-US" sz="1100">
                <a:solidFill>
                  <a:srgbClr val="595959"/>
                </a:solidFill>
                <a:ea typeface="ＭＳ Ｐゴシック" charset="0"/>
              </a:rPr>
              <a:t>Could cause corruption or data loss if application was restarted without warning</a:t>
            </a:r>
          </a:p>
          <a:p>
            <a:pPr marL="285750" indent="-285750" eaLnBrk="1" hangingPunct="1">
              <a:spcBef>
                <a:spcPts val="300"/>
              </a:spcBef>
              <a:buClr>
                <a:srgbClr val="008674"/>
              </a:buClr>
              <a:buSzPct val="100000"/>
              <a:buFont typeface="Wingdings" charset="0"/>
              <a:buChar char="n"/>
              <a:defRPr/>
            </a:pPr>
            <a:r>
              <a:rPr lang="en-US" sz="1200">
                <a:solidFill>
                  <a:srgbClr val="595959"/>
                </a:solidFill>
                <a:ea typeface="ＭＳ Ｐゴシック" charset="0"/>
              </a:rPr>
              <a:t>Filesystem I/O (Reading files from disk; Writing files to disk; I/O with NFS mount)</a:t>
            </a:r>
          </a:p>
          <a:p>
            <a:pPr marL="285750" indent="-285750" eaLnBrk="1" hangingPunct="1">
              <a:spcBef>
                <a:spcPts val="300"/>
              </a:spcBef>
              <a:buClr>
                <a:srgbClr val="008674"/>
              </a:buClr>
              <a:buSzPct val="100000"/>
              <a:buFont typeface="Wingdings" charset="0"/>
              <a:buChar char="n"/>
              <a:defRPr/>
            </a:pPr>
            <a:r>
              <a:rPr lang="en-US" sz="1200">
                <a:solidFill>
                  <a:srgbClr val="595959"/>
                </a:solidFill>
                <a:ea typeface="ＭＳ Ｐゴシック" charset="0"/>
              </a:rPr>
              <a:t>Logging to any destination other than </a:t>
            </a:r>
            <a:r>
              <a:rPr lang="en-US" sz="1200" b="1">
                <a:solidFill>
                  <a:srgbClr val="595959"/>
                </a:solidFill>
                <a:ea typeface="ＭＳ Ｐゴシック" charset="0"/>
              </a:rPr>
              <a:t>STDOUT</a:t>
            </a:r>
            <a:r>
              <a:rPr lang="en-US" sz="1200">
                <a:solidFill>
                  <a:srgbClr val="595959"/>
                </a:solidFill>
                <a:ea typeface="ＭＳ Ｐゴシック" charset="0"/>
              </a:rPr>
              <a:t> or </a:t>
            </a:r>
            <a:r>
              <a:rPr lang="en-US" sz="1200" b="1">
                <a:solidFill>
                  <a:srgbClr val="595959"/>
                </a:solidFill>
                <a:ea typeface="ＭＳ Ｐゴシック" charset="0"/>
              </a:rPr>
              <a:t>STDERR</a:t>
            </a:r>
            <a:r>
              <a:rPr lang="en-US" sz="1200">
                <a:solidFill>
                  <a:srgbClr val="595959"/>
                </a:solidFill>
                <a:ea typeface="ＭＳ Ｐゴシック" charset="0"/>
              </a:rPr>
              <a:t> (console)</a:t>
            </a:r>
          </a:p>
          <a:p>
            <a:pPr marL="285750" indent="-285750" eaLnBrk="1" hangingPunct="1">
              <a:spcBef>
                <a:spcPts val="300"/>
              </a:spcBef>
              <a:buClr>
                <a:srgbClr val="008674"/>
              </a:buClr>
              <a:buSzPct val="100000"/>
              <a:buFont typeface="Wingdings" charset="0"/>
              <a:buChar char="n"/>
              <a:defRPr/>
            </a:pPr>
            <a:r>
              <a:rPr lang="en-US" sz="1200">
                <a:solidFill>
                  <a:srgbClr val="595959"/>
                </a:solidFill>
                <a:ea typeface="ＭＳ Ｐゴシック" charset="0"/>
              </a:rPr>
              <a:t>Use of distributed transactions of any kind, including </a:t>
            </a:r>
            <a:r>
              <a:rPr lang="en-US" sz="1200" b="1">
                <a:solidFill>
                  <a:srgbClr val="595959"/>
                </a:solidFill>
                <a:ea typeface="ＭＳ Ｐゴシック" charset="0"/>
              </a:rPr>
              <a:t>XA</a:t>
            </a:r>
            <a:endParaRPr lang="en-US" sz="1200">
              <a:solidFill>
                <a:srgbClr val="595959"/>
              </a:solidFill>
              <a:ea typeface="ＭＳ Ｐゴシック" charset="0"/>
            </a:endParaRPr>
          </a:p>
          <a:p>
            <a:pPr marL="285750" indent="-285750" eaLnBrk="1" hangingPunct="1">
              <a:spcBef>
                <a:spcPts val="300"/>
              </a:spcBef>
              <a:buClr>
                <a:srgbClr val="008674"/>
              </a:buClr>
              <a:buSzPct val="100000"/>
              <a:buFont typeface="Wingdings" charset="0"/>
              <a:buChar char="n"/>
              <a:defRPr/>
            </a:pPr>
            <a:r>
              <a:rPr lang="en-US" sz="1200">
                <a:solidFill>
                  <a:srgbClr val="595959"/>
                </a:solidFill>
                <a:ea typeface="ＭＳ Ｐゴシック" charset="0"/>
              </a:rPr>
              <a:t>Extremely long application startup and shutdown time – those measured in minutes</a:t>
            </a:r>
          </a:p>
          <a:p>
            <a:pPr marL="285750" indent="-285750" eaLnBrk="1" hangingPunct="1">
              <a:spcBef>
                <a:spcPts val="300"/>
              </a:spcBef>
              <a:buClr>
                <a:srgbClr val="008674"/>
              </a:buClr>
              <a:buSzPct val="100000"/>
              <a:buFont typeface="Wingdings" charset="0"/>
              <a:buChar char="n"/>
              <a:defRPr/>
            </a:pPr>
            <a:r>
              <a:rPr lang="en-US" sz="1200">
                <a:solidFill>
                  <a:srgbClr val="595959"/>
                </a:solidFill>
                <a:ea typeface="ＭＳ Ｐゴシック" charset="0"/>
              </a:rPr>
              <a:t>Use of Java properties files/.NET web.config files</a:t>
            </a:r>
          </a:p>
          <a:p>
            <a:pPr marL="285750" indent="-285750" eaLnBrk="1" hangingPunct="1">
              <a:spcBef>
                <a:spcPts val="300"/>
              </a:spcBef>
              <a:buClr>
                <a:srgbClr val="008674"/>
              </a:buClr>
              <a:buSzPct val="100000"/>
              <a:buFont typeface="Wingdings" charset="0"/>
              <a:buChar char="n"/>
              <a:defRPr/>
            </a:pPr>
            <a:r>
              <a:rPr lang="en-US" sz="1200">
                <a:solidFill>
                  <a:srgbClr val="595959"/>
                </a:solidFill>
                <a:ea typeface="ＭＳ Ｐゴシック" charset="0"/>
              </a:rPr>
              <a:t>Use of hardcoded configuration – URLs, Credentials, Database connection information, Queues and Topics</a:t>
            </a:r>
          </a:p>
          <a:p>
            <a:pPr marL="285750" indent="-285750" eaLnBrk="1" hangingPunct="1">
              <a:spcBef>
                <a:spcPts val="300"/>
              </a:spcBef>
              <a:buClr>
                <a:srgbClr val="008674"/>
              </a:buClr>
              <a:buSzPct val="100000"/>
              <a:buFont typeface="Wingdings" charset="0"/>
              <a:buChar char="n"/>
              <a:defRPr/>
            </a:pPr>
            <a:r>
              <a:rPr lang="en-US" sz="1200">
                <a:solidFill>
                  <a:srgbClr val="595959"/>
                </a:solidFill>
                <a:ea typeface="ＭＳ Ｐゴシック" charset="0"/>
              </a:rPr>
              <a:t>Nonstandard security - App relies on a nonstandard security mechanism that conflicts with standardized Siteminder security in customized buildpacks</a:t>
            </a:r>
          </a:p>
          <a:p>
            <a:pPr marL="285750" indent="-285750" eaLnBrk="1" hangingPunct="1">
              <a:spcBef>
                <a:spcPts val="300"/>
              </a:spcBef>
              <a:buClr>
                <a:srgbClr val="008674"/>
              </a:buClr>
              <a:buSzPct val="100000"/>
              <a:buFont typeface="Wingdings" charset="0"/>
              <a:buChar char="n"/>
              <a:defRPr/>
            </a:pPr>
            <a:r>
              <a:rPr lang="en-US" sz="1200">
                <a:solidFill>
                  <a:srgbClr val="595959"/>
                </a:solidFill>
                <a:ea typeface="ＭＳ Ｐゴシック" charset="0"/>
              </a:rPr>
              <a:t>Batch Processing - Autosys or cron invoke shell or batch scripts to invoke ad hoc functionality</a:t>
            </a:r>
          </a:p>
        </p:txBody>
      </p:sp>
    </p:spTree>
    <p:extLst>
      <p:ext uri="{BB962C8B-B14F-4D97-AF65-F5344CB8AC3E}">
        <p14:creationId xmlns:p14="http://schemas.microsoft.com/office/powerpoint/2010/main" val="313082089"/>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459"/>
                                        </p:tgtEl>
                                        <p:attrNameLst>
                                          <p:attrName>style.visibility</p:attrName>
                                        </p:attrNameLst>
                                      </p:cBhvr>
                                      <p:to>
                                        <p:strVal val="visible"/>
                                      </p:to>
                                    </p:set>
                                    <p:animEffect transition="in" filter="fade">
                                      <p:cBhvr>
                                        <p:cTn id="7" dur="2000"/>
                                        <p:tgtEl>
                                          <p:spTgt spid="19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ldLvl="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Title 1"/>
          <p:cNvSpPr>
            <a:spLocks noGrp="1" noChangeArrowheads="1"/>
          </p:cNvSpPr>
          <p:nvPr>
            <p:ph type="title"/>
          </p:nvPr>
        </p:nvSpPr>
        <p:spPr bwMode="auto">
          <a:xfrm>
            <a:off x="457200" y="206375"/>
            <a:ext cx="8229600" cy="52705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wrap="square" lIns="91425" tIns="91425" rIns="91425" bIns="91425" numCol="1" anchor="ctr" anchorCtr="0" compatLnSpc="1">
            <a:prstTxWarp prst="textNoShape">
              <a:avLst/>
            </a:prstTxWarp>
          </a:bodyPr>
          <a:lstStyle/>
          <a:p>
            <a:pPr>
              <a:defRPr/>
            </a:pPr>
            <a:r>
              <a:rPr lang="en-US" sz="2400" b="1" smtClean="0">
                <a:solidFill>
                  <a:srgbClr val="00A689"/>
                </a:solidFill>
                <a:cs typeface="+mj-cs"/>
              </a:rPr>
              <a:t>Start by Replatforming Suitable Applications</a:t>
            </a:r>
          </a:p>
        </p:txBody>
      </p:sp>
      <p:pic>
        <p:nvPicPr>
          <p:cNvPr id="20483" name="Picture 3" descr="fun"/>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grpSp>
        <p:nvGrpSpPr>
          <p:cNvPr id="21508" name="Group 4"/>
          <p:cNvGrpSpPr>
            <a:grpSpLocks/>
          </p:cNvGrpSpPr>
          <p:nvPr/>
        </p:nvGrpSpPr>
        <p:grpSpPr bwMode="auto">
          <a:xfrm>
            <a:off x="225425" y="1184275"/>
            <a:ext cx="8474075" cy="3579813"/>
            <a:chOff x="0" y="0"/>
            <a:chExt cx="13385" cy="6214"/>
          </a:xfrm>
        </p:grpSpPr>
        <p:sp>
          <p:nvSpPr>
            <p:cNvPr id="20485" name="Rectangle 4"/>
            <p:cNvSpPr>
              <a:spLocks noChangeArrowheads="1"/>
            </p:cNvSpPr>
            <p:nvPr/>
          </p:nvSpPr>
          <p:spPr bwMode="auto">
            <a:xfrm>
              <a:off x="15" y="0"/>
              <a:ext cx="13370" cy="6214"/>
            </a:xfrm>
            <a:prstGeom prst="rect">
              <a:avLst/>
            </a:prstGeom>
            <a:gradFill rotWithShape="0">
              <a:gsLst>
                <a:gs pos="0">
                  <a:srgbClr val="DDDDDD"/>
                </a:gs>
                <a:gs pos="100000">
                  <a:schemeClr val="bg1">
                    <a:alpha val="95999"/>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lstStyle/>
            <a:p>
              <a:pPr marL="0" lvl="1">
                <a:lnSpc>
                  <a:spcPct val="110000"/>
                </a:lnSpc>
                <a:defRPr/>
              </a:pPr>
              <a:endParaRPr lang="en-US" sz="1200">
                <a:solidFill>
                  <a:srgbClr val="4D4D4D"/>
                </a:solidFill>
                <a:ea typeface="ＭＳ Ｐゴシック" charset="0"/>
                <a:cs typeface="Arial" charset="0"/>
              </a:endParaRPr>
            </a:p>
          </p:txBody>
        </p:sp>
        <p:sp>
          <p:nvSpPr>
            <p:cNvPr id="20486" name="Rectangle 5"/>
            <p:cNvSpPr>
              <a:spLocks noChangeArrowheads="1"/>
            </p:cNvSpPr>
            <p:nvPr/>
          </p:nvSpPr>
          <p:spPr bwMode="auto">
            <a:xfrm rot="10800000">
              <a:off x="15" y="0"/>
              <a:ext cx="675" cy="6214"/>
            </a:xfrm>
            <a:prstGeom prst="rect">
              <a:avLst/>
            </a:prstGeom>
            <a:solidFill>
              <a:srgbClr val="01786E"/>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defRPr/>
              </a:pPr>
              <a:r>
                <a:rPr lang="en-US" sz="2600" b="1">
                  <a:solidFill>
                    <a:srgbClr val="FFFFFF"/>
                  </a:solidFill>
                  <a:latin typeface="Calibri" charset="0"/>
                  <a:ea typeface="ＭＳ Ｐゴシック" charset="0"/>
                  <a:cs typeface="Arial" charset="0"/>
                  <a:sym typeface="Calibri" charset="0"/>
                </a:rPr>
                <a:t>BENEF</a:t>
              </a:r>
              <a:r>
                <a:rPr lang="en-PH" sz="2600" b="1">
                  <a:solidFill>
                    <a:srgbClr val="FFFFFF"/>
                  </a:solidFill>
                  <a:latin typeface="Calibri" charset="0"/>
                  <a:ea typeface="ＭＳ Ｐゴシック" charset="0"/>
                  <a:cs typeface="Arial" charset="0"/>
                  <a:sym typeface="Calibri" charset="0"/>
                </a:rPr>
                <a:t>I</a:t>
              </a:r>
              <a:r>
                <a:rPr lang="en-US" sz="2600" b="1">
                  <a:solidFill>
                    <a:srgbClr val="FFFFFF"/>
                  </a:solidFill>
                  <a:latin typeface="Calibri" charset="0"/>
                  <a:ea typeface="ＭＳ Ｐゴシック" charset="0"/>
                  <a:cs typeface="Arial" charset="0"/>
                  <a:sym typeface="Calibri" charset="0"/>
                </a:rPr>
                <a:t>TS</a:t>
              </a:r>
            </a:p>
          </p:txBody>
        </p:sp>
        <p:sp>
          <p:nvSpPr>
            <p:cNvPr id="20487" name="Pentagon 6"/>
            <p:cNvSpPr>
              <a:spLocks noChangeArrowheads="1"/>
            </p:cNvSpPr>
            <p:nvPr/>
          </p:nvSpPr>
          <p:spPr bwMode="auto">
            <a:xfrm>
              <a:off x="619" y="6"/>
              <a:ext cx="469" cy="6208"/>
            </a:xfrm>
            <a:prstGeom prst="homePlate">
              <a:avLst>
                <a:gd name="adj" fmla="val 25000"/>
              </a:avLst>
            </a:prstGeom>
            <a:solidFill>
              <a:srgbClr val="01786E"/>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defRPr/>
              </a:pPr>
              <a:endParaRPr lang="en-US" sz="1200" b="1">
                <a:solidFill>
                  <a:srgbClr val="FFFFFF"/>
                </a:solidFill>
                <a:latin typeface="Calibri" charset="0"/>
                <a:ea typeface="ＭＳ Ｐゴシック" charset="0"/>
                <a:cs typeface="Arial" charset="0"/>
                <a:sym typeface="Calibri" charset="0"/>
              </a:endParaRPr>
            </a:p>
          </p:txBody>
        </p:sp>
        <p:sp>
          <p:nvSpPr>
            <p:cNvPr id="20488" name="Content Placeholder 5"/>
            <p:cNvSpPr>
              <a:spLocks noChangeArrowheads="1"/>
            </p:cNvSpPr>
            <p:nvPr/>
          </p:nvSpPr>
          <p:spPr bwMode="auto">
            <a:xfrm>
              <a:off x="1093" y="91"/>
              <a:ext cx="12174" cy="60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marL="285750" indent="-285750" eaLnBrk="1" hangingPunct="1">
                <a:spcBef>
                  <a:spcPts val="300"/>
                </a:spcBef>
                <a:buClr>
                  <a:srgbClr val="008674"/>
                </a:buClr>
                <a:buFont typeface="Wingdings" charset="0"/>
                <a:buChar char="§"/>
                <a:defRPr/>
              </a:pPr>
              <a:endParaRPr lang="en-US">
                <a:ea typeface="ＭＳ Ｐゴシック" charset="0"/>
                <a:cs typeface="Arial" charset="0"/>
              </a:endParaRPr>
            </a:p>
          </p:txBody>
        </p:sp>
        <p:sp>
          <p:nvSpPr>
            <p:cNvPr id="20489" name="Rectangle 5"/>
            <p:cNvSpPr>
              <a:spLocks noChangeArrowheads="1"/>
            </p:cNvSpPr>
            <p:nvPr/>
          </p:nvSpPr>
          <p:spPr bwMode="auto">
            <a:xfrm rot="10800000">
              <a:off x="0" y="0"/>
              <a:ext cx="675" cy="6214"/>
            </a:xfrm>
            <a:prstGeom prst="rect">
              <a:avLst/>
            </a:prstGeom>
            <a:solidFill>
              <a:srgbClr val="00888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vert="eaVert" lIns="90170" tIns="46990" rIns="90170" bIns="46990" anchor="ctr"/>
            <a:lstStyle/>
            <a:p>
              <a:pPr algn="ctr">
                <a:defRPr/>
              </a:pPr>
              <a:r>
                <a:rPr lang="en-US" sz="2600" b="1">
                  <a:solidFill>
                    <a:srgbClr val="FFFFFF"/>
                  </a:solidFill>
                  <a:latin typeface="Calibri" charset="0"/>
                  <a:ea typeface="ＭＳ Ｐゴシック" charset="0"/>
                  <a:cs typeface="Arial" charset="0"/>
                  <a:sym typeface="Calibri" charset="0"/>
                </a:rPr>
                <a:t>TYPICAL ACTIVITIES</a:t>
              </a:r>
            </a:p>
          </p:txBody>
        </p:sp>
        <p:sp>
          <p:nvSpPr>
            <p:cNvPr id="20490" name="Pentagon 6"/>
            <p:cNvSpPr>
              <a:spLocks noChangeArrowheads="1"/>
            </p:cNvSpPr>
            <p:nvPr/>
          </p:nvSpPr>
          <p:spPr bwMode="auto">
            <a:xfrm>
              <a:off x="619" y="0"/>
              <a:ext cx="469" cy="6208"/>
            </a:xfrm>
            <a:prstGeom prst="homePlate">
              <a:avLst>
                <a:gd name="adj" fmla="val 25000"/>
              </a:avLst>
            </a:prstGeom>
            <a:solidFill>
              <a:srgbClr val="00888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endParaRPr lang="en-US" sz="1200" b="1">
                <a:solidFill>
                  <a:srgbClr val="FFFFFF"/>
                </a:solidFill>
                <a:latin typeface="Calibri" charset="0"/>
                <a:ea typeface="ＭＳ Ｐゴシック" charset="0"/>
                <a:cs typeface="Arial" charset="0"/>
                <a:sym typeface="Calibri" charset="0"/>
              </a:endParaRPr>
            </a:p>
          </p:txBody>
        </p:sp>
      </p:grpSp>
      <p:pic>
        <p:nvPicPr>
          <p:cNvPr id="20491" name="Shape 55"/>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2463" y="4854575"/>
            <a:ext cx="731837"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20492" name="Text Placeholder 5"/>
          <p:cNvSpPr>
            <a:spLocks noGrp="1" noChangeArrowheads="1"/>
          </p:cNvSpPr>
          <p:nvPr/>
        </p:nvSpPr>
        <p:spPr bwMode="auto">
          <a:xfrm>
            <a:off x="285750" y="733425"/>
            <a:ext cx="5964238" cy="542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lstStyle/>
          <a:p>
            <a:pPr eaLnBrk="1" hangingPunct="1">
              <a:buFontTx/>
              <a:buNone/>
              <a:defRPr/>
            </a:pPr>
            <a:r>
              <a:rPr lang="en-US" sz="1600">
                <a:solidFill>
                  <a:srgbClr val="595959"/>
                </a:solidFill>
                <a:ea typeface="ＭＳ Ｐゴシック" charset="0"/>
                <a:cs typeface="Arial" charset="0"/>
              </a:rPr>
              <a:t>Work with One Group; Move “10s” of Apps in 10 Weeks</a:t>
            </a:r>
          </a:p>
        </p:txBody>
      </p:sp>
      <p:sp>
        <p:nvSpPr>
          <p:cNvPr id="20493" name="Freeform 4"/>
          <p:cNvSpPr>
            <a:spLocks noChangeArrowheads="1"/>
          </p:cNvSpPr>
          <p:nvPr/>
        </p:nvSpPr>
        <p:spPr bwMode="auto">
          <a:xfrm>
            <a:off x="7458075" y="3471863"/>
            <a:ext cx="33338" cy="33337"/>
          </a:xfrm>
          <a:custGeom>
            <a:avLst/>
            <a:gdLst>
              <a:gd name="T0" fmla="*/ 0 w 1"/>
              <a:gd name="T1" fmla="*/ 0 h 1"/>
              <a:gd name="T2" fmla="*/ 0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0"/>
                </a:moveTo>
                <a:lnTo>
                  <a:pt x="0" y="0"/>
                </a:lnTo>
              </a:path>
            </a:pathLst>
          </a:custGeom>
          <a:solidFill>
            <a:srgbClr val="808285"/>
          </a:solidFill>
          <a:ln w="410400" cap="flat" cmpd="sng">
            <a:solidFill>
              <a:srgbClr val="F7941E"/>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wrap="none" anchor="ctr"/>
          <a:lstStyle/>
          <a:p>
            <a:pPr>
              <a:defRPr/>
            </a:pPr>
            <a:endParaRPr lang="en-US">
              <a:ea typeface="ＭＳ Ｐゴシック" charset="0"/>
              <a:cs typeface="Arial" charset="0"/>
            </a:endParaRPr>
          </a:p>
        </p:txBody>
      </p:sp>
      <p:sp>
        <p:nvSpPr>
          <p:cNvPr id="20494" name="Freeform 5"/>
          <p:cNvSpPr>
            <a:spLocks noChangeArrowheads="1"/>
          </p:cNvSpPr>
          <p:nvPr/>
        </p:nvSpPr>
        <p:spPr bwMode="auto">
          <a:xfrm>
            <a:off x="8051800" y="3000375"/>
            <a:ext cx="34925" cy="33338"/>
          </a:xfrm>
          <a:custGeom>
            <a:avLst/>
            <a:gdLst>
              <a:gd name="T0" fmla="*/ 0 w 1"/>
              <a:gd name="T1" fmla="*/ 0 h 1"/>
              <a:gd name="T2" fmla="*/ 0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0"/>
                </a:moveTo>
                <a:lnTo>
                  <a:pt x="0" y="0"/>
                </a:lnTo>
              </a:path>
            </a:pathLst>
          </a:custGeom>
          <a:solidFill>
            <a:srgbClr val="808285"/>
          </a:solidFill>
          <a:ln w="410400" cap="flat" cmpd="sng">
            <a:solidFill>
              <a:srgbClr val="F7941E"/>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wrap="none" anchor="ctr"/>
          <a:lstStyle/>
          <a:p>
            <a:pPr>
              <a:defRPr/>
            </a:pPr>
            <a:endParaRPr lang="en-US">
              <a:ea typeface="ＭＳ Ｐゴシック" charset="0"/>
              <a:cs typeface="Arial" charset="0"/>
            </a:endParaRPr>
          </a:p>
        </p:txBody>
      </p:sp>
      <p:sp>
        <p:nvSpPr>
          <p:cNvPr id="20495" name="Rectangle 4"/>
          <p:cNvSpPr>
            <a:spLocks noChangeArrowheads="1"/>
          </p:cNvSpPr>
          <p:nvPr/>
        </p:nvSpPr>
        <p:spPr bwMode="auto">
          <a:xfrm>
            <a:off x="968375" y="1274763"/>
            <a:ext cx="4400550" cy="3405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marL="742950" lvl="1" indent="-285750">
              <a:lnSpc>
                <a:spcPct val="110000"/>
              </a:lnSpc>
              <a:defRPr/>
            </a:pPr>
            <a:r>
              <a:rPr lang="en-US" sz="1500" b="1">
                <a:solidFill>
                  <a:srgbClr val="4D4D4D"/>
                </a:solidFill>
                <a:ea typeface="ＭＳ Ｐゴシック" charset="0"/>
              </a:rPr>
              <a:t>Discovery &amp; Framing</a:t>
            </a:r>
          </a:p>
          <a:p>
            <a:pPr marL="742950" lvl="1" indent="-285750">
              <a:lnSpc>
                <a:spcPct val="110000"/>
              </a:lnSpc>
              <a:buSzPct val="100000"/>
              <a:buFont typeface="Wingdings" charset="0"/>
              <a:buChar char="n"/>
              <a:defRPr/>
            </a:pPr>
            <a:r>
              <a:rPr lang="en-US" sz="1200">
                <a:solidFill>
                  <a:srgbClr val="4D4D4D"/>
                </a:solidFill>
                <a:ea typeface="ＭＳ Ｐゴシック" charset="0"/>
              </a:rPr>
              <a:t>Suitability Workshops; Technology Planning</a:t>
            </a:r>
          </a:p>
          <a:p>
            <a:pPr marL="742950" lvl="1" indent="-285750">
              <a:lnSpc>
                <a:spcPct val="110000"/>
              </a:lnSpc>
              <a:buSzPct val="100000"/>
              <a:buFont typeface="Wingdings" charset="0"/>
              <a:buChar char="n"/>
              <a:defRPr/>
            </a:pPr>
            <a:r>
              <a:rPr lang="en-US" sz="1200">
                <a:solidFill>
                  <a:srgbClr val="4D4D4D"/>
                </a:solidFill>
                <a:ea typeface="ＭＳ Ｐゴシック" charset="0"/>
              </a:rPr>
              <a:t>Backlog Development, Grooming &amp; Prioritization</a:t>
            </a:r>
          </a:p>
          <a:p>
            <a:pPr marL="742950" lvl="1" indent="-285750">
              <a:lnSpc>
                <a:spcPct val="110000"/>
              </a:lnSpc>
              <a:defRPr/>
            </a:pPr>
            <a:endParaRPr lang="en-US" sz="400">
              <a:solidFill>
                <a:srgbClr val="4D4D4D"/>
              </a:solidFill>
              <a:ea typeface="ＭＳ Ｐゴシック" charset="0"/>
            </a:endParaRPr>
          </a:p>
          <a:p>
            <a:pPr marL="742950" lvl="1" indent="-285750">
              <a:lnSpc>
                <a:spcPct val="110000"/>
              </a:lnSpc>
              <a:defRPr/>
            </a:pPr>
            <a:r>
              <a:rPr lang="en-US" sz="1500" b="1">
                <a:solidFill>
                  <a:srgbClr val="4D4D4D"/>
                </a:solidFill>
                <a:ea typeface="ＭＳ Ｐゴシック" charset="0"/>
              </a:rPr>
              <a:t>Platform Extensibility</a:t>
            </a:r>
          </a:p>
          <a:p>
            <a:pPr marL="742950" lvl="1" indent="-285750">
              <a:lnSpc>
                <a:spcPct val="110000"/>
              </a:lnSpc>
              <a:buSzPct val="100000"/>
              <a:buFont typeface="Wingdings" charset="0"/>
              <a:buChar char="n"/>
              <a:defRPr/>
            </a:pPr>
            <a:r>
              <a:rPr lang="en-US" sz="1200">
                <a:solidFill>
                  <a:srgbClr val="4D4D4D"/>
                </a:solidFill>
                <a:ea typeface="ＭＳ Ｐゴシック" charset="0"/>
              </a:rPr>
              <a:t>Buildpack Engineering; Apps Configuration </a:t>
            </a:r>
          </a:p>
          <a:p>
            <a:pPr marL="742950" lvl="1" indent="-285750">
              <a:lnSpc>
                <a:spcPct val="110000"/>
              </a:lnSpc>
              <a:defRPr/>
            </a:pPr>
            <a:endParaRPr lang="en-US" sz="400">
              <a:solidFill>
                <a:srgbClr val="4D4D4D"/>
              </a:solidFill>
              <a:ea typeface="ＭＳ Ｐゴシック" charset="0"/>
            </a:endParaRPr>
          </a:p>
          <a:p>
            <a:pPr marL="742950" lvl="1" indent="-285750">
              <a:lnSpc>
                <a:spcPct val="110000"/>
              </a:lnSpc>
              <a:defRPr/>
            </a:pPr>
            <a:r>
              <a:rPr lang="en-US" sz="1500" b="1">
                <a:solidFill>
                  <a:srgbClr val="4D4D4D"/>
                </a:solidFill>
                <a:ea typeface="ＭＳ Ｐゴシック" charset="0"/>
              </a:rPr>
              <a:t>Test Automation</a:t>
            </a:r>
          </a:p>
          <a:p>
            <a:pPr marL="742950" lvl="1" indent="-285750">
              <a:lnSpc>
                <a:spcPct val="110000"/>
              </a:lnSpc>
              <a:buSzPct val="100000"/>
              <a:buFont typeface="Wingdings" charset="0"/>
              <a:buChar char="n"/>
              <a:defRPr/>
            </a:pPr>
            <a:r>
              <a:rPr lang="en-US" sz="1200">
                <a:solidFill>
                  <a:srgbClr val="4D4D4D"/>
                </a:solidFill>
                <a:ea typeface="ＭＳ Ｐゴシック" charset="0"/>
              </a:rPr>
              <a:t>Build CI/CD Pipelines; Automate Testing for App &amp; Backing Services (e.g. Connectivity, Perf.)</a:t>
            </a:r>
          </a:p>
          <a:p>
            <a:pPr marL="742950" lvl="1" indent="-285750">
              <a:lnSpc>
                <a:spcPct val="110000"/>
              </a:lnSpc>
              <a:defRPr/>
            </a:pPr>
            <a:endParaRPr lang="en-US" sz="400">
              <a:solidFill>
                <a:srgbClr val="4D4D4D"/>
              </a:solidFill>
              <a:ea typeface="ＭＳ Ｐゴシック" charset="0"/>
            </a:endParaRPr>
          </a:p>
          <a:p>
            <a:pPr marL="742950" lvl="1" indent="-285750">
              <a:lnSpc>
                <a:spcPct val="110000"/>
              </a:lnSpc>
              <a:defRPr/>
            </a:pPr>
            <a:r>
              <a:rPr lang="en-US" sz="1500" b="1">
                <a:solidFill>
                  <a:srgbClr val="4D4D4D"/>
                </a:solidFill>
                <a:ea typeface="ＭＳ Ｐゴシック" charset="0"/>
              </a:rPr>
              <a:t>Refactoring</a:t>
            </a:r>
          </a:p>
          <a:p>
            <a:pPr marL="742950" lvl="1" indent="-285750">
              <a:lnSpc>
                <a:spcPct val="110000"/>
              </a:lnSpc>
              <a:buSzPct val="100000"/>
              <a:buFont typeface="Wingdings" charset="0"/>
              <a:buChar char="n"/>
              <a:defRPr/>
            </a:pPr>
            <a:r>
              <a:rPr lang="en-US" sz="1200">
                <a:solidFill>
                  <a:srgbClr val="4D4D4D"/>
                </a:solidFill>
                <a:ea typeface="ＭＳ Ｐゴシック" charset="0"/>
              </a:rPr>
              <a:t>Backing Service Location / Configuration</a:t>
            </a:r>
          </a:p>
          <a:p>
            <a:pPr marL="742950" lvl="1" indent="-285750">
              <a:lnSpc>
                <a:spcPct val="110000"/>
              </a:lnSpc>
              <a:buSzPct val="100000"/>
              <a:buFont typeface="Wingdings" charset="0"/>
              <a:buChar char="n"/>
              <a:defRPr/>
            </a:pPr>
            <a:r>
              <a:rPr lang="en-US" sz="1200">
                <a:solidFill>
                  <a:srgbClr val="4D4D4D"/>
                </a:solidFill>
                <a:ea typeface="ＭＳ Ｐゴシック" charset="0"/>
              </a:rPr>
              <a:t>File System Usage, Messaging, etc.</a:t>
            </a:r>
          </a:p>
          <a:p>
            <a:pPr>
              <a:lnSpc>
                <a:spcPct val="110000"/>
              </a:lnSpc>
              <a:defRPr/>
            </a:pPr>
            <a:endParaRPr lang="en-US" sz="300">
              <a:solidFill>
                <a:srgbClr val="4D4D4D"/>
              </a:solidFill>
              <a:ea typeface="ＭＳ Ｐゴシック" charset="0"/>
            </a:endParaRPr>
          </a:p>
          <a:p>
            <a:pPr marL="742950" lvl="1" indent="-285750">
              <a:lnSpc>
                <a:spcPct val="110000"/>
              </a:lnSpc>
              <a:defRPr/>
            </a:pPr>
            <a:r>
              <a:rPr lang="en-US" sz="1500" b="1">
                <a:solidFill>
                  <a:srgbClr val="4D4D4D"/>
                </a:solidFill>
                <a:ea typeface="ＭＳ Ｐゴシック" charset="0"/>
              </a:rPr>
              <a:t>Process and Documentation</a:t>
            </a:r>
          </a:p>
          <a:p>
            <a:pPr marL="742950" lvl="1" indent="-285750">
              <a:lnSpc>
                <a:spcPct val="110000"/>
              </a:lnSpc>
              <a:buSzPct val="100000"/>
              <a:buFont typeface="Wingdings" charset="0"/>
              <a:buChar char="n"/>
              <a:defRPr/>
            </a:pPr>
            <a:r>
              <a:rPr lang="en-US" sz="1200">
                <a:solidFill>
                  <a:srgbClr val="4D4D4D"/>
                </a:solidFill>
                <a:ea typeface="ＭＳ Ｐゴシック" charset="0"/>
              </a:rPr>
              <a:t>CI Everything (Including Docs)</a:t>
            </a:r>
          </a:p>
          <a:p>
            <a:pPr marL="742950" lvl="1" indent="-285750">
              <a:lnSpc>
                <a:spcPct val="110000"/>
              </a:lnSpc>
              <a:buSzPct val="100000"/>
              <a:buFont typeface="Wingdings" charset="0"/>
              <a:buChar char="n"/>
              <a:defRPr/>
            </a:pPr>
            <a:r>
              <a:rPr lang="en-US" sz="1200">
                <a:solidFill>
                  <a:srgbClr val="4D4D4D"/>
                </a:solidFill>
                <a:ea typeface="ＭＳ Ｐゴシック" charset="0"/>
              </a:rPr>
              <a:t>Reference Patterns Informed by Work</a:t>
            </a:r>
            <a:endParaRPr lang="en-US">
              <a:ea typeface="ＭＳ Ｐゴシック" charset="0"/>
            </a:endParaRPr>
          </a:p>
        </p:txBody>
      </p:sp>
      <p:grpSp>
        <p:nvGrpSpPr>
          <p:cNvPr id="20496" name="Group 16"/>
          <p:cNvGrpSpPr>
            <a:grpSpLocks/>
          </p:cNvGrpSpPr>
          <p:nvPr/>
        </p:nvGrpSpPr>
        <p:grpSpPr bwMode="auto">
          <a:xfrm>
            <a:off x="5241925" y="1274763"/>
            <a:ext cx="3717925" cy="3302000"/>
            <a:chOff x="0" y="0"/>
            <a:chExt cx="5855" cy="5200"/>
          </a:xfrm>
        </p:grpSpPr>
        <p:sp>
          <p:nvSpPr>
            <p:cNvPr id="20497" name="Down Arrow 33"/>
            <p:cNvSpPr>
              <a:spLocks noChangeArrowheads="1"/>
            </p:cNvSpPr>
            <p:nvPr/>
          </p:nvSpPr>
          <p:spPr bwMode="auto">
            <a:xfrm>
              <a:off x="2940" y="3107"/>
              <a:ext cx="498" cy="828"/>
            </a:xfrm>
            <a:prstGeom prst="downArrow">
              <a:avLst>
                <a:gd name="adj1" fmla="val 50000"/>
                <a:gd name="adj2" fmla="val 50033"/>
              </a:avLst>
            </a:prstGeom>
            <a:solidFill>
              <a:srgbClr val="B2B2B2"/>
            </a:solidFill>
            <a:ln w="9525" cap="flat" cmpd="sng">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endParaRPr lang="en-US" sz="900">
                <a:solidFill>
                  <a:srgbClr val="FFFFFF"/>
                </a:solidFill>
                <a:ea typeface="ＭＳ Ｐゴシック" charset="0"/>
                <a:cs typeface="Arial" charset="0"/>
              </a:endParaRPr>
            </a:p>
          </p:txBody>
        </p:sp>
        <p:sp>
          <p:nvSpPr>
            <p:cNvPr id="20498" name="Down Arrow 38"/>
            <p:cNvSpPr>
              <a:spLocks noChangeArrowheads="1"/>
            </p:cNvSpPr>
            <p:nvPr/>
          </p:nvSpPr>
          <p:spPr bwMode="auto">
            <a:xfrm rot="1141583">
              <a:off x="2538" y="3047"/>
              <a:ext cx="500" cy="830"/>
            </a:xfrm>
            <a:prstGeom prst="downArrow">
              <a:avLst>
                <a:gd name="adj1" fmla="val 50000"/>
                <a:gd name="adj2" fmla="val 49954"/>
              </a:avLst>
            </a:prstGeom>
            <a:solidFill>
              <a:srgbClr val="B2B2B2"/>
            </a:solidFill>
            <a:ln w="9525" cap="flat" cmpd="sng">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endParaRPr lang="en-US" sz="900">
                <a:solidFill>
                  <a:srgbClr val="FFFFFF"/>
                </a:solidFill>
                <a:ea typeface="ＭＳ Ｐゴシック" charset="0"/>
                <a:cs typeface="Arial" charset="0"/>
              </a:endParaRPr>
            </a:p>
          </p:txBody>
        </p:sp>
        <p:sp>
          <p:nvSpPr>
            <p:cNvPr id="20499" name="Down Arrow 40"/>
            <p:cNvSpPr>
              <a:spLocks noChangeArrowheads="1"/>
            </p:cNvSpPr>
            <p:nvPr/>
          </p:nvSpPr>
          <p:spPr bwMode="auto">
            <a:xfrm rot="20283190">
              <a:off x="3335" y="2992"/>
              <a:ext cx="498" cy="883"/>
            </a:xfrm>
            <a:prstGeom prst="downArrow">
              <a:avLst>
                <a:gd name="adj1" fmla="val 50000"/>
                <a:gd name="adj2" fmla="val 53357"/>
              </a:avLst>
            </a:prstGeom>
            <a:solidFill>
              <a:srgbClr val="B2B2B2"/>
            </a:solidFill>
            <a:ln w="9525" cap="flat" cmpd="sng">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endParaRPr lang="en-US" sz="900">
                <a:solidFill>
                  <a:srgbClr val="FFFFFF"/>
                </a:solidFill>
                <a:ea typeface="ＭＳ Ｐゴシック" charset="0"/>
                <a:cs typeface="Arial" charset="0"/>
              </a:endParaRPr>
            </a:p>
          </p:txBody>
        </p:sp>
        <p:sp>
          <p:nvSpPr>
            <p:cNvPr id="20500" name="TextBox 56"/>
            <p:cNvSpPr>
              <a:spLocks noChangeArrowheads="1"/>
            </p:cNvSpPr>
            <p:nvPr/>
          </p:nvSpPr>
          <p:spPr bwMode="auto">
            <a:xfrm>
              <a:off x="2170" y="1500"/>
              <a:ext cx="1695" cy="10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a:defRPr/>
              </a:pPr>
              <a:r>
                <a:rPr lang="en-US" sz="1300" b="1">
                  <a:ea typeface="ＭＳ Ｐゴシック" charset="0"/>
                </a:rPr>
                <a:t>REVIEW</a:t>
              </a:r>
            </a:p>
            <a:p>
              <a:pPr algn="ctr">
                <a:defRPr/>
              </a:pPr>
              <a:r>
                <a:rPr lang="en-US" sz="1300" b="1">
                  <a:ea typeface="ＭＳ Ｐゴシック" charset="0"/>
                </a:rPr>
                <a:t>MODIFY</a:t>
              </a:r>
            </a:p>
            <a:p>
              <a:pPr algn="ctr">
                <a:defRPr/>
              </a:pPr>
              <a:r>
                <a:rPr lang="en-US" sz="1300" b="1">
                  <a:ea typeface="ＭＳ Ｐゴシック" charset="0"/>
                </a:rPr>
                <a:t>TEST</a:t>
              </a:r>
            </a:p>
          </p:txBody>
        </p:sp>
        <p:sp>
          <p:nvSpPr>
            <p:cNvPr id="20501" name="Rectangle 69"/>
            <p:cNvSpPr>
              <a:spLocks noChangeArrowheads="1"/>
            </p:cNvSpPr>
            <p:nvPr/>
          </p:nvSpPr>
          <p:spPr bwMode="auto">
            <a:xfrm>
              <a:off x="2380" y="4472"/>
              <a:ext cx="1765" cy="7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a:defRPr/>
              </a:pPr>
              <a:r>
                <a:rPr lang="en-US" sz="1200" b="1">
                  <a:ea typeface="ＭＳ Ｐゴシック" charset="0"/>
                  <a:cs typeface="Arial" charset="0"/>
                </a:rPr>
                <a:t>PATTERNS &amp; SAMPLES</a:t>
              </a:r>
              <a:endParaRPr lang="en-US" sz="1200">
                <a:ea typeface="ＭＳ Ｐゴシック" charset="0"/>
                <a:cs typeface="Arial" charset="0"/>
              </a:endParaRPr>
            </a:p>
          </p:txBody>
        </p:sp>
        <p:pic>
          <p:nvPicPr>
            <p:cNvPr id="20502" name="Picture 70" descr="PivotalCloudFoundry-Logo-Vertical-OnLigh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8" y="2770"/>
              <a:ext cx="1250" cy="8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20503" name="Rectangle 71"/>
            <p:cNvSpPr>
              <a:spLocks noChangeArrowheads="1"/>
            </p:cNvSpPr>
            <p:nvPr/>
          </p:nvSpPr>
          <p:spPr bwMode="auto">
            <a:xfrm>
              <a:off x="3935" y="3490"/>
              <a:ext cx="1920" cy="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a:defRPr/>
              </a:pPr>
              <a:r>
                <a:rPr lang="en-US" sz="1200" b="1">
                  <a:ea typeface="ＭＳ Ｐゴシック" charset="0"/>
                  <a:cs typeface="Arial" charset="0"/>
                </a:rPr>
                <a:t>PRODUCTION PCF APPS</a:t>
              </a:r>
              <a:endParaRPr lang="en-US" sz="1200">
                <a:ea typeface="ＭＳ Ｐゴシック" charset="0"/>
                <a:cs typeface="Arial" charset="0"/>
              </a:endParaRPr>
            </a:p>
          </p:txBody>
        </p:sp>
        <p:sp>
          <p:nvSpPr>
            <p:cNvPr id="20504" name="AutoShape 24"/>
            <p:cNvSpPr>
              <a:spLocks noChangeArrowheads="1"/>
            </p:cNvSpPr>
            <p:nvPr/>
          </p:nvSpPr>
          <p:spPr bwMode="auto">
            <a:xfrm flipV="1">
              <a:off x="775" y="1137"/>
              <a:ext cx="1148" cy="1295"/>
            </a:xfrm>
            <a:custGeom>
              <a:avLst/>
              <a:gdLst>
                <a:gd name="G0" fmla="+- 16515 0 0"/>
                <a:gd name="G1" fmla="+- 3656 0 0"/>
                <a:gd name="G2" fmla="+- 12158 0 3656"/>
                <a:gd name="G3" fmla="+- G2 0 3656"/>
                <a:gd name="G4" fmla="*/ G3 32768 32059"/>
                <a:gd name="G5" fmla="*/ G4 1 2"/>
                <a:gd name="G6" fmla="+- 21600 0 16515"/>
                <a:gd name="G7" fmla="*/ G6 3656 6079"/>
                <a:gd name="G8" fmla="+- G7 16515 0"/>
                <a:gd name="T0" fmla="*/ 16515 w 21600"/>
                <a:gd name="T1" fmla="*/ 0 h 21600"/>
                <a:gd name="T2" fmla="*/ 16515 w 21600"/>
                <a:gd name="T3" fmla="*/ 12158 h 21600"/>
                <a:gd name="T4" fmla="*/ 247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6515" y="0"/>
                  </a:lnTo>
                  <a:lnTo>
                    <a:pt x="16515" y="3656"/>
                  </a:lnTo>
                  <a:lnTo>
                    <a:pt x="12427" y="3656"/>
                  </a:lnTo>
                  <a:cubicBezTo>
                    <a:pt x="5564" y="3656"/>
                    <a:pt x="0" y="7462"/>
                    <a:pt x="0" y="12158"/>
                  </a:cubicBezTo>
                  <a:lnTo>
                    <a:pt x="0" y="21600"/>
                  </a:lnTo>
                  <a:lnTo>
                    <a:pt x="4953" y="21600"/>
                  </a:lnTo>
                  <a:lnTo>
                    <a:pt x="4953" y="12158"/>
                  </a:lnTo>
                  <a:cubicBezTo>
                    <a:pt x="4953" y="10139"/>
                    <a:pt x="8299" y="8502"/>
                    <a:pt x="12427" y="8502"/>
                  </a:cubicBezTo>
                  <a:lnTo>
                    <a:pt x="16515" y="8502"/>
                  </a:lnTo>
                  <a:lnTo>
                    <a:pt x="16515" y="12158"/>
                  </a:lnTo>
                  <a:close/>
                </a:path>
              </a:pathLst>
            </a:custGeom>
            <a:solidFill>
              <a:srgbClr val="DDDDDD"/>
            </a:solidFill>
            <a:ln w="9525" cap="flat" cmpd="sng">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defRPr/>
              </a:pPr>
              <a:endParaRPr lang="en-US"/>
            </a:p>
          </p:txBody>
        </p:sp>
        <p:grpSp>
          <p:nvGrpSpPr>
            <p:cNvPr id="21523" name="Group 25"/>
            <p:cNvGrpSpPr>
              <a:grpSpLocks/>
            </p:cNvGrpSpPr>
            <p:nvPr/>
          </p:nvGrpSpPr>
          <p:grpSpPr bwMode="auto">
            <a:xfrm>
              <a:off x="453" y="0"/>
              <a:ext cx="897" cy="832"/>
              <a:chOff x="0" y="0"/>
              <a:chExt cx="780" cy="806"/>
            </a:xfrm>
          </p:grpSpPr>
          <p:sp>
            <p:nvSpPr>
              <p:cNvPr id="20506" name="Rectangle 61"/>
              <p:cNvSpPr>
                <a:spLocks noChangeArrowheads="1"/>
              </p:cNvSpPr>
              <p:nvPr/>
            </p:nvSpPr>
            <p:spPr bwMode="auto">
              <a:xfrm>
                <a:off x="0" y="63"/>
                <a:ext cx="289" cy="373"/>
              </a:xfrm>
              <a:prstGeom prst="rect">
                <a:avLst/>
              </a:prstGeom>
              <a:solidFill>
                <a:schemeClr val="bg1"/>
              </a:solidFill>
              <a:ln w="19050" cap="flat" cmpd="sng">
                <a:solidFill>
                  <a:srgbClr val="00A79C"/>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defRPr/>
                </a:pPr>
                <a:endParaRPr lang="en-US">
                  <a:solidFill>
                    <a:srgbClr val="FFFFFF"/>
                  </a:solidFill>
                  <a:ea typeface="ＭＳ Ｐゴシック" charset="0"/>
                  <a:cs typeface="Arial" charset="0"/>
                </a:endParaRPr>
              </a:p>
            </p:txBody>
          </p:sp>
          <p:sp>
            <p:nvSpPr>
              <p:cNvPr id="20507" name="Rectangle 62"/>
              <p:cNvSpPr>
                <a:spLocks noChangeArrowheads="1"/>
              </p:cNvSpPr>
              <p:nvPr/>
            </p:nvSpPr>
            <p:spPr bwMode="auto">
              <a:xfrm>
                <a:off x="250" y="492"/>
                <a:ext cx="167" cy="264"/>
              </a:xfrm>
              <a:prstGeom prst="rect">
                <a:avLst/>
              </a:prstGeom>
              <a:solidFill>
                <a:schemeClr val="bg1"/>
              </a:solidFill>
              <a:ln w="19050" cap="flat" cmpd="sng">
                <a:solidFill>
                  <a:srgbClr val="00A79C"/>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defRPr/>
                </a:pPr>
                <a:endParaRPr lang="en-US">
                  <a:solidFill>
                    <a:srgbClr val="FFFFFF"/>
                  </a:solidFill>
                  <a:ea typeface="ＭＳ Ｐゴシック" charset="0"/>
                  <a:cs typeface="Arial" charset="0"/>
                </a:endParaRPr>
              </a:p>
            </p:txBody>
          </p:sp>
          <p:sp>
            <p:nvSpPr>
              <p:cNvPr id="3" name="Rectangle 64"/>
              <p:cNvSpPr>
                <a:spLocks noChangeArrowheads="1"/>
              </p:cNvSpPr>
              <p:nvPr/>
            </p:nvSpPr>
            <p:spPr bwMode="auto">
              <a:xfrm>
                <a:off x="610" y="412"/>
                <a:ext cx="170" cy="395"/>
              </a:xfrm>
              <a:prstGeom prst="rect">
                <a:avLst/>
              </a:prstGeom>
              <a:solidFill>
                <a:schemeClr val="bg1"/>
              </a:solidFill>
              <a:ln w="19050" cap="flat" cmpd="sng">
                <a:solidFill>
                  <a:srgbClr val="00A79C"/>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defRPr/>
                </a:pPr>
                <a:endParaRPr lang="en-US">
                  <a:solidFill>
                    <a:srgbClr val="FFFFFF"/>
                  </a:solidFill>
                  <a:ea typeface="ＭＳ Ｐゴシック" charset="0"/>
                  <a:cs typeface="Arial" charset="0"/>
                </a:endParaRPr>
              </a:p>
            </p:txBody>
          </p:sp>
          <p:sp>
            <p:nvSpPr>
              <p:cNvPr id="20509" name="Straight Connector 65"/>
              <p:cNvSpPr>
                <a:spLocks noChangeShapeType="1"/>
              </p:cNvSpPr>
              <p:nvPr/>
            </p:nvSpPr>
            <p:spPr bwMode="auto">
              <a:xfrm flipH="1" flipV="1">
                <a:off x="584" y="225"/>
                <a:ext cx="111" cy="186"/>
              </a:xfrm>
              <a:prstGeom prst="line">
                <a:avLst/>
              </a:prstGeom>
              <a:noFill/>
              <a:ln w="19050" cap="flat" cmpd="sng">
                <a:solidFill>
                  <a:srgbClr val="00A79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a:defRPr/>
                </a:pPr>
                <a:endParaRPr lang="en-US"/>
              </a:p>
            </p:txBody>
          </p:sp>
          <p:sp>
            <p:nvSpPr>
              <p:cNvPr id="20510" name="Oval 63"/>
              <p:cNvSpPr>
                <a:spLocks noChangeArrowheads="1"/>
              </p:cNvSpPr>
              <p:nvPr/>
            </p:nvSpPr>
            <p:spPr bwMode="auto">
              <a:xfrm>
                <a:off x="363" y="0"/>
                <a:ext cx="333" cy="322"/>
              </a:xfrm>
              <a:prstGeom prst="ellipse">
                <a:avLst/>
              </a:prstGeom>
              <a:solidFill>
                <a:schemeClr val="bg1"/>
              </a:solidFill>
              <a:ln w="19050" cap="flat" cmpd="sng">
                <a:solidFill>
                  <a:srgbClr val="00A79C"/>
                </a:solidFill>
                <a:round/>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defRPr/>
                </a:pPr>
                <a:endParaRPr lang="en-US">
                  <a:solidFill>
                    <a:srgbClr val="FFFFFF"/>
                  </a:solidFill>
                  <a:ea typeface="ＭＳ Ｐゴシック" charset="0"/>
                  <a:cs typeface="Arial" charset="0"/>
                </a:endParaRPr>
              </a:p>
            </p:txBody>
          </p:sp>
        </p:grpSp>
        <p:sp>
          <p:nvSpPr>
            <p:cNvPr id="20511" name="AutoShape 31"/>
            <p:cNvSpPr>
              <a:spLocks noChangeArrowheads="1"/>
            </p:cNvSpPr>
            <p:nvPr/>
          </p:nvSpPr>
          <p:spPr bwMode="auto">
            <a:xfrm rot="5340000">
              <a:off x="4028" y="1605"/>
              <a:ext cx="1010" cy="1130"/>
            </a:xfrm>
            <a:custGeom>
              <a:avLst/>
              <a:gdLst>
                <a:gd name="G0" fmla="+- 16515 0 0"/>
                <a:gd name="G1" fmla="+- 3656 0 0"/>
                <a:gd name="G2" fmla="+- 12158 0 3656"/>
                <a:gd name="G3" fmla="+- G2 0 3656"/>
                <a:gd name="G4" fmla="*/ G3 32768 32059"/>
                <a:gd name="G5" fmla="*/ G4 1 2"/>
                <a:gd name="G6" fmla="+- 21600 0 16515"/>
                <a:gd name="G7" fmla="*/ G6 3656 6079"/>
                <a:gd name="G8" fmla="+- G7 16515 0"/>
                <a:gd name="T0" fmla="*/ 16515 w 21600"/>
                <a:gd name="T1" fmla="*/ 0 h 21600"/>
                <a:gd name="T2" fmla="*/ 16515 w 21600"/>
                <a:gd name="T3" fmla="*/ 12158 h 21600"/>
                <a:gd name="T4" fmla="*/ 247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6515" y="0"/>
                  </a:lnTo>
                  <a:lnTo>
                    <a:pt x="16515" y="3656"/>
                  </a:lnTo>
                  <a:lnTo>
                    <a:pt x="12427" y="3656"/>
                  </a:lnTo>
                  <a:cubicBezTo>
                    <a:pt x="5564" y="3656"/>
                    <a:pt x="0" y="7462"/>
                    <a:pt x="0" y="12158"/>
                  </a:cubicBezTo>
                  <a:lnTo>
                    <a:pt x="0" y="21600"/>
                  </a:lnTo>
                  <a:lnTo>
                    <a:pt x="4953" y="21600"/>
                  </a:lnTo>
                  <a:lnTo>
                    <a:pt x="4953" y="12158"/>
                  </a:lnTo>
                  <a:cubicBezTo>
                    <a:pt x="4953" y="10139"/>
                    <a:pt x="8299" y="8502"/>
                    <a:pt x="12427" y="8502"/>
                  </a:cubicBezTo>
                  <a:lnTo>
                    <a:pt x="16515" y="8502"/>
                  </a:lnTo>
                  <a:lnTo>
                    <a:pt x="16515" y="12158"/>
                  </a:lnTo>
                  <a:close/>
                </a:path>
              </a:pathLst>
            </a:custGeom>
            <a:solidFill>
              <a:srgbClr val="DDDDDD"/>
            </a:solidFill>
            <a:ln w="9525" cap="flat" cmpd="sng">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defRPr/>
              </a:pPr>
              <a:endParaRPr lang="en-US"/>
            </a:p>
          </p:txBody>
        </p:sp>
        <p:sp>
          <p:nvSpPr>
            <p:cNvPr id="20512" name="Rectangle 74"/>
            <p:cNvSpPr>
              <a:spLocks noChangeArrowheads="1"/>
            </p:cNvSpPr>
            <p:nvPr/>
          </p:nvSpPr>
          <p:spPr bwMode="auto">
            <a:xfrm>
              <a:off x="1163" y="1627"/>
              <a:ext cx="187" cy="370"/>
            </a:xfrm>
            <a:prstGeom prst="rect">
              <a:avLst/>
            </a:prstGeom>
            <a:solidFill>
              <a:schemeClr val="bg1"/>
            </a:solidFill>
            <a:ln w="19050" cap="flat" cmpd="sng">
              <a:solidFill>
                <a:srgbClr val="00A79C"/>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defRPr/>
              </a:pPr>
              <a:endParaRPr lang="en-US">
                <a:solidFill>
                  <a:srgbClr val="FFFFFF"/>
                </a:solidFill>
                <a:ea typeface="ＭＳ Ｐゴシック" charset="0"/>
                <a:cs typeface="Arial" charset="0"/>
              </a:endParaRPr>
            </a:p>
          </p:txBody>
        </p:sp>
        <p:sp>
          <p:nvSpPr>
            <p:cNvPr id="20513" name="Rectangle 74"/>
            <p:cNvSpPr>
              <a:spLocks noChangeArrowheads="1"/>
            </p:cNvSpPr>
            <p:nvPr/>
          </p:nvSpPr>
          <p:spPr bwMode="auto">
            <a:xfrm>
              <a:off x="4475" y="1412"/>
              <a:ext cx="185" cy="373"/>
            </a:xfrm>
            <a:prstGeom prst="rect">
              <a:avLst/>
            </a:prstGeom>
            <a:solidFill>
              <a:schemeClr val="bg1"/>
            </a:solidFill>
            <a:ln w="19050" cap="flat" cmpd="sng">
              <a:solidFill>
                <a:srgbClr val="00A79C"/>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defRPr/>
              </a:pPr>
              <a:endParaRPr lang="en-US">
                <a:solidFill>
                  <a:srgbClr val="FFFFFF"/>
                </a:solidFill>
                <a:ea typeface="ＭＳ Ｐゴシック" charset="0"/>
                <a:cs typeface="Arial" charset="0"/>
              </a:endParaRPr>
            </a:p>
          </p:txBody>
        </p:sp>
        <p:pic>
          <p:nvPicPr>
            <p:cNvPr id="21527" name="Picture 34" descr="arrow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0" y="857"/>
              <a:ext cx="2223" cy="2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5" name="Picture 35" descr="fu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0"/>
              <a:ext cx="1923" cy="11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20516" name="Folded Corner 66"/>
            <p:cNvSpPr>
              <a:spLocks noChangeArrowheads="1"/>
            </p:cNvSpPr>
            <p:nvPr/>
          </p:nvSpPr>
          <p:spPr bwMode="auto">
            <a:xfrm>
              <a:off x="2538" y="3980"/>
              <a:ext cx="402" cy="415"/>
            </a:xfrm>
            <a:prstGeom prst="foldedCorner">
              <a:avLst>
                <a:gd name="adj" fmla="val 38218"/>
              </a:avLst>
            </a:prstGeom>
            <a:solidFill>
              <a:schemeClr val="bg1"/>
            </a:solidFill>
            <a:ln w="9525" cap="flat" cmpd="sng">
              <a:solidFill>
                <a:srgbClr val="292929"/>
              </a:solidFill>
              <a:round/>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endParaRPr lang="en-US" sz="900">
                <a:solidFill>
                  <a:srgbClr val="FFFFFF"/>
                </a:solidFill>
                <a:ea typeface="ＭＳ Ｐゴシック" charset="0"/>
                <a:cs typeface="Arial" charset="0"/>
              </a:endParaRPr>
            </a:p>
          </p:txBody>
        </p:sp>
        <p:sp>
          <p:nvSpPr>
            <p:cNvPr id="20517" name="Folded Corner 67"/>
            <p:cNvSpPr>
              <a:spLocks noChangeArrowheads="1"/>
            </p:cNvSpPr>
            <p:nvPr/>
          </p:nvSpPr>
          <p:spPr bwMode="auto">
            <a:xfrm>
              <a:off x="3013" y="3977"/>
              <a:ext cx="425" cy="415"/>
            </a:xfrm>
            <a:prstGeom prst="foldedCorner">
              <a:avLst>
                <a:gd name="adj" fmla="val 38218"/>
              </a:avLst>
            </a:prstGeom>
            <a:solidFill>
              <a:schemeClr val="bg1"/>
            </a:solidFill>
            <a:ln w="9525" cap="flat" cmpd="sng">
              <a:solidFill>
                <a:srgbClr val="292929"/>
              </a:solidFill>
              <a:round/>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endParaRPr lang="en-US" sz="900">
                <a:solidFill>
                  <a:srgbClr val="FFFFFF"/>
                </a:solidFill>
                <a:ea typeface="ＭＳ Ｐゴシック" charset="0"/>
                <a:cs typeface="Arial" charset="0"/>
              </a:endParaRPr>
            </a:p>
          </p:txBody>
        </p:sp>
        <p:sp>
          <p:nvSpPr>
            <p:cNvPr id="20518" name="Folded Corner 68"/>
            <p:cNvSpPr>
              <a:spLocks noChangeArrowheads="1"/>
            </p:cNvSpPr>
            <p:nvPr/>
          </p:nvSpPr>
          <p:spPr bwMode="auto">
            <a:xfrm>
              <a:off x="3490" y="3980"/>
              <a:ext cx="375" cy="415"/>
            </a:xfrm>
            <a:prstGeom prst="foldedCorner">
              <a:avLst>
                <a:gd name="adj" fmla="val 38218"/>
              </a:avLst>
            </a:prstGeom>
            <a:solidFill>
              <a:schemeClr val="bg1"/>
            </a:solidFill>
            <a:ln w="9525" cap="flat" cmpd="sng">
              <a:solidFill>
                <a:srgbClr val="292929"/>
              </a:solidFill>
              <a:round/>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endParaRPr lang="en-US" sz="900">
                <a:solidFill>
                  <a:srgbClr val="FFFFFF"/>
                </a:solidFill>
                <a:ea typeface="ＭＳ Ｐゴシック" charset="0"/>
                <a:cs typeface="Arial" charset="0"/>
              </a:endParaRPr>
            </a:p>
          </p:txBody>
        </p:sp>
        <p:pic>
          <p:nvPicPr>
            <p:cNvPr id="21532" name="Picture 39" descr="halfarrow"/>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420000">
              <a:off x="895" y="2675"/>
              <a:ext cx="2550" cy="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141705347"/>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482"/>
                                        </p:tgtEl>
                                        <p:attrNameLst>
                                          <p:attrName>style.visibility</p:attrName>
                                        </p:attrNameLst>
                                      </p:cBhvr>
                                      <p:to>
                                        <p:strVal val="visible"/>
                                      </p:to>
                                    </p:set>
                                    <p:animEffect transition="in" filter="fade">
                                      <p:cBhvr>
                                        <p:cTn id="7" dur="2000"/>
                                        <p:tgtEl>
                                          <p:spTgt spid="20482"/>
                                        </p:tgtEl>
                                      </p:cBhvr>
                                    </p:animEffect>
                                  </p:childTnLst>
                                </p:cTn>
                              </p:par>
                              <p:par>
                                <p:cTn id="8" presetID="10" presetClass="entr" presetSubtype="0" fill="hold" nodeType="withEffect">
                                  <p:stCondLst>
                                    <p:cond delay="0"/>
                                  </p:stCondLst>
                                  <p:childTnLst>
                                    <p:set>
                                      <p:cBhvr>
                                        <p:cTn id="9" dur="1" fill="hold">
                                          <p:stCondLst>
                                            <p:cond delay="0"/>
                                          </p:stCondLst>
                                        </p:cTn>
                                        <p:tgtEl>
                                          <p:spTgt spid="20496"/>
                                        </p:tgtEl>
                                        <p:attrNameLst>
                                          <p:attrName>style.visibility</p:attrName>
                                        </p:attrNameLst>
                                      </p:cBhvr>
                                      <p:to>
                                        <p:strVal val="visible"/>
                                      </p:to>
                                    </p:set>
                                    <p:animEffect transition="in" filter="fade">
                                      <p:cBhvr>
                                        <p:cTn id="10" dur="2000"/>
                                        <p:tgtEl>
                                          <p:spTgt spid="204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2" grpId="0" bldLvl="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pexels-photo-46277"/>
          <p:cNvPicPr>
            <a:picLocks noChangeAspect="1" noChangeArrowheads="1"/>
          </p:cNvPicPr>
          <p:nvPr>
            <p:ph idx="1"/>
          </p:nvPr>
        </p:nvPicPr>
        <p:blipFill>
          <a:blip r:embed="rId2">
            <a:lum bright="-8000"/>
            <a:extLst>
              <a:ext uri="{28A0092B-C50C-407E-A947-70E740481C1C}">
                <a14:useLocalDpi xmlns:a14="http://schemas.microsoft.com/office/drawing/2010/main" val="0"/>
              </a:ext>
            </a:extLst>
          </a:blip>
          <a:srcRect/>
          <a:stretch>
            <a:fillRect/>
          </a:stretch>
        </p:blipFill>
        <p:spPr bwMode="auto">
          <a:xfrm>
            <a:off x="-39688" y="-20638"/>
            <a:ext cx="9194801" cy="51895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Box 5"/>
          <p:cNvSpPr>
            <a:spLocks noChangeArrowheads="1"/>
          </p:cNvSpPr>
          <p:nvPr/>
        </p:nvSpPr>
        <p:spPr bwMode="auto">
          <a:xfrm>
            <a:off x="773113" y="1343025"/>
            <a:ext cx="7856537" cy="2308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spcAft>
                <a:spcPts val="1200"/>
              </a:spcAft>
              <a:defRPr/>
            </a:pPr>
            <a:r>
              <a:rPr lang="en-US" sz="3600" b="1" dirty="0">
                <a:solidFill>
                  <a:srgbClr val="008881"/>
                </a:solidFill>
                <a:effectLst>
                  <a:outerShdw blurRad="38100" dist="38100" dir="2700000" algn="tl">
                    <a:srgbClr val="000000"/>
                  </a:outerShdw>
                </a:effectLst>
                <a:ea typeface="ＭＳ Ｐゴシック" charset="0"/>
                <a:cs typeface="Arial" charset="0"/>
              </a:rPr>
              <a:t>We believe</a:t>
            </a:r>
            <a:r>
              <a:rPr lang="en-US" sz="3600" b="1" dirty="0">
                <a:solidFill>
                  <a:schemeClr val="accent2"/>
                </a:solidFill>
                <a:ea typeface="ＭＳ Ｐゴシック" charset="0"/>
                <a:cs typeface="Arial" charset="0"/>
              </a:rPr>
              <a:t> </a:t>
            </a:r>
            <a:r>
              <a:rPr lang="en-US" sz="3600" dirty="0">
                <a:solidFill>
                  <a:srgbClr val="FFFFFF"/>
                </a:solidFill>
                <a:ea typeface="ＭＳ Ｐゴシック" charset="0"/>
                <a:cs typeface="Arial" charset="0"/>
              </a:rPr>
              <a:t>that monoliths are an appropriate early stage choice, but outlive their design in the later stages of the application’s adoption lifecycle.</a:t>
            </a:r>
            <a:endParaRPr lang="en-US" sz="3600" dirty="0">
              <a:solidFill>
                <a:schemeClr val="bg1"/>
              </a:solidFill>
              <a:ea typeface="ＭＳ Ｐゴシック" charset="0"/>
              <a:cs typeface="Arial" charset="0"/>
            </a:endParaRPr>
          </a:p>
        </p:txBody>
      </p:sp>
      <p:pic>
        <p:nvPicPr>
          <p:cNvPr id="5124" name="Shape 61"/>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2463" y="4854575"/>
            <a:ext cx="731837"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Tree>
    <p:extLst>
      <p:ext uri="{BB962C8B-B14F-4D97-AF65-F5344CB8AC3E}">
        <p14:creationId xmlns:p14="http://schemas.microsoft.com/office/powerpoint/2010/main" val="17115163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2000"/>
                                        <p:tgtEl>
                                          <p:spTgt spid="51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23"/>
                                        </p:tgtEl>
                                        <p:attrNameLst>
                                          <p:attrName>style.visibility</p:attrName>
                                        </p:attrNameLst>
                                      </p:cBhvr>
                                      <p:to>
                                        <p:strVal val="visible"/>
                                      </p:to>
                                    </p:set>
                                    <p:animEffect>
                                      <p:cBhvr>
                                        <p:cTn id="10" dur="1000"/>
                                        <p:tgtEl>
                                          <p:spTgt spid="5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ldLvl="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Title 8"/>
          <p:cNvSpPr>
            <a:spLocks noGrp="1" noChangeArrowheads="1"/>
          </p:cNvSpPr>
          <p:nvPr>
            <p:ph type="title" idx="4294967295"/>
          </p:nvPr>
        </p:nvSpPr>
        <p:spPr bwMode="auto">
          <a:xfrm>
            <a:off x="114300" y="149225"/>
            <a:ext cx="8796338" cy="4746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a:defRPr/>
            </a:pPr>
            <a:r>
              <a:rPr lang="en-US" sz="2800" b="1" smtClean="0">
                <a:solidFill>
                  <a:srgbClr val="00A689"/>
                </a:solidFill>
                <a:cs typeface="+mj-cs"/>
                <a:sym typeface="Arial" charset="0"/>
              </a:rPr>
              <a:t>Replatforming Java apps</a:t>
            </a:r>
          </a:p>
        </p:txBody>
      </p:sp>
      <p:sp>
        <p:nvSpPr>
          <p:cNvPr id="21507" name="TextBox 5"/>
          <p:cNvSpPr>
            <a:spLocks noChangeArrowheads="1"/>
          </p:cNvSpPr>
          <p:nvPr/>
        </p:nvSpPr>
        <p:spPr bwMode="auto">
          <a:xfrm>
            <a:off x="1476375" y="931863"/>
            <a:ext cx="1285875" cy="369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a:defRPr/>
            </a:pPr>
            <a:r>
              <a:rPr lang="en-US" sz="1800" b="1">
                <a:solidFill>
                  <a:srgbClr val="FFC85F"/>
                </a:solidFill>
                <a:latin typeface="Calibri" charset="0"/>
                <a:ea typeface="ＭＳ Ｐゴシック" charset="0"/>
                <a:cs typeface="Calibri" charset="0"/>
                <a:sym typeface="Calibri" charset="0"/>
              </a:rPr>
              <a:t>SPRING</a:t>
            </a:r>
          </a:p>
        </p:txBody>
      </p:sp>
      <p:sp>
        <p:nvSpPr>
          <p:cNvPr id="21508" name="TextBox 7"/>
          <p:cNvSpPr>
            <a:spLocks noChangeArrowheads="1"/>
          </p:cNvSpPr>
          <p:nvPr/>
        </p:nvSpPr>
        <p:spPr bwMode="auto">
          <a:xfrm rot="16200000">
            <a:off x="-656431" y="2334419"/>
            <a:ext cx="2519363"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wrap="none">
            <a:spAutoFit/>
          </a:bodyPr>
          <a:lstStyle/>
          <a:p>
            <a:pPr>
              <a:defRPr/>
            </a:pPr>
            <a:r>
              <a:rPr lang="en-US" sz="2000" b="1">
                <a:solidFill>
                  <a:srgbClr val="B2B2B2"/>
                </a:solidFill>
                <a:latin typeface="Calibri" charset="0"/>
                <a:ea typeface="ＭＳ Ｐゴシック" charset="0"/>
                <a:cs typeface="Calibri" charset="0"/>
                <a:sym typeface="Calibri" charset="0"/>
              </a:rPr>
              <a:t>TYPE OF APPLICATION</a:t>
            </a:r>
          </a:p>
        </p:txBody>
      </p:sp>
      <p:sp>
        <p:nvSpPr>
          <p:cNvPr id="21509" name="TextBox 10"/>
          <p:cNvSpPr>
            <a:spLocks noChangeArrowheads="1"/>
          </p:cNvSpPr>
          <p:nvPr/>
        </p:nvSpPr>
        <p:spPr bwMode="auto">
          <a:xfrm>
            <a:off x="1476375" y="1709738"/>
            <a:ext cx="1285875" cy="369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a:defRPr/>
            </a:pPr>
            <a:r>
              <a:rPr lang="en-US" sz="1800" b="1">
                <a:solidFill>
                  <a:srgbClr val="FFC85F"/>
                </a:solidFill>
                <a:latin typeface="Calibri" charset="0"/>
                <a:ea typeface="ＭＳ Ｐゴシック" charset="0"/>
                <a:cs typeface="Calibri" charset="0"/>
                <a:sym typeface="Calibri" charset="0"/>
              </a:rPr>
              <a:t>Java EE</a:t>
            </a:r>
          </a:p>
        </p:txBody>
      </p:sp>
      <p:sp>
        <p:nvSpPr>
          <p:cNvPr id="21510" name="TextBox 11"/>
          <p:cNvSpPr>
            <a:spLocks noChangeArrowheads="1"/>
          </p:cNvSpPr>
          <p:nvPr/>
        </p:nvSpPr>
        <p:spPr bwMode="auto">
          <a:xfrm>
            <a:off x="1476375" y="3322638"/>
            <a:ext cx="1285875" cy="369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a:defRPr/>
            </a:pPr>
            <a:r>
              <a:rPr lang="en-US" sz="1800" b="1">
                <a:solidFill>
                  <a:srgbClr val="FFC85F"/>
                </a:solidFill>
                <a:latin typeface="Calibri" charset="0"/>
                <a:ea typeface="ＭＳ Ｐゴシック" charset="0"/>
                <a:cs typeface="Calibri" charset="0"/>
                <a:sym typeface="Calibri" charset="0"/>
              </a:rPr>
              <a:t>.NET</a:t>
            </a:r>
          </a:p>
        </p:txBody>
      </p:sp>
      <p:sp>
        <p:nvSpPr>
          <p:cNvPr id="21511" name="TextBox 12"/>
          <p:cNvSpPr>
            <a:spLocks noChangeArrowheads="1"/>
          </p:cNvSpPr>
          <p:nvPr/>
        </p:nvSpPr>
        <p:spPr bwMode="auto">
          <a:xfrm>
            <a:off x="1476375" y="4073525"/>
            <a:ext cx="1285875" cy="369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a:defRPr/>
            </a:pPr>
            <a:r>
              <a:rPr lang="en-US" sz="1800" b="1">
                <a:solidFill>
                  <a:srgbClr val="FFC85F"/>
                </a:solidFill>
                <a:latin typeface="Calibri" charset="0"/>
                <a:ea typeface="ＭＳ Ｐゴシック" charset="0"/>
                <a:cs typeface="Calibri" charset="0"/>
                <a:sym typeface="Calibri" charset="0"/>
              </a:rPr>
              <a:t>OTHER</a:t>
            </a:r>
            <a:r>
              <a:rPr lang="en-US" sz="1800" b="1">
                <a:solidFill>
                  <a:schemeClr val="bg2"/>
                </a:solidFill>
                <a:latin typeface="Arial"/>
                <a:ea typeface="ＭＳ Ｐゴシック" charset="0"/>
                <a:cs typeface="Calibri" charset="0"/>
                <a:sym typeface="Calibri" charset="0"/>
              </a:rPr>
              <a:t>…</a:t>
            </a:r>
            <a:endParaRPr lang="en-US" sz="1800" b="1">
              <a:solidFill>
                <a:schemeClr val="bg2"/>
              </a:solidFill>
              <a:latin typeface="Calibri" charset="0"/>
              <a:ea typeface="ＭＳ Ｐゴシック" charset="0"/>
              <a:cs typeface="Calibri" charset="0"/>
              <a:sym typeface="Calibri" charset="0"/>
            </a:endParaRPr>
          </a:p>
        </p:txBody>
      </p:sp>
      <p:sp>
        <p:nvSpPr>
          <p:cNvPr id="21512" name="TextBox 13"/>
          <p:cNvSpPr>
            <a:spLocks noChangeArrowheads="1"/>
          </p:cNvSpPr>
          <p:nvPr/>
        </p:nvSpPr>
        <p:spPr bwMode="auto">
          <a:xfrm>
            <a:off x="4067175" y="1581150"/>
            <a:ext cx="1068388"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a:defRPr/>
            </a:pPr>
            <a:r>
              <a:rPr lang="en-US" sz="1600" b="1">
                <a:solidFill>
                  <a:schemeClr val="bg2"/>
                </a:solidFill>
                <a:latin typeface="Calibri" charset="0"/>
                <a:ea typeface="ＭＳ Ｐゴシック" charset="0"/>
                <a:cs typeface="Calibri" charset="0"/>
                <a:sym typeface="Calibri" charset="0"/>
              </a:rPr>
              <a:t>FULL PROFILE</a:t>
            </a:r>
          </a:p>
        </p:txBody>
      </p:sp>
      <p:sp>
        <p:nvSpPr>
          <p:cNvPr id="21513" name="TextBox 14"/>
          <p:cNvSpPr>
            <a:spLocks noChangeArrowheads="1"/>
          </p:cNvSpPr>
          <p:nvPr/>
        </p:nvSpPr>
        <p:spPr bwMode="auto">
          <a:xfrm>
            <a:off x="4714875" y="2090738"/>
            <a:ext cx="963613"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wrap="none">
            <a:spAutoFit/>
          </a:bodyPr>
          <a:lstStyle/>
          <a:p>
            <a:pPr>
              <a:defRPr/>
            </a:pPr>
            <a:r>
              <a:rPr lang="en-US" sz="1200" b="1" i="1">
                <a:solidFill>
                  <a:srgbClr val="B2B2B2"/>
                </a:solidFill>
                <a:latin typeface="Calibri" charset="0"/>
                <a:ea typeface="ＭＳ Ｐゴシック" charset="0"/>
                <a:cs typeface="Calibri" charset="0"/>
                <a:sym typeface="Calibri" charset="0"/>
              </a:rPr>
              <a:t>MODERNIZE</a:t>
            </a:r>
          </a:p>
        </p:txBody>
      </p:sp>
      <p:sp>
        <p:nvSpPr>
          <p:cNvPr id="21514" name="TextBox 15"/>
          <p:cNvSpPr>
            <a:spLocks noChangeArrowheads="1"/>
          </p:cNvSpPr>
          <p:nvPr/>
        </p:nvSpPr>
        <p:spPr bwMode="auto">
          <a:xfrm>
            <a:off x="4068763" y="2351088"/>
            <a:ext cx="1068387" cy="58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a:defRPr/>
            </a:pPr>
            <a:r>
              <a:rPr lang="en-US" sz="1600" b="1">
                <a:solidFill>
                  <a:schemeClr val="bg2"/>
                </a:solidFill>
                <a:latin typeface="Calibri" charset="0"/>
                <a:ea typeface="ＭＳ Ｐゴシック" charset="0"/>
                <a:cs typeface="Calibri" charset="0"/>
                <a:sym typeface="Calibri" charset="0"/>
              </a:rPr>
              <a:t>WEB PROFILE</a:t>
            </a:r>
          </a:p>
        </p:txBody>
      </p:sp>
      <p:sp>
        <p:nvSpPr>
          <p:cNvPr id="21515" name="TextBox 16"/>
          <p:cNvSpPr>
            <a:spLocks noChangeArrowheads="1"/>
          </p:cNvSpPr>
          <p:nvPr/>
        </p:nvSpPr>
        <p:spPr bwMode="auto">
          <a:xfrm>
            <a:off x="4035425" y="4510088"/>
            <a:ext cx="1068388" cy="338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a:defRPr/>
            </a:pPr>
            <a:r>
              <a:rPr lang="en-US" sz="1600" b="1">
                <a:solidFill>
                  <a:schemeClr val="bg2"/>
                </a:solidFill>
                <a:latin typeface="Calibri" charset="0"/>
                <a:ea typeface="ＭＳ Ｐゴシック" charset="0"/>
                <a:cs typeface="Calibri" charset="0"/>
                <a:sym typeface="Calibri" charset="0"/>
              </a:rPr>
              <a:t>DOCKER</a:t>
            </a:r>
          </a:p>
        </p:txBody>
      </p:sp>
      <p:sp>
        <p:nvSpPr>
          <p:cNvPr id="21516" name="TextBox 18"/>
          <p:cNvSpPr>
            <a:spLocks noChangeArrowheads="1"/>
          </p:cNvSpPr>
          <p:nvPr/>
        </p:nvSpPr>
        <p:spPr bwMode="auto">
          <a:xfrm rot="16200000">
            <a:off x="6690519" y="2831307"/>
            <a:ext cx="3722687"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a:defRPr/>
            </a:pPr>
            <a:r>
              <a:rPr lang="en-US" sz="2000" b="1">
                <a:solidFill>
                  <a:srgbClr val="B2B2B2"/>
                </a:solidFill>
                <a:latin typeface="Calibri" charset="0"/>
                <a:ea typeface="ＭＳ Ｐゴシック" charset="0"/>
                <a:cs typeface="Calibri" charset="0"/>
                <a:sym typeface="Calibri" charset="0"/>
              </a:rPr>
              <a:t>BUILDPACK OR PCF 1.6+ FEATURE</a:t>
            </a:r>
          </a:p>
        </p:txBody>
      </p:sp>
      <p:sp>
        <p:nvSpPr>
          <p:cNvPr id="21517" name="TextBox 19"/>
          <p:cNvSpPr>
            <a:spLocks noChangeArrowheads="1"/>
          </p:cNvSpPr>
          <p:nvPr/>
        </p:nvSpPr>
        <p:spPr bwMode="auto">
          <a:xfrm>
            <a:off x="6194425" y="808038"/>
            <a:ext cx="1304925" cy="554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a:defRPr/>
            </a:pPr>
            <a:r>
              <a:rPr lang="en-US" sz="1800" b="1">
                <a:solidFill>
                  <a:schemeClr val="bg1"/>
                </a:solidFill>
                <a:latin typeface="Calibri" charset="0"/>
                <a:ea typeface="ＭＳ Ｐゴシック" charset="0"/>
                <a:sym typeface="Calibri" charset="0"/>
              </a:rPr>
              <a:t>JAVA</a:t>
            </a:r>
          </a:p>
          <a:p>
            <a:pPr algn="ctr">
              <a:defRPr/>
            </a:pPr>
            <a:r>
              <a:rPr lang="en-US" sz="1200" b="1">
                <a:solidFill>
                  <a:schemeClr val="bg1"/>
                </a:solidFill>
                <a:latin typeface="Calibri" charset="0"/>
                <a:ea typeface="ＭＳ Ｐゴシック" charset="0"/>
                <a:sym typeface="Calibri" charset="0"/>
              </a:rPr>
              <a:t>(BUILDPACK)</a:t>
            </a:r>
          </a:p>
        </p:txBody>
      </p:sp>
      <p:sp>
        <p:nvSpPr>
          <p:cNvPr id="21518" name="TextBox 21"/>
          <p:cNvSpPr>
            <a:spLocks noChangeArrowheads="1"/>
          </p:cNvSpPr>
          <p:nvPr/>
        </p:nvSpPr>
        <p:spPr bwMode="auto">
          <a:xfrm>
            <a:off x="6173788" y="4413250"/>
            <a:ext cx="1277937"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a:defRPr/>
            </a:pPr>
            <a:r>
              <a:rPr lang="en-US" sz="1800" b="1">
                <a:solidFill>
                  <a:schemeClr val="bg1"/>
                </a:solidFill>
                <a:latin typeface="Calibri" charset="0"/>
                <a:ea typeface="ＭＳ Ｐゴシック" charset="0"/>
                <a:sym typeface="Calibri" charset="0"/>
              </a:rPr>
              <a:t>DIEGO</a:t>
            </a:r>
          </a:p>
          <a:p>
            <a:pPr algn="ctr">
              <a:defRPr/>
            </a:pPr>
            <a:r>
              <a:rPr lang="en-US" sz="1100" b="1">
                <a:solidFill>
                  <a:schemeClr val="bg1"/>
                </a:solidFill>
                <a:latin typeface="Calibri" charset="0"/>
                <a:ea typeface="ＭＳ Ｐゴシック" charset="0"/>
                <a:sym typeface="Calibri" charset="0"/>
              </a:rPr>
              <a:t>(GARDEN LINUX)</a:t>
            </a:r>
            <a:endParaRPr lang="en-US" sz="1800" b="1">
              <a:solidFill>
                <a:schemeClr val="bg1"/>
              </a:solidFill>
              <a:latin typeface="Calibri" charset="0"/>
              <a:ea typeface="ＭＳ Ｐゴシック" charset="0"/>
              <a:sym typeface="Calibri" charset="0"/>
            </a:endParaRPr>
          </a:p>
        </p:txBody>
      </p:sp>
      <p:sp>
        <p:nvSpPr>
          <p:cNvPr id="21519" name="TextBox 23"/>
          <p:cNvSpPr>
            <a:spLocks noChangeArrowheads="1"/>
          </p:cNvSpPr>
          <p:nvPr/>
        </p:nvSpPr>
        <p:spPr bwMode="auto">
          <a:xfrm>
            <a:off x="6173788" y="1955800"/>
            <a:ext cx="1217612" cy="554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a:defRPr/>
            </a:pPr>
            <a:r>
              <a:rPr lang="en-US" sz="1800" b="1">
                <a:solidFill>
                  <a:schemeClr val="bg1"/>
                </a:solidFill>
                <a:latin typeface="Calibri" charset="0"/>
                <a:ea typeface="ＭＳ Ｐゴシック" charset="0"/>
                <a:sym typeface="Calibri" charset="0"/>
              </a:rPr>
              <a:t>3</a:t>
            </a:r>
            <a:r>
              <a:rPr lang="en-US" sz="1800" b="1" baseline="30000">
                <a:solidFill>
                  <a:schemeClr val="bg1"/>
                </a:solidFill>
                <a:latin typeface="Calibri" charset="0"/>
                <a:ea typeface="ＭＳ Ｐゴシック" charset="0"/>
                <a:sym typeface="Calibri" charset="0"/>
              </a:rPr>
              <a:t>rd</a:t>
            </a:r>
            <a:r>
              <a:rPr lang="en-US" sz="1800" b="1">
                <a:solidFill>
                  <a:schemeClr val="bg1"/>
                </a:solidFill>
                <a:latin typeface="Calibri" charset="0"/>
                <a:ea typeface="ＭＳ Ｐゴシック" charset="0"/>
                <a:sym typeface="Calibri" charset="0"/>
              </a:rPr>
              <a:t> PARTY</a:t>
            </a:r>
          </a:p>
          <a:p>
            <a:pPr algn="ctr">
              <a:defRPr/>
            </a:pPr>
            <a:r>
              <a:rPr lang="en-US" sz="1200" b="1">
                <a:solidFill>
                  <a:schemeClr val="bg1"/>
                </a:solidFill>
                <a:latin typeface="Calibri" charset="0"/>
                <a:ea typeface="ＭＳ Ｐゴシック" charset="0"/>
                <a:sym typeface="Calibri" charset="0"/>
              </a:rPr>
              <a:t>(BUILDPACKS)</a:t>
            </a:r>
            <a:endParaRPr lang="en-US">
              <a:ea typeface="ＭＳ Ｐゴシック" charset="0"/>
            </a:endParaRPr>
          </a:p>
        </p:txBody>
      </p:sp>
      <p:cxnSp>
        <p:nvCxnSpPr>
          <p:cNvPr id="21521" name="Straight Arrow Connector 2"/>
          <p:cNvCxnSpPr>
            <a:cxnSpLocks noChangeShapeType="1"/>
          </p:cNvCxnSpPr>
          <p:nvPr/>
        </p:nvCxnSpPr>
        <p:spPr bwMode="auto">
          <a:xfrm>
            <a:off x="2724150" y="1062038"/>
            <a:ext cx="3490913" cy="9525"/>
          </a:xfrm>
          <a:prstGeom prst="straightConnector1">
            <a:avLst/>
          </a:prstGeom>
          <a:noFill/>
          <a:ln w="25400" cap="flat" cmpd="sng">
            <a:solidFill>
              <a:srgbClr val="00888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cxnSp>
      <p:cxnSp>
        <p:nvCxnSpPr>
          <p:cNvPr id="21524" name="Straight Arrow Connector 27"/>
          <p:cNvCxnSpPr>
            <a:cxnSpLocks noChangeShapeType="1"/>
          </p:cNvCxnSpPr>
          <p:nvPr/>
        </p:nvCxnSpPr>
        <p:spPr bwMode="auto">
          <a:xfrm>
            <a:off x="2724150" y="1833563"/>
            <a:ext cx="3490913" cy="0"/>
          </a:xfrm>
          <a:prstGeom prst="straightConnector1">
            <a:avLst/>
          </a:prstGeom>
          <a:noFill/>
          <a:ln w="25400" cap="flat" cmpd="sng">
            <a:solidFill>
              <a:srgbClr val="00888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cxnSp>
      <p:cxnSp>
        <p:nvCxnSpPr>
          <p:cNvPr id="21528" name="Straight Arrow Connector 31"/>
          <p:cNvCxnSpPr>
            <a:cxnSpLocks noChangeShapeType="1"/>
          </p:cNvCxnSpPr>
          <p:nvPr/>
        </p:nvCxnSpPr>
        <p:spPr bwMode="auto">
          <a:xfrm>
            <a:off x="5343525" y="2601913"/>
            <a:ext cx="871538" cy="0"/>
          </a:xfrm>
          <a:prstGeom prst="straightConnector1">
            <a:avLst/>
          </a:prstGeom>
          <a:noFill/>
          <a:ln w="25400" cap="flat" cmpd="sng">
            <a:solidFill>
              <a:srgbClr val="00888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cxnSp>
      <p:cxnSp>
        <p:nvCxnSpPr>
          <p:cNvPr id="21529" name="Straight Arrow Connector 32"/>
          <p:cNvCxnSpPr>
            <a:cxnSpLocks noChangeShapeType="1"/>
          </p:cNvCxnSpPr>
          <p:nvPr/>
        </p:nvCxnSpPr>
        <p:spPr bwMode="auto">
          <a:xfrm>
            <a:off x="2724150" y="1955800"/>
            <a:ext cx="1311275" cy="782638"/>
          </a:xfrm>
          <a:prstGeom prst="straightConnector1">
            <a:avLst/>
          </a:prstGeom>
          <a:noFill/>
          <a:ln w="25400" cap="flat" cmpd="sng">
            <a:solidFill>
              <a:srgbClr val="00888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cxnSp>
      <p:cxnSp>
        <p:nvCxnSpPr>
          <p:cNvPr id="21535" name="Straight Arrow Connector 43"/>
          <p:cNvCxnSpPr>
            <a:cxnSpLocks noChangeShapeType="1"/>
          </p:cNvCxnSpPr>
          <p:nvPr/>
        </p:nvCxnSpPr>
        <p:spPr bwMode="auto">
          <a:xfrm>
            <a:off x="2603500" y="3463925"/>
            <a:ext cx="3465513" cy="0"/>
          </a:xfrm>
          <a:prstGeom prst="straightConnector1">
            <a:avLst/>
          </a:prstGeom>
          <a:noFill/>
          <a:ln w="25400" cap="flat" cmpd="sng">
            <a:solidFill>
              <a:srgbClr val="00888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cxnSp>
      <p:cxnSp>
        <p:nvCxnSpPr>
          <p:cNvPr id="21536" name="Straight Arrow Connector 45"/>
          <p:cNvCxnSpPr>
            <a:cxnSpLocks noChangeShapeType="1"/>
          </p:cNvCxnSpPr>
          <p:nvPr/>
        </p:nvCxnSpPr>
        <p:spPr bwMode="auto">
          <a:xfrm flipV="1">
            <a:off x="2603500" y="4117975"/>
            <a:ext cx="3465513" cy="6350"/>
          </a:xfrm>
          <a:prstGeom prst="straightConnector1">
            <a:avLst/>
          </a:prstGeom>
          <a:noFill/>
          <a:ln w="25400" cap="flat" cmpd="sng">
            <a:solidFill>
              <a:srgbClr val="00888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cxnSp>
      <p:cxnSp>
        <p:nvCxnSpPr>
          <p:cNvPr id="21537" name="Straight Arrow Connector 47"/>
          <p:cNvCxnSpPr>
            <a:cxnSpLocks noChangeShapeType="1"/>
          </p:cNvCxnSpPr>
          <p:nvPr/>
        </p:nvCxnSpPr>
        <p:spPr bwMode="auto">
          <a:xfrm>
            <a:off x="2603500" y="4381500"/>
            <a:ext cx="1308100" cy="0"/>
          </a:xfrm>
          <a:prstGeom prst="straightConnector1">
            <a:avLst/>
          </a:prstGeom>
          <a:noFill/>
          <a:ln w="25400" cap="flat" cmpd="sng">
            <a:solidFill>
              <a:srgbClr val="00888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cxnSp>
      <p:sp>
        <p:nvSpPr>
          <p:cNvPr id="21538" name="Straight Arrow Connector 51"/>
          <p:cNvSpPr>
            <a:spLocks noChangeShapeType="1"/>
          </p:cNvSpPr>
          <p:nvPr/>
        </p:nvSpPr>
        <p:spPr bwMode="auto">
          <a:xfrm>
            <a:off x="5280025" y="4662488"/>
            <a:ext cx="841375" cy="3175"/>
          </a:xfrm>
          <a:prstGeom prst="straightConnector1">
            <a:avLst/>
          </a:prstGeom>
          <a:noFill/>
          <a:ln w="25400" cap="flat" cmpd="sng">
            <a:solidFill>
              <a:srgbClr val="00888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a:defRPr/>
            </a:pPr>
            <a:endParaRPr lang="en-US"/>
          </a:p>
        </p:txBody>
      </p:sp>
      <p:sp>
        <p:nvSpPr>
          <p:cNvPr id="21539" name="Straight Arrow Connector 53"/>
          <p:cNvSpPr>
            <a:spLocks noChangeShapeType="1"/>
          </p:cNvSpPr>
          <p:nvPr/>
        </p:nvSpPr>
        <p:spPr bwMode="auto">
          <a:xfrm>
            <a:off x="4722813" y="2089150"/>
            <a:ext cx="0" cy="295275"/>
          </a:xfrm>
          <a:prstGeom prst="straightConnector1">
            <a:avLst/>
          </a:prstGeom>
          <a:noFill/>
          <a:ln w="25400" cap="flat" cmpd="sng">
            <a:solidFill>
              <a:srgbClr val="00888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a:defRPr/>
            </a:pPr>
            <a:endParaRPr lang="en-US"/>
          </a:p>
        </p:txBody>
      </p:sp>
      <p:sp>
        <p:nvSpPr>
          <p:cNvPr id="21540" name="AutoShape 36"/>
          <p:cNvSpPr>
            <a:spLocks/>
          </p:cNvSpPr>
          <p:nvPr/>
        </p:nvSpPr>
        <p:spPr bwMode="auto">
          <a:xfrm>
            <a:off x="962025" y="714375"/>
            <a:ext cx="387350" cy="3878263"/>
          </a:xfrm>
          <a:prstGeom prst="leftBrace">
            <a:avLst>
              <a:gd name="adj1" fmla="val 83436"/>
              <a:gd name="adj2" fmla="val 49764"/>
            </a:avLst>
          </a:prstGeom>
          <a:noFill/>
          <a:ln w="9525" cap="flat" cmpd="sng">
            <a:solidFill>
              <a:srgbClr val="00888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defRPr/>
            </a:pPr>
            <a:endParaRPr lang="en-US"/>
          </a:p>
        </p:txBody>
      </p:sp>
      <p:sp>
        <p:nvSpPr>
          <p:cNvPr id="21541" name="AutoShape 37"/>
          <p:cNvSpPr>
            <a:spLocks/>
          </p:cNvSpPr>
          <p:nvPr/>
        </p:nvSpPr>
        <p:spPr bwMode="auto">
          <a:xfrm flipH="1">
            <a:off x="7839075" y="723900"/>
            <a:ext cx="366713" cy="4289425"/>
          </a:xfrm>
          <a:prstGeom prst="leftBrace">
            <a:avLst>
              <a:gd name="adj1" fmla="val 97475"/>
              <a:gd name="adj2" fmla="val 49764"/>
            </a:avLst>
          </a:prstGeom>
          <a:noFill/>
          <a:ln w="9525" cap="flat" cmpd="sng">
            <a:solidFill>
              <a:srgbClr val="00888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defRPr/>
            </a:pPr>
            <a:endParaRPr lang="en-US"/>
          </a:p>
        </p:txBody>
      </p:sp>
    </p:spTree>
    <p:extLst>
      <p:ext uri="{BB962C8B-B14F-4D97-AF65-F5344CB8AC3E}">
        <p14:creationId xmlns:p14="http://schemas.microsoft.com/office/powerpoint/2010/main" val="368074671"/>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fade">
                                      <p:cBhvr>
                                        <p:cTn id="7" dur="2000"/>
                                        <p:tgtEl>
                                          <p:spTgt spid="21506"/>
                                        </p:tgtEl>
                                      </p:cBhvr>
                                    </p:animEffect>
                                  </p:childTnLst>
                                </p:cTn>
                              </p:par>
                            </p:childTnLst>
                          </p:cTn>
                        </p:par>
                        <p:par>
                          <p:cTn id="8" fill="hold" nodeType="afterGroup">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21540"/>
                                        </p:tgtEl>
                                        <p:attrNameLst>
                                          <p:attrName>style.visibility</p:attrName>
                                        </p:attrNameLst>
                                      </p:cBhvr>
                                      <p:to>
                                        <p:strVal val="visible"/>
                                      </p:to>
                                    </p:set>
                                    <p:animEffect transition="in" filter="fade">
                                      <p:cBhvr>
                                        <p:cTn id="11" dur="500"/>
                                        <p:tgtEl>
                                          <p:spTgt spid="21540"/>
                                        </p:tgtEl>
                                      </p:cBhvr>
                                    </p:animEffect>
                                  </p:childTnLst>
                                </p:cTn>
                              </p:par>
                            </p:childTnLst>
                          </p:cTn>
                        </p:par>
                        <p:par>
                          <p:cTn id="12" fill="hold" nodeType="afterGroup">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21508"/>
                                        </p:tgtEl>
                                        <p:attrNameLst>
                                          <p:attrName>style.visibility</p:attrName>
                                        </p:attrNameLst>
                                      </p:cBhvr>
                                      <p:to>
                                        <p:strVal val="visible"/>
                                      </p:to>
                                    </p:set>
                                    <p:animEffect transition="in" filter="fade">
                                      <p:cBhvr>
                                        <p:cTn id="15" dur="500"/>
                                        <p:tgtEl>
                                          <p:spTgt spid="2150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541"/>
                                        </p:tgtEl>
                                        <p:attrNameLst>
                                          <p:attrName>style.visibility</p:attrName>
                                        </p:attrNameLst>
                                      </p:cBhvr>
                                      <p:to>
                                        <p:strVal val="visible"/>
                                      </p:to>
                                    </p:set>
                                    <p:animEffect transition="in" filter="fade">
                                      <p:cBhvr>
                                        <p:cTn id="18" dur="2000"/>
                                        <p:tgtEl>
                                          <p:spTgt spid="2154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516"/>
                                        </p:tgtEl>
                                        <p:attrNameLst>
                                          <p:attrName>style.visibility</p:attrName>
                                        </p:attrNameLst>
                                      </p:cBhvr>
                                      <p:to>
                                        <p:strVal val="visible"/>
                                      </p:to>
                                    </p:set>
                                    <p:animEffect transition="in" filter="fade">
                                      <p:cBhvr>
                                        <p:cTn id="21" dur="2000"/>
                                        <p:tgtEl>
                                          <p:spTgt spid="21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bldLvl="0" autoUpdateAnimBg="0"/>
      <p:bldP spid="21508" grpId="0" bldLvl="0" autoUpdateAnimBg="0"/>
      <p:bldP spid="21516" grpId="0" bldLvl="0" autoUpdateAnimBg="0"/>
      <p:bldP spid="21540" grpId="0" animBg="1"/>
      <p:bldP spid="21541"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530" name="Shape 3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2463" y="4854575"/>
            <a:ext cx="731837"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22531" name="Title 2"/>
          <p:cNvSpPr>
            <a:spLocks noGrp="1" noChangeArrowheads="1"/>
          </p:cNvSpPr>
          <p:nvPr>
            <p:ph type="title" idx="4294967295"/>
          </p:nvPr>
        </p:nvSpPr>
        <p:spPr bwMode="auto">
          <a:xfrm>
            <a:off x="107950" y="169863"/>
            <a:ext cx="9036050" cy="54133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nchor="ctr"/>
          <a:lstStyle/>
          <a:p>
            <a:pPr>
              <a:defRPr/>
            </a:pPr>
            <a:r>
              <a:rPr lang="en-US" sz="2800" b="1" smtClean="0">
                <a:solidFill>
                  <a:srgbClr val="00A689"/>
                </a:solidFill>
                <a:cs typeface="+mj-cs"/>
              </a:rPr>
              <a:t>Replatforming to Spring Boot</a:t>
            </a:r>
          </a:p>
        </p:txBody>
      </p:sp>
      <p:sp>
        <p:nvSpPr>
          <p:cNvPr id="22532" name="Text Placeholder 3"/>
          <p:cNvSpPr>
            <a:spLocks noGrp="1" noChangeArrowheads="1"/>
          </p:cNvSpPr>
          <p:nvPr/>
        </p:nvSpPr>
        <p:spPr bwMode="auto">
          <a:xfrm>
            <a:off x="2663825" y="914400"/>
            <a:ext cx="6256338" cy="3532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lstStyle/>
          <a:p>
            <a:pPr marL="214313" indent="-158750" eaLnBrk="1" hangingPunct="1">
              <a:buClr>
                <a:srgbClr val="474747"/>
              </a:buClr>
              <a:buSzPct val="100000"/>
              <a:buFontTx/>
              <a:buChar char="●"/>
              <a:defRPr/>
            </a:pPr>
            <a:r>
              <a:rPr lang="en-PH" sz="2000">
                <a:solidFill>
                  <a:srgbClr val="474747"/>
                </a:solidFill>
                <a:ea typeface="ＭＳ Ｐゴシック" charset="0"/>
              </a:rPr>
              <a:t> </a:t>
            </a:r>
            <a:r>
              <a:rPr lang="en-US" sz="2000">
                <a:solidFill>
                  <a:srgbClr val="474747"/>
                </a:solidFill>
                <a:ea typeface="ＭＳ Ｐゴシック" charset="0"/>
              </a:rPr>
              <a:t>Introduce Spring Boot Dependencies</a:t>
            </a:r>
          </a:p>
          <a:p>
            <a:pPr marL="214313" indent="-158750" eaLnBrk="1" hangingPunct="1">
              <a:buClr>
                <a:srgbClr val="474747"/>
              </a:buClr>
              <a:buSzPct val="100000"/>
              <a:buFontTx/>
              <a:buChar char="●"/>
              <a:defRPr/>
            </a:pPr>
            <a:r>
              <a:rPr lang="en-PH" sz="2000">
                <a:solidFill>
                  <a:srgbClr val="474747"/>
                </a:solidFill>
                <a:ea typeface="ＭＳ Ｐゴシック" charset="0"/>
              </a:rPr>
              <a:t> </a:t>
            </a:r>
            <a:r>
              <a:rPr lang="en-US" sz="2000">
                <a:solidFill>
                  <a:srgbClr val="474747"/>
                </a:solidFill>
                <a:ea typeface="ＭＳ Ｐゴシック" charset="0"/>
              </a:rPr>
              <a:t>Introduce Cloud Profile that can read configuration settings from VCAP_SERVICES </a:t>
            </a:r>
          </a:p>
          <a:p>
            <a:pPr marL="214313" indent="-158750" eaLnBrk="1" hangingPunct="1">
              <a:buClr>
                <a:srgbClr val="474747"/>
              </a:buClr>
              <a:buSzPct val="100000"/>
              <a:buFontTx/>
              <a:buChar char="●"/>
              <a:defRPr/>
            </a:pPr>
            <a:r>
              <a:rPr lang="en-PH" sz="2000">
                <a:solidFill>
                  <a:srgbClr val="474747"/>
                </a:solidFill>
                <a:ea typeface="ＭＳ Ｐゴシック" charset="0"/>
              </a:rPr>
              <a:t> </a:t>
            </a:r>
            <a:r>
              <a:rPr lang="en-US" sz="2000">
                <a:solidFill>
                  <a:srgbClr val="474747"/>
                </a:solidFill>
                <a:ea typeface="ＭＳ Ｐゴシック" charset="0"/>
              </a:rPr>
              <a:t>Application should be able to run on PCF and on standalone Tomcat </a:t>
            </a:r>
          </a:p>
          <a:p>
            <a:pPr marL="214313" indent="-158750" eaLnBrk="1" hangingPunct="1">
              <a:buClr>
                <a:srgbClr val="474747"/>
              </a:buClr>
              <a:buSzPct val="100000"/>
              <a:buFontTx/>
              <a:buChar char="●"/>
              <a:defRPr/>
            </a:pPr>
            <a:r>
              <a:rPr lang="en-PH" sz="2000">
                <a:solidFill>
                  <a:srgbClr val="474747"/>
                </a:solidFill>
                <a:ea typeface="ＭＳ Ｐゴシック" charset="0"/>
              </a:rPr>
              <a:t> </a:t>
            </a:r>
            <a:r>
              <a:rPr lang="en-US" sz="2000">
                <a:solidFill>
                  <a:srgbClr val="474747"/>
                </a:solidFill>
                <a:ea typeface="ＭＳ Ｐゴシック" charset="0"/>
              </a:rPr>
              <a:t>Modify the spring boot packaging to use executable jar/war </a:t>
            </a:r>
          </a:p>
          <a:p>
            <a:pPr marL="214313" indent="-158750" eaLnBrk="1" hangingPunct="1">
              <a:buClr>
                <a:srgbClr val="474747"/>
              </a:buClr>
              <a:buSzPct val="100000"/>
              <a:buFontTx/>
              <a:buChar char="●"/>
              <a:defRPr/>
            </a:pPr>
            <a:r>
              <a:rPr lang="en-PH" sz="2000">
                <a:solidFill>
                  <a:srgbClr val="474747"/>
                </a:solidFill>
                <a:ea typeface="ＭＳ Ｐゴシック" charset="0"/>
              </a:rPr>
              <a:t> </a:t>
            </a:r>
            <a:r>
              <a:rPr lang="en-US" sz="2000">
                <a:solidFill>
                  <a:srgbClr val="474747"/>
                </a:solidFill>
                <a:ea typeface="ＭＳ Ｐゴシック" charset="0"/>
              </a:rPr>
              <a:t>Profile Cleanup - A separate profile for every environment / easy and clean </a:t>
            </a:r>
          </a:p>
          <a:p>
            <a:pPr marL="214313" indent="-158750" eaLnBrk="1" hangingPunct="1">
              <a:buClr>
                <a:srgbClr val="474747"/>
              </a:buClr>
              <a:buSzPct val="100000"/>
              <a:buFontTx/>
              <a:buChar char="●"/>
              <a:defRPr/>
            </a:pPr>
            <a:r>
              <a:rPr lang="en-PH" sz="2000">
                <a:solidFill>
                  <a:srgbClr val="474747"/>
                </a:solidFill>
                <a:ea typeface="ＭＳ Ｐゴシック" charset="0"/>
              </a:rPr>
              <a:t> </a:t>
            </a:r>
            <a:r>
              <a:rPr lang="en-US" sz="2000">
                <a:solidFill>
                  <a:srgbClr val="474747"/>
                </a:solidFill>
                <a:ea typeface="ＭＳ Ｐゴシック" charset="0"/>
              </a:rPr>
              <a:t>Tune your CI / CD pipeline to take full advantage of Spring Boot </a:t>
            </a:r>
          </a:p>
          <a:p>
            <a:pPr marL="214313" indent="-158750" eaLnBrk="1" hangingPunct="1">
              <a:buClr>
                <a:srgbClr val="474747"/>
              </a:buClr>
              <a:buSzPct val="100000"/>
              <a:buFontTx/>
              <a:buChar char="●"/>
              <a:defRPr/>
            </a:pPr>
            <a:endParaRPr lang="en-US" sz="2000">
              <a:solidFill>
                <a:srgbClr val="474747"/>
              </a:solidFill>
              <a:ea typeface="ＭＳ Ｐゴシック" charset="0"/>
            </a:endParaRPr>
          </a:p>
        </p:txBody>
      </p:sp>
      <p:pic>
        <p:nvPicPr>
          <p:cNvPr id="22533" name="Picture 5" descr="C:\Users\sdunn\Documents\Pivotal\brand\logo\project icons\spring-boo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1422400"/>
            <a:ext cx="2555875" cy="2554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Tree>
    <p:extLst>
      <p:ext uri="{BB962C8B-B14F-4D97-AF65-F5344CB8AC3E}">
        <p14:creationId xmlns:p14="http://schemas.microsoft.com/office/powerpoint/2010/main" val="878355764"/>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531"/>
                                        </p:tgtEl>
                                        <p:attrNameLst>
                                          <p:attrName>style.visibility</p:attrName>
                                        </p:attrNameLst>
                                      </p:cBhvr>
                                      <p:to>
                                        <p:strVal val="visible"/>
                                      </p:to>
                                    </p:set>
                                    <p:animEffect transition="in" filter="fade">
                                      <p:cBhvr>
                                        <p:cTn id="7" dur="2000"/>
                                        <p:tgtEl>
                                          <p:spTgt spid="22531"/>
                                        </p:tgtEl>
                                      </p:cBhvr>
                                    </p:animEffect>
                                  </p:childTnLst>
                                </p:cTn>
                              </p:par>
                              <p:par>
                                <p:cTn id="8" presetID="10" presetClass="entr" presetSubtype="0" fill="hold" nodeType="withEffect">
                                  <p:stCondLst>
                                    <p:cond delay="0"/>
                                  </p:stCondLst>
                                  <p:childTnLst>
                                    <p:set>
                                      <p:cBhvr>
                                        <p:cTn id="9" dur="1" fill="hold">
                                          <p:stCondLst>
                                            <p:cond delay="0"/>
                                          </p:stCondLst>
                                        </p:cTn>
                                        <p:tgtEl>
                                          <p:spTgt spid="22533"/>
                                        </p:tgtEl>
                                        <p:attrNameLst>
                                          <p:attrName>style.visibility</p:attrName>
                                        </p:attrNameLst>
                                      </p:cBhvr>
                                      <p:to>
                                        <p:strVal val="visible"/>
                                      </p:to>
                                    </p:set>
                                    <p:animEffect transition="in" filter="fade">
                                      <p:cBhvr>
                                        <p:cTn id="10" dur="2000"/>
                                        <p:tgtEl>
                                          <p:spTgt spid="225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ldLvl="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554" name="Shape 61"/>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2463" y="4854575"/>
            <a:ext cx="731837"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23555" name="Title 4"/>
          <p:cNvSpPr>
            <a:spLocks noGrp="1" noChangeArrowheads="1"/>
          </p:cNvSpPr>
          <p:nvPr>
            <p:ph type="title" idx="4294967295"/>
          </p:nvPr>
        </p:nvSpPr>
        <p:spPr bwMode="auto">
          <a:xfrm>
            <a:off x="365125" y="169863"/>
            <a:ext cx="8413750" cy="54133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nchor="ctr"/>
          <a:lstStyle/>
          <a:p>
            <a:pPr>
              <a:defRPr/>
            </a:pPr>
            <a:r>
              <a:rPr lang="en-US" sz="2800" b="1" smtClean="0">
                <a:solidFill>
                  <a:srgbClr val="00A689"/>
                </a:solidFill>
                <a:cs typeface="+mj-cs"/>
              </a:rPr>
              <a:t>Replatforming .NET Applications</a:t>
            </a:r>
          </a:p>
        </p:txBody>
      </p:sp>
      <p:sp>
        <p:nvSpPr>
          <p:cNvPr id="23556" name="Rectangle 1"/>
          <p:cNvSpPr>
            <a:spLocks noChangeArrowheads="1"/>
          </p:cNvSpPr>
          <p:nvPr/>
        </p:nvSpPr>
        <p:spPr bwMode="auto">
          <a:xfrm>
            <a:off x="1262063" y="4595813"/>
            <a:ext cx="6753225" cy="258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defRPr/>
            </a:pPr>
            <a:r>
              <a:rPr lang="en-US" sz="1100">
                <a:ea typeface="ＭＳ Ｐゴシック" charset="0"/>
                <a:cs typeface="Arial" charset="0"/>
              </a:rPr>
              <a:t>More Information: http://cloud.rohitkelapure.com/2016/06/replatforming-net-applications-to-cloud.html</a:t>
            </a:r>
          </a:p>
        </p:txBody>
      </p:sp>
      <p:sp>
        <p:nvSpPr>
          <p:cNvPr id="23557" name="Rectangle 5"/>
          <p:cNvSpPr>
            <a:spLocks noChangeArrowheads="1"/>
          </p:cNvSpPr>
          <p:nvPr/>
        </p:nvSpPr>
        <p:spPr bwMode="auto">
          <a:xfrm>
            <a:off x="1968500" y="1019175"/>
            <a:ext cx="627063" cy="485775"/>
          </a:xfrm>
          <a:prstGeom prst="rect">
            <a:avLst/>
          </a:prstGeom>
          <a:solidFill>
            <a:srgbClr val="99CCFF"/>
          </a:solidFill>
          <a:ln w="12700"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170" tIns="46990" rIns="90170" bIns="46990" anchor="ctr"/>
          <a:lstStyle/>
          <a:p>
            <a:pPr>
              <a:defRPr/>
            </a:pPr>
            <a:r>
              <a:rPr lang="en-PH" sz="800" b="1"/>
              <a:t>Console</a:t>
            </a:r>
          </a:p>
          <a:p>
            <a:pPr>
              <a:defRPr/>
            </a:pPr>
            <a:r>
              <a:rPr lang="en-PH" sz="800" b="1"/>
              <a:t>Windows</a:t>
            </a:r>
          </a:p>
          <a:p>
            <a:pPr>
              <a:defRPr/>
            </a:pPr>
            <a:r>
              <a:rPr lang="en-PH" sz="800" b="1"/>
              <a:t>Service</a:t>
            </a:r>
            <a:endParaRPr lang="en-US" altLang="en-US" sz="800" b="1"/>
          </a:p>
        </p:txBody>
      </p:sp>
      <p:sp>
        <p:nvSpPr>
          <p:cNvPr id="23558" name="Rectangle 6"/>
          <p:cNvSpPr>
            <a:spLocks noChangeArrowheads="1"/>
          </p:cNvSpPr>
          <p:nvPr/>
        </p:nvSpPr>
        <p:spPr bwMode="auto">
          <a:xfrm>
            <a:off x="1949450" y="1822450"/>
            <a:ext cx="646113" cy="412750"/>
          </a:xfrm>
          <a:prstGeom prst="rect">
            <a:avLst/>
          </a:prstGeom>
          <a:solidFill>
            <a:srgbClr val="99CCFF"/>
          </a:solidFill>
          <a:ln w="12700"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170" tIns="46990" rIns="90170" bIns="46990" anchor="ctr"/>
          <a:lstStyle/>
          <a:p>
            <a:pPr algn="ctr">
              <a:defRPr/>
            </a:pPr>
            <a:r>
              <a:rPr lang="en-PH" sz="800" b="1"/>
              <a:t>ASP.NET</a:t>
            </a:r>
          </a:p>
        </p:txBody>
      </p:sp>
      <p:sp>
        <p:nvSpPr>
          <p:cNvPr id="23559" name="Rectangle 7"/>
          <p:cNvSpPr>
            <a:spLocks noChangeArrowheads="1"/>
          </p:cNvSpPr>
          <p:nvPr/>
        </p:nvSpPr>
        <p:spPr bwMode="auto">
          <a:xfrm>
            <a:off x="1949450" y="2606675"/>
            <a:ext cx="646113" cy="441325"/>
          </a:xfrm>
          <a:prstGeom prst="rect">
            <a:avLst/>
          </a:prstGeom>
          <a:solidFill>
            <a:srgbClr val="99CCFF"/>
          </a:solidFill>
          <a:ln w="12700"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170" tIns="46990" rIns="90170" bIns="46990" anchor="ctr"/>
          <a:lstStyle/>
          <a:p>
            <a:pPr>
              <a:defRPr/>
            </a:pPr>
            <a:r>
              <a:rPr lang="en-PH" sz="800" b="1"/>
              <a:t>ASP.NET</a:t>
            </a:r>
          </a:p>
          <a:p>
            <a:pPr>
              <a:defRPr/>
            </a:pPr>
            <a:r>
              <a:rPr lang="en-PH" sz="800" b="1"/>
              <a:t>MVC</a:t>
            </a:r>
            <a:endParaRPr lang="en-US" altLang="en-US" sz="800" b="1"/>
          </a:p>
        </p:txBody>
      </p:sp>
      <p:sp>
        <p:nvSpPr>
          <p:cNvPr id="23560" name="Rectangle 8"/>
          <p:cNvSpPr>
            <a:spLocks noChangeArrowheads="1"/>
          </p:cNvSpPr>
          <p:nvPr/>
        </p:nvSpPr>
        <p:spPr bwMode="auto">
          <a:xfrm>
            <a:off x="1968500" y="3619500"/>
            <a:ext cx="646113" cy="608013"/>
          </a:xfrm>
          <a:prstGeom prst="rect">
            <a:avLst/>
          </a:prstGeom>
          <a:solidFill>
            <a:srgbClr val="99CCFF"/>
          </a:solidFill>
          <a:ln w="12700"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170" tIns="46990" rIns="90170" bIns="46990" anchor="ctr"/>
          <a:lstStyle/>
          <a:p>
            <a:pPr>
              <a:defRPr/>
            </a:pPr>
            <a:r>
              <a:rPr lang="en-PH" sz="800" b="1"/>
              <a:t>Sharepoint</a:t>
            </a:r>
          </a:p>
          <a:p>
            <a:pPr>
              <a:defRPr/>
            </a:pPr>
            <a:r>
              <a:rPr lang="en-PH" sz="800" b="1"/>
              <a:t>Biztalk</a:t>
            </a:r>
          </a:p>
          <a:p>
            <a:pPr>
              <a:defRPr/>
            </a:pPr>
            <a:r>
              <a:rPr lang="en-PH" sz="800" b="1"/>
              <a:t>Dynamics</a:t>
            </a:r>
          </a:p>
          <a:p>
            <a:pPr>
              <a:defRPr/>
            </a:pPr>
            <a:r>
              <a:rPr lang="en-PH" sz="800" b="1"/>
              <a:t>etc...</a:t>
            </a:r>
            <a:endParaRPr lang="en-US" altLang="en-US" sz="800" b="1"/>
          </a:p>
        </p:txBody>
      </p:sp>
      <p:sp>
        <p:nvSpPr>
          <p:cNvPr id="23561" name="Rectangle 9"/>
          <p:cNvSpPr>
            <a:spLocks noChangeArrowheads="1"/>
          </p:cNvSpPr>
          <p:nvPr/>
        </p:nvSpPr>
        <p:spPr bwMode="auto">
          <a:xfrm>
            <a:off x="3452813" y="1822450"/>
            <a:ext cx="604837" cy="484188"/>
          </a:xfrm>
          <a:prstGeom prst="rect">
            <a:avLst/>
          </a:prstGeom>
          <a:solidFill>
            <a:srgbClr val="99CCFF"/>
          </a:solidFill>
          <a:ln w="12700"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170" tIns="46990" rIns="90170" bIns="46990" anchor="ctr"/>
          <a:lstStyle/>
          <a:p>
            <a:pPr>
              <a:defRPr/>
            </a:pPr>
            <a:r>
              <a:rPr lang="en-PH" sz="800" b="1"/>
              <a:t>ASP.NET</a:t>
            </a:r>
          </a:p>
          <a:p>
            <a:pPr>
              <a:defRPr/>
            </a:pPr>
            <a:r>
              <a:rPr lang="en-PH" sz="800" b="1"/>
              <a:t>4.5+</a:t>
            </a:r>
            <a:endParaRPr lang="en-US" altLang="en-US" sz="800" b="1"/>
          </a:p>
        </p:txBody>
      </p:sp>
      <p:sp>
        <p:nvSpPr>
          <p:cNvPr id="23562" name="Rectangle 10"/>
          <p:cNvSpPr>
            <a:spLocks noChangeArrowheads="1"/>
          </p:cNvSpPr>
          <p:nvPr/>
        </p:nvSpPr>
        <p:spPr bwMode="auto">
          <a:xfrm>
            <a:off x="3435350" y="2606675"/>
            <a:ext cx="603250" cy="484188"/>
          </a:xfrm>
          <a:prstGeom prst="rect">
            <a:avLst/>
          </a:prstGeom>
          <a:solidFill>
            <a:srgbClr val="99CCFF"/>
          </a:solidFill>
          <a:ln w="12700"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170" tIns="46990" rIns="90170" bIns="46990" anchor="ctr"/>
          <a:lstStyle/>
          <a:p>
            <a:pPr algn="ctr">
              <a:defRPr/>
            </a:pPr>
            <a:r>
              <a:rPr lang="en-PH" sz="800" b="1"/>
              <a:t>MVC 3+</a:t>
            </a:r>
          </a:p>
        </p:txBody>
      </p:sp>
      <p:sp>
        <p:nvSpPr>
          <p:cNvPr id="23563" name="Rectangle 11"/>
          <p:cNvSpPr>
            <a:spLocks noChangeArrowheads="1"/>
          </p:cNvSpPr>
          <p:nvPr/>
        </p:nvSpPr>
        <p:spPr bwMode="auto">
          <a:xfrm>
            <a:off x="3443288" y="3725863"/>
            <a:ext cx="622300" cy="484187"/>
          </a:xfrm>
          <a:prstGeom prst="rect">
            <a:avLst/>
          </a:prstGeom>
          <a:solidFill>
            <a:srgbClr val="FFCCFF"/>
          </a:solidFill>
          <a:ln w="12700"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170" tIns="46990" rIns="90170" bIns="46990" anchor="ctr"/>
          <a:lstStyle/>
          <a:p>
            <a:pPr>
              <a:defRPr/>
            </a:pPr>
            <a:r>
              <a:rPr lang="en-PH" sz="800" b="1"/>
              <a:t>NO</a:t>
            </a:r>
            <a:endParaRPr lang="en-US" altLang="en-US" sz="800" b="1"/>
          </a:p>
        </p:txBody>
      </p:sp>
      <p:sp>
        <p:nvSpPr>
          <p:cNvPr id="23564" name="Rectangle 12"/>
          <p:cNvSpPr>
            <a:spLocks noChangeArrowheads="1"/>
          </p:cNvSpPr>
          <p:nvPr/>
        </p:nvSpPr>
        <p:spPr bwMode="auto">
          <a:xfrm>
            <a:off x="4900613" y="2235200"/>
            <a:ext cx="646112" cy="485775"/>
          </a:xfrm>
          <a:prstGeom prst="rect">
            <a:avLst/>
          </a:prstGeom>
          <a:solidFill>
            <a:srgbClr val="99CCFF"/>
          </a:solidFill>
          <a:ln w="12700"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170" tIns="46990" rIns="90170" bIns="46990" anchor="ctr"/>
          <a:lstStyle/>
          <a:p>
            <a:pPr>
              <a:defRPr/>
            </a:pPr>
            <a:r>
              <a:rPr lang="en-PH" sz="900" b="1"/>
              <a:t>uses</a:t>
            </a:r>
          </a:p>
          <a:p>
            <a:pPr>
              <a:defRPr/>
            </a:pPr>
            <a:r>
              <a:rPr lang="en-PH" sz="900" b="1">
                <a:ea typeface="ＭＳ Ｐゴシック" charset="0"/>
                <a:cs typeface="Arial" charset="0"/>
              </a:rPr>
              <a:t>GAC?</a:t>
            </a:r>
          </a:p>
        </p:txBody>
      </p:sp>
      <p:sp>
        <p:nvSpPr>
          <p:cNvPr id="23565" name="Rectangle 13"/>
          <p:cNvSpPr>
            <a:spLocks noChangeArrowheads="1"/>
          </p:cNvSpPr>
          <p:nvPr/>
        </p:nvSpPr>
        <p:spPr bwMode="auto">
          <a:xfrm>
            <a:off x="6002338" y="2209800"/>
            <a:ext cx="846137" cy="484188"/>
          </a:xfrm>
          <a:prstGeom prst="rect">
            <a:avLst/>
          </a:prstGeom>
          <a:solidFill>
            <a:srgbClr val="99CCFF"/>
          </a:solidFill>
          <a:ln w="12700"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170" tIns="46990" rIns="90170" bIns="46990" anchor="ctr"/>
          <a:lstStyle/>
          <a:p>
            <a:pPr>
              <a:defRPr/>
            </a:pPr>
            <a:r>
              <a:rPr lang="en-PH" sz="1000" b="1"/>
              <a:t>Diego</a:t>
            </a:r>
          </a:p>
        </p:txBody>
      </p:sp>
      <p:sp>
        <p:nvSpPr>
          <p:cNvPr id="23566" name="Line 14"/>
          <p:cNvSpPr>
            <a:spLocks noChangeShapeType="1"/>
          </p:cNvSpPr>
          <p:nvPr/>
        </p:nvSpPr>
        <p:spPr bwMode="auto">
          <a:xfrm>
            <a:off x="1770063" y="1279525"/>
            <a:ext cx="1587" cy="3078163"/>
          </a:xfrm>
          <a:prstGeom prst="line">
            <a:avLst/>
          </a:prstGeom>
          <a:noFill/>
          <a:ln w="15875" cap="flat"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3567" name="Line 15"/>
          <p:cNvSpPr>
            <a:spLocks noChangeShapeType="1"/>
          </p:cNvSpPr>
          <p:nvPr/>
        </p:nvSpPr>
        <p:spPr bwMode="auto">
          <a:xfrm flipH="1" flipV="1">
            <a:off x="1770063" y="4356100"/>
            <a:ext cx="5276850" cy="0"/>
          </a:xfrm>
          <a:prstGeom prst="line">
            <a:avLst/>
          </a:prstGeom>
          <a:noFill/>
          <a:ln w="15875" cap="flat" cmpd="sng">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3568" name="Line 16"/>
          <p:cNvSpPr>
            <a:spLocks noChangeShapeType="1"/>
          </p:cNvSpPr>
          <p:nvPr/>
        </p:nvSpPr>
        <p:spPr bwMode="auto">
          <a:xfrm>
            <a:off x="7046913" y="1690688"/>
            <a:ext cx="0" cy="2665412"/>
          </a:xfrm>
          <a:prstGeom prst="line">
            <a:avLst/>
          </a:prstGeom>
          <a:noFill/>
          <a:ln w="15875" cap="flat" cmpd="sng">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3569" name="Line 17"/>
          <p:cNvSpPr>
            <a:spLocks noChangeShapeType="1"/>
          </p:cNvSpPr>
          <p:nvPr/>
        </p:nvSpPr>
        <p:spPr bwMode="auto">
          <a:xfrm flipH="1" flipV="1">
            <a:off x="3619500" y="1690688"/>
            <a:ext cx="3427413" cy="0"/>
          </a:xfrm>
          <a:prstGeom prst="line">
            <a:avLst/>
          </a:prstGeom>
          <a:noFill/>
          <a:ln w="15875" cap="flat"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3570" name="Line 18"/>
          <p:cNvSpPr>
            <a:spLocks noChangeShapeType="1"/>
          </p:cNvSpPr>
          <p:nvPr/>
        </p:nvSpPr>
        <p:spPr bwMode="auto">
          <a:xfrm>
            <a:off x="3619500" y="1690688"/>
            <a:ext cx="0" cy="136525"/>
          </a:xfrm>
          <a:prstGeom prst="line">
            <a:avLst/>
          </a:prstGeom>
          <a:noFill/>
          <a:ln w="15875" cap="flat"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3571" name="Line 19"/>
          <p:cNvSpPr>
            <a:spLocks noChangeShapeType="1"/>
          </p:cNvSpPr>
          <p:nvPr/>
        </p:nvSpPr>
        <p:spPr bwMode="auto">
          <a:xfrm flipH="1" flipV="1">
            <a:off x="4065588" y="2041525"/>
            <a:ext cx="1255712" cy="6350"/>
          </a:xfrm>
          <a:prstGeom prst="line">
            <a:avLst/>
          </a:prstGeom>
          <a:noFill/>
          <a:ln w="15875" cap="flat"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3572" name="Line 20"/>
          <p:cNvSpPr>
            <a:spLocks noChangeShapeType="1"/>
          </p:cNvSpPr>
          <p:nvPr/>
        </p:nvSpPr>
        <p:spPr bwMode="auto">
          <a:xfrm flipH="1">
            <a:off x="1770063" y="1277938"/>
            <a:ext cx="179387" cy="1587"/>
          </a:xfrm>
          <a:prstGeom prst="line">
            <a:avLst/>
          </a:prstGeom>
          <a:noFill/>
          <a:ln w="15875" cap="flat"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3573" name="Line 21"/>
          <p:cNvSpPr>
            <a:spLocks noChangeShapeType="1"/>
          </p:cNvSpPr>
          <p:nvPr/>
        </p:nvSpPr>
        <p:spPr bwMode="auto">
          <a:xfrm>
            <a:off x="5203825" y="2720975"/>
            <a:ext cx="1588" cy="1185863"/>
          </a:xfrm>
          <a:prstGeom prst="line">
            <a:avLst/>
          </a:prstGeom>
          <a:noFill/>
          <a:ln w="15875" cap="flat" cmpd="sng">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3574" name="Line 22"/>
          <p:cNvSpPr>
            <a:spLocks noChangeShapeType="1"/>
          </p:cNvSpPr>
          <p:nvPr/>
        </p:nvSpPr>
        <p:spPr bwMode="auto">
          <a:xfrm flipH="1">
            <a:off x="4057650" y="2871788"/>
            <a:ext cx="411163" cy="7937"/>
          </a:xfrm>
          <a:prstGeom prst="line">
            <a:avLst/>
          </a:prstGeom>
          <a:noFill/>
          <a:ln w="15875" cap="flat" cmpd="sng">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3575" name="Line 23"/>
          <p:cNvSpPr>
            <a:spLocks noChangeShapeType="1"/>
          </p:cNvSpPr>
          <p:nvPr/>
        </p:nvSpPr>
        <p:spPr bwMode="auto">
          <a:xfrm flipH="1">
            <a:off x="4468813" y="2489200"/>
            <a:ext cx="0" cy="382588"/>
          </a:xfrm>
          <a:prstGeom prst="line">
            <a:avLst/>
          </a:prstGeom>
          <a:noFill/>
          <a:ln w="15875" cap="flat"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3576" name="Arrow 643"/>
          <p:cNvSpPr>
            <a:spLocks noChangeShapeType="1"/>
          </p:cNvSpPr>
          <p:nvPr/>
        </p:nvSpPr>
        <p:spPr bwMode="auto">
          <a:xfrm>
            <a:off x="2595563" y="2038350"/>
            <a:ext cx="820737" cy="6350"/>
          </a:xfrm>
          <a:prstGeom prst="line">
            <a:avLst/>
          </a:prstGeom>
          <a:noFill/>
          <a:ln w="19050" cap="flat"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3577" name="Arrow 643"/>
          <p:cNvSpPr>
            <a:spLocks noChangeShapeType="1"/>
          </p:cNvSpPr>
          <p:nvPr/>
        </p:nvSpPr>
        <p:spPr bwMode="auto">
          <a:xfrm>
            <a:off x="2595563" y="2865438"/>
            <a:ext cx="820737" cy="6350"/>
          </a:xfrm>
          <a:prstGeom prst="line">
            <a:avLst/>
          </a:prstGeom>
          <a:noFill/>
          <a:ln w="19050" cap="flat" cmpd="sng">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3578" name="Arrow 643"/>
          <p:cNvSpPr>
            <a:spLocks noChangeShapeType="1"/>
          </p:cNvSpPr>
          <p:nvPr/>
        </p:nvSpPr>
        <p:spPr bwMode="auto">
          <a:xfrm>
            <a:off x="2603500" y="3906838"/>
            <a:ext cx="820738" cy="6350"/>
          </a:xfrm>
          <a:prstGeom prst="line">
            <a:avLst/>
          </a:prstGeom>
          <a:noFill/>
          <a:ln w="19050" cap="flat" cmpd="sng">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3579" name="Arrow 643"/>
          <p:cNvSpPr>
            <a:spLocks noChangeShapeType="1"/>
          </p:cNvSpPr>
          <p:nvPr/>
        </p:nvSpPr>
        <p:spPr bwMode="auto">
          <a:xfrm>
            <a:off x="4468813" y="2489200"/>
            <a:ext cx="433387" cy="0"/>
          </a:xfrm>
          <a:prstGeom prst="line">
            <a:avLst/>
          </a:prstGeom>
          <a:noFill/>
          <a:ln w="19050" cap="flat" cmpd="sng">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3580" name="Arrow 643"/>
          <p:cNvSpPr>
            <a:spLocks noChangeShapeType="1"/>
          </p:cNvSpPr>
          <p:nvPr/>
        </p:nvSpPr>
        <p:spPr bwMode="auto">
          <a:xfrm>
            <a:off x="5546725" y="2489200"/>
            <a:ext cx="411163" cy="7938"/>
          </a:xfrm>
          <a:prstGeom prst="line">
            <a:avLst/>
          </a:prstGeom>
          <a:noFill/>
          <a:ln w="19050" cap="flat" cmpd="sng">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3581" name="Arrow 643"/>
          <p:cNvSpPr>
            <a:spLocks noChangeShapeType="1"/>
          </p:cNvSpPr>
          <p:nvPr/>
        </p:nvSpPr>
        <p:spPr bwMode="auto">
          <a:xfrm flipH="1">
            <a:off x="5321300" y="2038350"/>
            <a:ext cx="0" cy="198438"/>
          </a:xfrm>
          <a:prstGeom prst="line">
            <a:avLst/>
          </a:prstGeom>
          <a:noFill/>
          <a:ln w="19050" cap="flat" cmpd="sng">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3582" name="Arrow 643"/>
          <p:cNvSpPr>
            <a:spLocks noChangeShapeType="1"/>
          </p:cNvSpPr>
          <p:nvPr/>
        </p:nvSpPr>
        <p:spPr bwMode="auto">
          <a:xfrm>
            <a:off x="3762375" y="3090863"/>
            <a:ext cx="14288" cy="635000"/>
          </a:xfrm>
          <a:prstGeom prst="line">
            <a:avLst/>
          </a:prstGeom>
          <a:noFill/>
          <a:ln w="19050" cap="flat"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3583" name="Arrow 643"/>
          <p:cNvSpPr>
            <a:spLocks noChangeShapeType="1"/>
          </p:cNvSpPr>
          <p:nvPr/>
        </p:nvSpPr>
        <p:spPr bwMode="auto">
          <a:xfrm flipV="1">
            <a:off x="3762375" y="4210050"/>
            <a:ext cx="1588" cy="146050"/>
          </a:xfrm>
          <a:prstGeom prst="line">
            <a:avLst/>
          </a:prstGeom>
          <a:noFill/>
          <a:ln w="19050" cap="flat"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3584" name="Arrow 654"/>
          <p:cNvSpPr>
            <a:spLocks noChangeShapeType="1"/>
          </p:cNvSpPr>
          <p:nvPr/>
        </p:nvSpPr>
        <p:spPr bwMode="auto">
          <a:xfrm flipH="1">
            <a:off x="4056063" y="3914775"/>
            <a:ext cx="1157287" cy="1588"/>
          </a:xfrm>
          <a:prstGeom prst="line">
            <a:avLst/>
          </a:prstGeom>
          <a:noFill/>
          <a:ln w="19050" cap="flat"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4609" name="Text Box 33"/>
          <p:cNvSpPr txBox="1">
            <a:spLocks noChangeArrowheads="1"/>
          </p:cNvSpPr>
          <p:nvPr/>
        </p:nvSpPr>
        <p:spPr bwMode="auto">
          <a:xfrm>
            <a:off x="1487488" y="2693988"/>
            <a:ext cx="35401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charset="0"/>
                <a:ea typeface="SimSun" charset="0"/>
                <a:cs typeface="SimSun" charset="0"/>
                <a:sym typeface="Arial" charset="0"/>
              </a:defRPr>
            </a:lvl1pPr>
            <a:lvl2pPr marL="742950" indent="-285750">
              <a:defRPr sz="1400">
                <a:solidFill>
                  <a:srgbClr val="000000"/>
                </a:solidFill>
                <a:latin typeface="Arial" charset="0"/>
                <a:ea typeface="SimSun" charset="0"/>
                <a:cs typeface="SimSun" charset="0"/>
                <a:sym typeface="Arial" charset="0"/>
              </a:defRPr>
            </a:lvl2pPr>
            <a:lvl3pPr marL="1143000" indent="-228600">
              <a:defRPr sz="1400">
                <a:solidFill>
                  <a:srgbClr val="000000"/>
                </a:solidFill>
                <a:latin typeface="Arial" charset="0"/>
                <a:ea typeface="SimSun" charset="0"/>
                <a:cs typeface="SimSun" charset="0"/>
                <a:sym typeface="Arial" charset="0"/>
              </a:defRPr>
            </a:lvl3pPr>
            <a:lvl4pPr marL="1600200" indent="-228600">
              <a:defRPr sz="1400">
                <a:solidFill>
                  <a:srgbClr val="000000"/>
                </a:solidFill>
                <a:latin typeface="Arial" charset="0"/>
                <a:ea typeface="SimSun" charset="0"/>
                <a:cs typeface="SimSun" charset="0"/>
                <a:sym typeface="Arial" charset="0"/>
              </a:defRPr>
            </a:lvl4pPr>
            <a:lvl5pPr marL="2057400" indent="-228600">
              <a:defRPr sz="1400">
                <a:solidFill>
                  <a:srgbClr val="000000"/>
                </a:solidFill>
                <a:latin typeface="Arial" charset="0"/>
                <a:ea typeface="SimSun" charset="0"/>
                <a:cs typeface="SimSun" charset="0"/>
                <a:sym typeface="Arial" charset="0"/>
              </a:defRPr>
            </a:lvl5pPr>
            <a:lvl6pPr marL="25146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6pPr>
            <a:lvl7pPr marL="29718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7pPr>
            <a:lvl8pPr marL="34290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8pPr>
            <a:lvl9pPr marL="38862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9pPr>
          </a:lstStyle>
          <a:p>
            <a:r>
              <a:rPr lang="en-PH" sz="800" b="1"/>
              <a:t>No</a:t>
            </a:r>
          </a:p>
        </p:txBody>
      </p:sp>
      <p:sp>
        <p:nvSpPr>
          <p:cNvPr id="23586" name="Text Box 34"/>
          <p:cNvSpPr txBox="1">
            <a:spLocks noChangeArrowheads="1"/>
          </p:cNvSpPr>
          <p:nvPr/>
        </p:nvSpPr>
        <p:spPr bwMode="auto">
          <a:xfrm>
            <a:off x="3762375" y="3260725"/>
            <a:ext cx="355600"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defRPr/>
            </a:pPr>
            <a:r>
              <a:rPr lang="en-PH" sz="800" b="1"/>
              <a:t>No</a:t>
            </a:r>
          </a:p>
        </p:txBody>
      </p:sp>
      <p:sp>
        <p:nvSpPr>
          <p:cNvPr id="23587" name="Text Box 35"/>
          <p:cNvSpPr txBox="1">
            <a:spLocks noChangeArrowheads="1"/>
          </p:cNvSpPr>
          <p:nvPr/>
        </p:nvSpPr>
        <p:spPr bwMode="auto">
          <a:xfrm>
            <a:off x="5648325" y="2276475"/>
            <a:ext cx="354013" cy="212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defRPr/>
            </a:pPr>
            <a:r>
              <a:rPr lang="en-PH" sz="800" b="1"/>
              <a:t>No</a:t>
            </a:r>
          </a:p>
        </p:txBody>
      </p:sp>
      <p:sp>
        <p:nvSpPr>
          <p:cNvPr id="23588" name="Text Box 36"/>
          <p:cNvSpPr txBox="1">
            <a:spLocks noChangeArrowheads="1"/>
          </p:cNvSpPr>
          <p:nvPr/>
        </p:nvSpPr>
        <p:spPr bwMode="auto">
          <a:xfrm>
            <a:off x="4967288" y="1495425"/>
            <a:ext cx="354012" cy="212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defRPr/>
            </a:pPr>
            <a:r>
              <a:rPr lang="en-PH" sz="800" b="1"/>
              <a:t>No</a:t>
            </a:r>
          </a:p>
        </p:txBody>
      </p:sp>
      <p:sp>
        <p:nvSpPr>
          <p:cNvPr id="23589" name="Text Box 37"/>
          <p:cNvSpPr txBox="1">
            <a:spLocks noChangeArrowheads="1"/>
          </p:cNvSpPr>
          <p:nvPr/>
        </p:nvSpPr>
        <p:spPr bwMode="auto">
          <a:xfrm>
            <a:off x="5222875" y="3140075"/>
            <a:ext cx="425450" cy="334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defRPr/>
            </a:pPr>
            <a:r>
              <a:rPr lang="en-PH" sz="800" b="1"/>
              <a:t>uses</a:t>
            </a:r>
          </a:p>
          <a:p>
            <a:pPr>
              <a:defRPr/>
            </a:pPr>
            <a:r>
              <a:rPr lang="en-PH" sz="800" b="1"/>
              <a:t>GAC</a:t>
            </a:r>
          </a:p>
        </p:txBody>
      </p:sp>
      <p:sp>
        <p:nvSpPr>
          <p:cNvPr id="23590" name="Text Box 38"/>
          <p:cNvSpPr txBox="1">
            <a:spLocks noChangeArrowheads="1"/>
          </p:cNvSpPr>
          <p:nvPr/>
        </p:nvSpPr>
        <p:spPr bwMode="auto">
          <a:xfrm>
            <a:off x="4468813" y="2693988"/>
            <a:ext cx="425450" cy="212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defRPr/>
            </a:pPr>
            <a:r>
              <a:rPr lang="en-PH" sz="800" b="1"/>
              <a:t>yes</a:t>
            </a:r>
            <a:endParaRPr lang="en-PH">
              <a:ea typeface="ＭＳ Ｐゴシック" charset="0"/>
              <a:cs typeface="Arial" charset="0"/>
            </a:endParaRPr>
          </a:p>
        </p:txBody>
      </p:sp>
      <p:sp>
        <p:nvSpPr>
          <p:cNvPr id="23591" name="Text Box 39"/>
          <p:cNvSpPr txBox="1">
            <a:spLocks noChangeArrowheads="1"/>
          </p:cNvSpPr>
          <p:nvPr/>
        </p:nvSpPr>
        <p:spPr bwMode="auto">
          <a:xfrm>
            <a:off x="4468813" y="1822450"/>
            <a:ext cx="425450" cy="212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defRPr/>
            </a:pPr>
            <a:r>
              <a:rPr lang="en-PH" sz="800" b="1"/>
              <a:t>yes</a:t>
            </a:r>
            <a:endParaRPr lang="en-PH">
              <a:ea typeface="ＭＳ Ｐゴシック" charset="0"/>
              <a:cs typeface="Arial" charset="0"/>
            </a:endParaRPr>
          </a:p>
        </p:txBody>
      </p:sp>
    </p:spTree>
    <p:extLst>
      <p:ext uri="{BB962C8B-B14F-4D97-AF65-F5344CB8AC3E}">
        <p14:creationId xmlns:p14="http://schemas.microsoft.com/office/powerpoint/2010/main" val="2010182916"/>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555"/>
                                        </p:tgtEl>
                                        <p:attrNameLst>
                                          <p:attrName>style.visibility</p:attrName>
                                        </p:attrNameLst>
                                      </p:cBhvr>
                                      <p:to>
                                        <p:strVal val="visible"/>
                                      </p:to>
                                    </p:set>
                                    <p:animEffect transition="in" filter="fade">
                                      <p:cBhvr>
                                        <p:cTn id="7" dur="2000"/>
                                        <p:tgtEl>
                                          <p:spTgt spid="235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ldLvl="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hape 1177"/>
          <p:cNvSpPr>
            <a:spLocks noChangeArrowheads="1"/>
          </p:cNvSpPr>
          <p:nvPr/>
        </p:nvSpPr>
        <p:spPr bwMode="auto">
          <a:xfrm>
            <a:off x="1206500" y="1760538"/>
            <a:ext cx="7035800" cy="1200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45700" rIns="91425" bIns="45700"/>
          <a:lstStyle/>
          <a:p>
            <a:pPr algn="ctr">
              <a:buSzPct val="25000"/>
              <a:defRPr/>
            </a:pPr>
            <a:r>
              <a:rPr lang="en-US" sz="3600" b="1">
                <a:solidFill>
                  <a:srgbClr val="00A689"/>
                </a:solidFill>
                <a:ea typeface="ＭＳ Ｐゴシック" charset="0"/>
                <a:cs typeface="Arial" charset="0"/>
              </a:rPr>
              <a:t>The road to microservices</a:t>
            </a:r>
            <a:endParaRPr lang="en-US" altLang="en-US" sz="1600">
              <a:solidFill>
                <a:srgbClr val="00A689"/>
              </a:solidFill>
              <a:ea typeface="ＭＳ Ｐゴシック" charset="0"/>
              <a:cs typeface="Arial" charset="0"/>
            </a:endParaRPr>
          </a:p>
        </p:txBody>
      </p:sp>
    </p:spTree>
    <p:extLst>
      <p:ext uri="{BB962C8B-B14F-4D97-AF65-F5344CB8AC3E}">
        <p14:creationId xmlns:p14="http://schemas.microsoft.com/office/powerpoint/2010/main" val="36058203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24578"/>
                                        </p:tgtEl>
                                        <p:attrNameLst>
                                          <p:attrName>style.visibility</p:attrName>
                                        </p:attrNameLst>
                                      </p:cBhvr>
                                      <p:to>
                                        <p:strVal val="visible"/>
                                      </p:to>
                                    </p:set>
                                    <p:animEffect>
                                      <p:cBhvr>
                                        <p:cTn id="7" dur="1000"/>
                                        <p:tgtEl>
                                          <p:spTgt spid="245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Shape 61"/>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2463" y="4854575"/>
            <a:ext cx="731837"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25603" name="Title 1"/>
          <p:cNvSpPr>
            <a:spLocks noGrp="1" noChangeArrowheads="1"/>
          </p:cNvSpPr>
          <p:nvPr>
            <p:ph type="title" idx="4294967295"/>
          </p:nvPr>
        </p:nvSpPr>
        <p:spPr bwMode="auto">
          <a:xfrm>
            <a:off x="365125" y="114300"/>
            <a:ext cx="8413750" cy="5413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nchor="ctr"/>
          <a:lstStyle/>
          <a:p>
            <a:pPr>
              <a:defRPr/>
            </a:pPr>
            <a:r>
              <a:rPr lang="en-US" sz="2800" b="1" dirty="0" smtClean="0">
                <a:solidFill>
                  <a:srgbClr val="00A689"/>
                </a:solidFill>
                <a:cs typeface="+mj-cs"/>
              </a:rPr>
              <a:t>Breaking the Monolith – Picking Seams</a:t>
            </a:r>
          </a:p>
        </p:txBody>
      </p:sp>
      <p:sp>
        <p:nvSpPr>
          <p:cNvPr id="25604" name="Content Placeholder 2"/>
          <p:cNvSpPr>
            <a:spLocks noGrp="1" noChangeArrowheads="1"/>
          </p:cNvSpPr>
          <p:nvPr/>
        </p:nvSpPr>
        <p:spPr bwMode="auto">
          <a:xfrm>
            <a:off x="365125" y="1114425"/>
            <a:ext cx="5443538" cy="3435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marL="285750" indent="-285750" eaLnBrk="1" hangingPunct="1">
              <a:lnSpc>
                <a:spcPct val="80000"/>
              </a:lnSpc>
              <a:spcBef>
                <a:spcPts val="300"/>
              </a:spcBef>
              <a:buClr>
                <a:srgbClr val="008674"/>
              </a:buClr>
              <a:buSzPct val="100000"/>
              <a:buFont typeface="Wingdings" charset="0"/>
              <a:buChar char="n"/>
              <a:defRPr/>
            </a:pPr>
            <a:r>
              <a:rPr lang="en-US" sz="1900" dirty="0">
                <a:solidFill>
                  <a:srgbClr val="595959"/>
                </a:solidFill>
                <a:ea typeface="ＭＳ Ｐゴシック" charset="0"/>
              </a:rPr>
              <a:t>Stability and Point of Evolution</a:t>
            </a:r>
          </a:p>
          <a:p>
            <a:pPr marL="285750" indent="-285750" eaLnBrk="1" hangingPunct="1">
              <a:lnSpc>
                <a:spcPct val="80000"/>
              </a:lnSpc>
              <a:spcBef>
                <a:spcPts val="300"/>
              </a:spcBef>
              <a:buClr>
                <a:srgbClr val="008674"/>
              </a:buClr>
              <a:buSzPct val="100000"/>
              <a:buFont typeface="Wingdings" charset="0"/>
              <a:buChar char="n"/>
              <a:defRPr/>
            </a:pPr>
            <a:r>
              <a:rPr lang="en-US" sz="1900" dirty="0">
                <a:solidFill>
                  <a:srgbClr val="595959"/>
                </a:solidFill>
                <a:ea typeface="ＭＳ Ｐゴシック" charset="0"/>
              </a:rPr>
              <a:t>Inbound and Outbound Coupling </a:t>
            </a:r>
          </a:p>
          <a:p>
            <a:pPr marL="285750" indent="-285750" eaLnBrk="1" hangingPunct="1">
              <a:lnSpc>
                <a:spcPct val="80000"/>
              </a:lnSpc>
              <a:spcBef>
                <a:spcPts val="300"/>
              </a:spcBef>
              <a:buClr>
                <a:srgbClr val="008674"/>
              </a:buClr>
              <a:buSzPct val="100000"/>
              <a:buFont typeface="Wingdings" charset="0"/>
              <a:buChar char="n"/>
              <a:defRPr/>
            </a:pPr>
            <a:r>
              <a:rPr lang="en-US" sz="1900" dirty="0">
                <a:solidFill>
                  <a:srgbClr val="595959"/>
                </a:solidFill>
                <a:ea typeface="ＭＳ Ｐゴシック" charset="0"/>
              </a:rPr>
              <a:t>Tools - </a:t>
            </a:r>
            <a:r>
              <a:rPr lang="en-US" sz="1900" dirty="0" err="1">
                <a:solidFill>
                  <a:srgbClr val="595959"/>
                </a:solidFill>
                <a:ea typeface="ＭＳ Ｐゴシック" charset="0"/>
              </a:rPr>
              <a:t>Xray</a:t>
            </a:r>
            <a:r>
              <a:rPr lang="en-US" sz="1900" dirty="0">
                <a:solidFill>
                  <a:srgbClr val="595959"/>
                </a:solidFill>
                <a:ea typeface="ＭＳ Ｐゴシック" charset="0"/>
              </a:rPr>
              <a:t>, </a:t>
            </a:r>
            <a:r>
              <a:rPr lang="en-US" sz="1900" dirty="0" err="1">
                <a:solidFill>
                  <a:srgbClr val="595959"/>
                </a:solidFill>
                <a:ea typeface="ＭＳ Ｐゴシック" charset="0"/>
              </a:rPr>
              <a:t>JDepend</a:t>
            </a:r>
            <a:r>
              <a:rPr lang="en-US" sz="1900" dirty="0">
                <a:solidFill>
                  <a:srgbClr val="595959"/>
                </a:solidFill>
                <a:ea typeface="ＭＳ Ｐゴシック" charset="0"/>
              </a:rPr>
              <a:t>, Structure101</a:t>
            </a:r>
          </a:p>
          <a:p>
            <a:pPr marL="285750" indent="-285750" eaLnBrk="1" hangingPunct="1">
              <a:lnSpc>
                <a:spcPct val="80000"/>
              </a:lnSpc>
              <a:spcBef>
                <a:spcPts val="300"/>
              </a:spcBef>
              <a:buClr>
                <a:srgbClr val="008674"/>
              </a:buClr>
              <a:buSzPct val="100000"/>
              <a:buFont typeface="Wingdings" charset="0"/>
              <a:buChar char="n"/>
              <a:defRPr/>
            </a:pPr>
            <a:r>
              <a:rPr lang="en-US" sz="1900" dirty="0">
                <a:solidFill>
                  <a:srgbClr val="595959"/>
                </a:solidFill>
                <a:ea typeface="ＭＳ Ｐゴシック" charset="0"/>
              </a:rPr>
              <a:t>Databases &amp; Data Stores</a:t>
            </a:r>
          </a:p>
          <a:p>
            <a:pPr marL="285750" indent="-285750" eaLnBrk="1" hangingPunct="1">
              <a:lnSpc>
                <a:spcPct val="80000"/>
              </a:lnSpc>
              <a:spcBef>
                <a:spcPts val="300"/>
              </a:spcBef>
              <a:buClr>
                <a:srgbClr val="008674"/>
              </a:buClr>
              <a:buSzPct val="100000"/>
              <a:buFont typeface="Wingdings" charset="0"/>
              <a:buChar char="n"/>
              <a:defRPr/>
            </a:pPr>
            <a:r>
              <a:rPr lang="en-US" sz="1900" dirty="0">
                <a:solidFill>
                  <a:srgbClr val="595959"/>
                </a:solidFill>
                <a:ea typeface="ＭＳ Ｐゴシック" charset="0"/>
              </a:rPr>
              <a:t>Transaction Boundaries</a:t>
            </a:r>
          </a:p>
          <a:p>
            <a:pPr marL="285750" indent="-285750" eaLnBrk="1" hangingPunct="1">
              <a:lnSpc>
                <a:spcPct val="80000"/>
              </a:lnSpc>
              <a:spcBef>
                <a:spcPts val="300"/>
              </a:spcBef>
              <a:buClr>
                <a:srgbClr val="008674"/>
              </a:buClr>
              <a:buSzPct val="100000"/>
              <a:buFont typeface="Wingdings" charset="0"/>
              <a:buChar char="n"/>
              <a:defRPr/>
            </a:pPr>
            <a:r>
              <a:rPr lang="en-US" sz="1900" dirty="0">
                <a:solidFill>
                  <a:srgbClr val="595959"/>
                </a:solidFill>
                <a:ea typeface="ＭＳ Ｐゴシック" charset="0"/>
              </a:rPr>
              <a:t>Modes of Communication</a:t>
            </a:r>
          </a:p>
          <a:p>
            <a:pPr marL="285750" indent="-285750" eaLnBrk="1" hangingPunct="1">
              <a:lnSpc>
                <a:spcPct val="80000"/>
              </a:lnSpc>
              <a:spcBef>
                <a:spcPts val="300"/>
              </a:spcBef>
              <a:buClr>
                <a:srgbClr val="008674"/>
              </a:buClr>
              <a:buSzPct val="100000"/>
              <a:buFont typeface="Wingdings" charset="0"/>
              <a:buChar char="n"/>
              <a:defRPr/>
            </a:pPr>
            <a:r>
              <a:rPr lang="en-US" sz="1900" dirty="0">
                <a:solidFill>
                  <a:srgbClr val="595959"/>
                </a:solidFill>
                <a:ea typeface="ＭＳ Ｐゴシック" charset="0"/>
              </a:rPr>
              <a:t>Team Organization and Structure</a:t>
            </a:r>
          </a:p>
          <a:p>
            <a:pPr marL="285750" indent="-285750" eaLnBrk="1" hangingPunct="1">
              <a:lnSpc>
                <a:spcPct val="80000"/>
              </a:lnSpc>
              <a:spcBef>
                <a:spcPts val="300"/>
              </a:spcBef>
              <a:buClr>
                <a:srgbClr val="008674"/>
              </a:buClr>
              <a:buSzPct val="100000"/>
              <a:buFont typeface="Wingdings" charset="0"/>
              <a:buChar char="n"/>
              <a:defRPr/>
            </a:pPr>
            <a:r>
              <a:rPr lang="en-US" sz="1900" dirty="0">
                <a:solidFill>
                  <a:srgbClr val="595959"/>
                </a:solidFill>
                <a:ea typeface="ＭＳ Ｐゴシック" charset="0"/>
              </a:rPr>
              <a:t>Use Cases/User Journeys</a:t>
            </a:r>
          </a:p>
          <a:p>
            <a:pPr marL="285750" indent="-285750" eaLnBrk="1" hangingPunct="1">
              <a:lnSpc>
                <a:spcPct val="80000"/>
              </a:lnSpc>
              <a:spcBef>
                <a:spcPts val="300"/>
              </a:spcBef>
              <a:buClr>
                <a:srgbClr val="008674"/>
              </a:buClr>
              <a:buSzPct val="100000"/>
              <a:buFont typeface="Wingdings" charset="0"/>
              <a:buChar char="n"/>
              <a:defRPr/>
            </a:pPr>
            <a:r>
              <a:rPr lang="en-US" sz="1900" dirty="0">
                <a:solidFill>
                  <a:srgbClr val="595959"/>
                </a:solidFill>
                <a:ea typeface="ＭＳ Ｐゴシック" charset="0"/>
              </a:rPr>
              <a:t>Business Processes</a:t>
            </a:r>
          </a:p>
          <a:p>
            <a:pPr marL="285750" indent="-285750" eaLnBrk="1" hangingPunct="1">
              <a:lnSpc>
                <a:spcPct val="80000"/>
              </a:lnSpc>
              <a:spcBef>
                <a:spcPts val="300"/>
              </a:spcBef>
              <a:buClr>
                <a:srgbClr val="008674"/>
              </a:buClr>
              <a:buSzPct val="100000"/>
              <a:buFont typeface="Wingdings" charset="0"/>
              <a:buChar char="n"/>
              <a:defRPr/>
            </a:pPr>
            <a:r>
              <a:rPr lang="en-US" sz="1900" dirty="0">
                <a:solidFill>
                  <a:srgbClr val="595959"/>
                </a:solidFill>
                <a:ea typeface="ＭＳ Ｐゴシック" charset="0"/>
              </a:rPr>
              <a:t>Verbs &amp; Operations</a:t>
            </a:r>
          </a:p>
          <a:p>
            <a:pPr marL="285750" indent="-285750" eaLnBrk="1" hangingPunct="1">
              <a:lnSpc>
                <a:spcPct val="80000"/>
              </a:lnSpc>
              <a:spcBef>
                <a:spcPts val="300"/>
              </a:spcBef>
              <a:buClr>
                <a:srgbClr val="008674"/>
              </a:buClr>
              <a:buSzPct val="100000"/>
              <a:buFont typeface="Wingdings" charset="0"/>
              <a:buChar char="n"/>
              <a:defRPr/>
            </a:pPr>
            <a:r>
              <a:rPr lang="en-US" sz="1900" dirty="0">
                <a:solidFill>
                  <a:srgbClr val="595959"/>
                </a:solidFill>
                <a:ea typeface="ＭＳ Ｐゴシック" charset="0"/>
              </a:rPr>
              <a:t>Nouns &amp; Resources</a:t>
            </a:r>
          </a:p>
          <a:p>
            <a:pPr marL="285750" indent="-285750" eaLnBrk="1" hangingPunct="1">
              <a:lnSpc>
                <a:spcPct val="80000"/>
              </a:lnSpc>
              <a:spcBef>
                <a:spcPts val="300"/>
              </a:spcBef>
              <a:buClr>
                <a:srgbClr val="008674"/>
              </a:buClr>
              <a:buSzPct val="100000"/>
              <a:buFont typeface="Wingdings" charset="0"/>
              <a:buChar char="n"/>
              <a:defRPr/>
            </a:pPr>
            <a:r>
              <a:rPr lang="en-US" sz="1900" dirty="0">
                <a:solidFill>
                  <a:srgbClr val="595959"/>
                </a:solidFill>
                <a:ea typeface="ＭＳ Ｐゴシック" charset="0"/>
              </a:rPr>
              <a:t>Separated models for reading and writing</a:t>
            </a:r>
          </a:p>
          <a:p>
            <a:pPr marL="285750" indent="-285750" eaLnBrk="1" hangingPunct="1">
              <a:lnSpc>
                <a:spcPct val="80000"/>
              </a:lnSpc>
              <a:spcBef>
                <a:spcPts val="300"/>
              </a:spcBef>
              <a:buClr>
                <a:srgbClr val="008674"/>
              </a:buClr>
              <a:buFont typeface="Wingdings" charset="0"/>
              <a:buChar char="§"/>
              <a:defRPr/>
            </a:pPr>
            <a:endParaRPr lang="en-US" sz="1900" dirty="0">
              <a:solidFill>
                <a:srgbClr val="595959"/>
              </a:solidFill>
              <a:ea typeface="ＭＳ Ｐゴシック" charset="0"/>
            </a:endParaRPr>
          </a:p>
          <a:p>
            <a:pPr marL="285750" indent="-285750" eaLnBrk="1" hangingPunct="1">
              <a:lnSpc>
                <a:spcPct val="80000"/>
              </a:lnSpc>
              <a:spcBef>
                <a:spcPts val="300"/>
              </a:spcBef>
              <a:buClr>
                <a:srgbClr val="008674"/>
              </a:buClr>
              <a:buFont typeface="Wingdings" charset="0"/>
              <a:buChar char="§"/>
              <a:defRPr/>
            </a:pPr>
            <a:endParaRPr lang="en-US" sz="1800" dirty="0">
              <a:solidFill>
                <a:srgbClr val="595959"/>
              </a:solidFill>
              <a:ea typeface="ＭＳ Ｐゴシック" charset="0"/>
            </a:endParaRPr>
          </a:p>
        </p:txBody>
      </p:sp>
      <p:pic>
        <p:nvPicPr>
          <p:cNvPr id="25605" name="Picture 5" descr="house-remode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3825" y="1273175"/>
            <a:ext cx="3575050" cy="2581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Tree>
    <p:extLst>
      <p:ext uri="{BB962C8B-B14F-4D97-AF65-F5344CB8AC3E}">
        <p14:creationId xmlns:p14="http://schemas.microsoft.com/office/powerpoint/2010/main" val="16383700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603"/>
                                        </p:tgtEl>
                                        <p:attrNameLst>
                                          <p:attrName>style.visibility</p:attrName>
                                        </p:attrNameLst>
                                      </p:cBhvr>
                                      <p:to>
                                        <p:strVal val="visible"/>
                                      </p:to>
                                    </p:set>
                                    <p:animEffect transition="in" filter="fade">
                                      <p:cBhvr>
                                        <p:cTn id="7" dur="2000"/>
                                        <p:tgtEl>
                                          <p:spTgt spid="25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ldLvl="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626" name="Shape 61"/>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2463" y="4854575"/>
            <a:ext cx="731837"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26627" name="Title 2"/>
          <p:cNvSpPr>
            <a:spLocks noGrp="1" noChangeArrowheads="1"/>
          </p:cNvSpPr>
          <p:nvPr>
            <p:ph type="title" idx="4294967295"/>
          </p:nvPr>
        </p:nvSpPr>
        <p:spPr bwMode="auto">
          <a:xfrm>
            <a:off x="365125" y="169863"/>
            <a:ext cx="8413750" cy="54133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nchor="ctr"/>
          <a:lstStyle/>
          <a:p>
            <a:pPr>
              <a:defRPr/>
            </a:pPr>
            <a:r>
              <a:rPr lang="en-US" sz="2800" b="1" smtClean="0">
                <a:solidFill>
                  <a:srgbClr val="00A689"/>
                </a:solidFill>
                <a:cs typeface="+mj-cs"/>
              </a:rPr>
              <a:t>Generic Bounded Context Refactoring Recipe</a:t>
            </a:r>
          </a:p>
        </p:txBody>
      </p:sp>
      <p:grpSp>
        <p:nvGrpSpPr>
          <p:cNvPr id="27652" name="Group 4"/>
          <p:cNvGrpSpPr>
            <a:grpSpLocks/>
          </p:cNvGrpSpPr>
          <p:nvPr/>
        </p:nvGrpSpPr>
        <p:grpSpPr bwMode="auto">
          <a:xfrm>
            <a:off x="304800" y="912813"/>
            <a:ext cx="8699500" cy="3767137"/>
            <a:chOff x="0" y="0"/>
            <a:chExt cx="13385" cy="6214"/>
          </a:xfrm>
        </p:grpSpPr>
        <p:sp>
          <p:nvSpPr>
            <p:cNvPr id="2" name="Rectangle 4"/>
            <p:cNvSpPr>
              <a:spLocks noChangeArrowheads="1"/>
            </p:cNvSpPr>
            <p:nvPr/>
          </p:nvSpPr>
          <p:spPr bwMode="auto">
            <a:xfrm>
              <a:off x="15" y="0"/>
              <a:ext cx="13370" cy="6214"/>
            </a:xfrm>
            <a:prstGeom prst="rect">
              <a:avLst/>
            </a:prstGeom>
            <a:gradFill rotWithShape="0">
              <a:gsLst>
                <a:gs pos="0">
                  <a:srgbClr val="DDDDDD"/>
                </a:gs>
                <a:gs pos="100000">
                  <a:schemeClr val="bg1">
                    <a:alpha val="95999"/>
                  </a:schemeClr>
                </a:gs>
              </a:gsLst>
              <a:lin ang="0" scaled="1"/>
            </a:gradFill>
            <a:ln>
              <a:noFill/>
            </a:ln>
            <a:effectLst/>
            <a:extLs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lstStyle/>
            <a:p>
              <a:pPr marL="0" lvl="1">
                <a:lnSpc>
                  <a:spcPct val="110000"/>
                </a:lnSpc>
                <a:defRPr/>
              </a:pPr>
              <a:endParaRPr lang="en-US" sz="1200">
                <a:solidFill>
                  <a:srgbClr val="4D4D4D"/>
                </a:solidFill>
                <a:ea typeface="ＭＳ Ｐゴシック" charset="0"/>
                <a:cs typeface="Arial" charset="0"/>
              </a:endParaRPr>
            </a:p>
          </p:txBody>
        </p:sp>
        <p:sp>
          <p:nvSpPr>
            <p:cNvPr id="26630" name="Rectangle 5"/>
            <p:cNvSpPr>
              <a:spLocks noChangeArrowheads="1"/>
            </p:cNvSpPr>
            <p:nvPr/>
          </p:nvSpPr>
          <p:spPr bwMode="auto">
            <a:xfrm rot="10800000">
              <a:off x="15" y="0"/>
              <a:ext cx="674" cy="6214"/>
            </a:xfrm>
            <a:prstGeom prst="rect">
              <a:avLst/>
            </a:prstGeom>
            <a:solidFill>
              <a:srgbClr val="01786E"/>
            </a:solidFill>
            <a:ln>
              <a:noFill/>
            </a:ln>
            <a:effectLst/>
            <a:extLs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defRPr/>
              </a:pPr>
              <a:r>
                <a:rPr lang="en-US" sz="2600" b="1">
                  <a:solidFill>
                    <a:srgbClr val="FFFFFF"/>
                  </a:solidFill>
                  <a:latin typeface="Calibri" charset="0"/>
                  <a:ea typeface="ＭＳ Ｐゴシック" charset="0"/>
                  <a:cs typeface="Arial" charset="0"/>
                  <a:sym typeface="Calibri" charset="0"/>
                </a:rPr>
                <a:t>BENEF</a:t>
              </a:r>
              <a:r>
                <a:rPr lang="en-PH" sz="2600" b="1">
                  <a:solidFill>
                    <a:srgbClr val="FFFFFF"/>
                  </a:solidFill>
                  <a:latin typeface="Calibri" charset="0"/>
                  <a:ea typeface="ＭＳ Ｐゴシック" charset="0"/>
                  <a:cs typeface="Arial" charset="0"/>
                  <a:sym typeface="Calibri" charset="0"/>
                </a:rPr>
                <a:t>I</a:t>
              </a:r>
              <a:r>
                <a:rPr lang="en-US" sz="2600" b="1">
                  <a:solidFill>
                    <a:srgbClr val="FFFFFF"/>
                  </a:solidFill>
                  <a:latin typeface="Calibri" charset="0"/>
                  <a:ea typeface="ＭＳ Ｐゴシック" charset="0"/>
                  <a:cs typeface="Arial" charset="0"/>
                  <a:sym typeface="Calibri" charset="0"/>
                </a:rPr>
                <a:t>TS</a:t>
              </a:r>
            </a:p>
          </p:txBody>
        </p:sp>
        <p:sp>
          <p:nvSpPr>
            <p:cNvPr id="26631" name="Pentagon 6"/>
            <p:cNvSpPr>
              <a:spLocks noChangeArrowheads="1"/>
            </p:cNvSpPr>
            <p:nvPr/>
          </p:nvSpPr>
          <p:spPr bwMode="auto">
            <a:xfrm>
              <a:off x="620" y="5"/>
              <a:ext cx="469" cy="6209"/>
            </a:xfrm>
            <a:prstGeom prst="homePlate">
              <a:avLst>
                <a:gd name="adj" fmla="val 25000"/>
              </a:avLst>
            </a:prstGeom>
            <a:solidFill>
              <a:srgbClr val="01786E"/>
            </a:solidFill>
            <a:ln>
              <a:noFill/>
            </a:ln>
            <a:effectLst/>
            <a:extLs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defRPr/>
              </a:pPr>
              <a:endParaRPr lang="en-US" sz="1200" b="1">
                <a:solidFill>
                  <a:srgbClr val="FFFFFF"/>
                </a:solidFill>
                <a:latin typeface="Calibri" charset="0"/>
                <a:ea typeface="ＭＳ Ｐゴシック" charset="0"/>
                <a:cs typeface="Arial" charset="0"/>
                <a:sym typeface="Calibri" charset="0"/>
              </a:endParaRPr>
            </a:p>
          </p:txBody>
        </p:sp>
        <p:sp>
          <p:nvSpPr>
            <p:cNvPr id="26632" name="Content Placeholder 5"/>
            <p:cNvSpPr>
              <a:spLocks noChangeArrowheads="1"/>
            </p:cNvSpPr>
            <p:nvPr/>
          </p:nvSpPr>
          <p:spPr bwMode="auto">
            <a:xfrm>
              <a:off x="1092" y="89"/>
              <a:ext cx="12174" cy="60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marL="285750" indent="-285750" eaLnBrk="1" hangingPunct="1">
                <a:spcBef>
                  <a:spcPts val="300"/>
                </a:spcBef>
                <a:buClr>
                  <a:srgbClr val="008674"/>
                </a:buClr>
                <a:buFont typeface="Wingdings" charset="0"/>
                <a:buChar char="§"/>
                <a:defRPr/>
              </a:pPr>
              <a:endParaRPr lang="en-US">
                <a:ea typeface="ＭＳ Ｐゴシック" charset="0"/>
                <a:cs typeface="Arial" charset="0"/>
              </a:endParaRPr>
            </a:p>
          </p:txBody>
        </p:sp>
        <p:sp>
          <p:nvSpPr>
            <p:cNvPr id="26633" name="Rectangle 5"/>
            <p:cNvSpPr>
              <a:spLocks noChangeArrowheads="1"/>
            </p:cNvSpPr>
            <p:nvPr/>
          </p:nvSpPr>
          <p:spPr bwMode="auto">
            <a:xfrm rot="10800000">
              <a:off x="0" y="0"/>
              <a:ext cx="674" cy="6214"/>
            </a:xfrm>
            <a:prstGeom prst="rect">
              <a:avLst/>
            </a:prstGeom>
            <a:solidFill>
              <a:srgbClr val="008881"/>
            </a:solidFill>
            <a:ln>
              <a:noFill/>
            </a:ln>
            <a:effectLst/>
            <a:extLs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vert="eaVert" lIns="90170" tIns="46990" rIns="90170" bIns="46990" anchor="ctr"/>
            <a:lstStyle/>
            <a:p>
              <a:pPr algn="ctr">
                <a:defRPr/>
              </a:pPr>
              <a:r>
                <a:rPr lang="en-US" sz="2300" b="1">
                  <a:solidFill>
                    <a:srgbClr val="FFFFFF"/>
                  </a:solidFill>
                  <a:latin typeface="Calibri" charset="0"/>
                  <a:ea typeface="ＭＳ Ｐゴシック" charset="0"/>
                  <a:cs typeface="Arial" charset="0"/>
                  <a:sym typeface="Calibri" charset="0"/>
                </a:rPr>
                <a:t>BOOT + HEX </a:t>
              </a:r>
              <a:r>
                <a:rPr lang="en-PH" sz="2300" b="1">
                  <a:solidFill>
                    <a:srgbClr val="FFFFFF"/>
                  </a:solidFill>
                  <a:latin typeface="Calibri" charset="0"/>
                  <a:ea typeface="ＭＳ Ｐゴシック" charset="0"/>
                  <a:cs typeface="Arial" charset="0"/>
                  <a:sym typeface="Calibri" charset="0"/>
                </a:rPr>
                <a:t>A</a:t>
              </a:r>
              <a:r>
                <a:rPr lang="en-US" sz="2300" b="1">
                  <a:solidFill>
                    <a:srgbClr val="FFFFFF"/>
                  </a:solidFill>
                  <a:latin typeface="Calibri" charset="0"/>
                  <a:ea typeface="ＭＳ Ｐゴシック" charset="0"/>
                  <a:cs typeface="Arial" charset="0"/>
                  <a:sym typeface="Calibri" charset="0"/>
                </a:rPr>
                <a:t>RCHITECTURE</a:t>
              </a:r>
            </a:p>
          </p:txBody>
        </p:sp>
        <p:sp>
          <p:nvSpPr>
            <p:cNvPr id="26634" name="Pentagon 6"/>
            <p:cNvSpPr>
              <a:spLocks noChangeArrowheads="1"/>
            </p:cNvSpPr>
            <p:nvPr/>
          </p:nvSpPr>
          <p:spPr bwMode="auto">
            <a:xfrm>
              <a:off x="620" y="0"/>
              <a:ext cx="469" cy="6209"/>
            </a:xfrm>
            <a:prstGeom prst="homePlate">
              <a:avLst>
                <a:gd name="adj" fmla="val 25000"/>
              </a:avLst>
            </a:prstGeom>
            <a:solidFill>
              <a:srgbClr val="008881"/>
            </a:solidFill>
            <a:ln>
              <a:noFill/>
            </a:ln>
            <a:effectLst/>
            <a:extLs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endParaRPr lang="en-US" sz="1200" b="1">
                <a:solidFill>
                  <a:srgbClr val="FFFFFF"/>
                </a:solidFill>
                <a:latin typeface="Calibri" charset="0"/>
                <a:ea typeface="ＭＳ Ｐゴシック" charset="0"/>
                <a:cs typeface="Arial" charset="0"/>
                <a:sym typeface="Calibri" charset="0"/>
              </a:endParaRPr>
            </a:p>
          </p:txBody>
        </p:sp>
      </p:grpSp>
      <p:sp>
        <p:nvSpPr>
          <p:cNvPr id="27653" name="Text Box 11"/>
          <p:cNvSpPr txBox="1">
            <a:spLocks noChangeArrowheads="1"/>
          </p:cNvSpPr>
          <p:nvPr/>
        </p:nvSpPr>
        <p:spPr bwMode="auto">
          <a:xfrm>
            <a:off x="1135063" y="912813"/>
            <a:ext cx="6716712" cy="363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charset="0"/>
                <a:ea typeface="SimSun" charset="0"/>
                <a:cs typeface="SimSun" charset="0"/>
                <a:sym typeface="Arial" charset="0"/>
              </a:defRPr>
            </a:lvl1pPr>
            <a:lvl2pPr marL="742950" indent="-285750">
              <a:defRPr sz="1400">
                <a:solidFill>
                  <a:srgbClr val="000000"/>
                </a:solidFill>
                <a:latin typeface="Arial" charset="0"/>
                <a:ea typeface="SimSun" charset="0"/>
                <a:cs typeface="SimSun" charset="0"/>
                <a:sym typeface="Arial" charset="0"/>
              </a:defRPr>
            </a:lvl2pPr>
            <a:lvl3pPr marL="1143000" indent="-228600">
              <a:defRPr sz="1400">
                <a:solidFill>
                  <a:srgbClr val="000000"/>
                </a:solidFill>
                <a:latin typeface="Arial" charset="0"/>
                <a:ea typeface="SimSun" charset="0"/>
                <a:cs typeface="SimSun" charset="0"/>
                <a:sym typeface="Arial" charset="0"/>
              </a:defRPr>
            </a:lvl3pPr>
            <a:lvl4pPr marL="1600200" indent="-228600">
              <a:defRPr sz="1400">
                <a:solidFill>
                  <a:srgbClr val="000000"/>
                </a:solidFill>
                <a:latin typeface="Arial" charset="0"/>
                <a:ea typeface="SimSun" charset="0"/>
                <a:cs typeface="SimSun" charset="0"/>
                <a:sym typeface="Arial" charset="0"/>
              </a:defRPr>
            </a:lvl4pPr>
            <a:lvl5pPr marL="2057400" indent="-228600">
              <a:defRPr sz="1400">
                <a:solidFill>
                  <a:srgbClr val="000000"/>
                </a:solidFill>
                <a:latin typeface="Arial" charset="0"/>
                <a:ea typeface="SimSun" charset="0"/>
                <a:cs typeface="SimSun" charset="0"/>
                <a:sym typeface="Arial" charset="0"/>
              </a:defRPr>
            </a:lvl5pPr>
            <a:lvl6pPr marL="25146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6pPr>
            <a:lvl7pPr marL="29718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7pPr>
            <a:lvl8pPr marL="34290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8pPr>
            <a:lvl9pPr marL="38862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9pPr>
          </a:lstStyle>
          <a:p>
            <a:pPr>
              <a:lnSpc>
                <a:spcPct val="120000"/>
              </a:lnSpc>
            </a:pPr>
            <a:endParaRPr lang="en-US" sz="1200" b="1" i="1">
              <a:solidFill>
                <a:srgbClr val="595959"/>
              </a:solidFill>
              <a:ea typeface="ＭＳ Ｐゴシック" charset="0"/>
              <a:cs typeface="ＭＳ Ｐゴシック" charset="0"/>
            </a:endParaRPr>
          </a:p>
          <a:p>
            <a:pPr>
              <a:lnSpc>
                <a:spcPct val="120000"/>
              </a:lnSpc>
              <a:buClr>
                <a:srgbClr val="008881"/>
              </a:buClr>
              <a:buSzPct val="100000"/>
              <a:buFont typeface="Wingdings" charset="0"/>
              <a:buChar char="n"/>
            </a:pPr>
            <a:r>
              <a:rPr lang="en-PH" sz="1200" b="1" i="1">
                <a:solidFill>
                  <a:srgbClr val="595959"/>
                </a:solidFill>
                <a:ea typeface="ＭＳ Ｐゴシック" charset="0"/>
                <a:cs typeface="ＭＳ Ｐゴシック" charset="0"/>
              </a:rPr>
              <a:t> </a:t>
            </a:r>
            <a:r>
              <a:rPr lang="en-US" sz="1200" b="1" i="1">
                <a:solidFill>
                  <a:srgbClr val="595959"/>
                </a:solidFill>
                <a:ea typeface="ＭＳ Ｐゴシック" charset="0"/>
                <a:cs typeface="ＭＳ Ｐゴシック" charset="0"/>
              </a:rPr>
              <a:t>Search for all the call sites into the bounded context</a:t>
            </a:r>
          </a:p>
          <a:p>
            <a:pPr>
              <a:lnSpc>
                <a:spcPct val="120000"/>
              </a:lnSpc>
              <a:buClr>
                <a:srgbClr val="008881"/>
              </a:buClr>
              <a:buSzPct val="100000"/>
              <a:buFont typeface="Wingdings" charset="0"/>
              <a:buChar char="n"/>
            </a:pPr>
            <a:r>
              <a:rPr lang="en-PH" sz="1200" b="1" i="1">
                <a:solidFill>
                  <a:srgbClr val="595959"/>
                </a:solidFill>
                <a:ea typeface="ＭＳ Ｐゴシック" charset="0"/>
                <a:cs typeface="ＭＳ Ｐゴシック" charset="0"/>
              </a:rPr>
              <a:t> </a:t>
            </a:r>
            <a:r>
              <a:rPr lang="en-US" sz="1200" b="1" i="1">
                <a:solidFill>
                  <a:srgbClr val="595959"/>
                </a:solidFill>
                <a:ea typeface="ＭＳ Ｐゴシック" charset="0"/>
                <a:cs typeface="ＭＳ Ｐゴシック" charset="0"/>
              </a:rPr>
              <a:t>Analyze the current interfaces exposed by the bounded context</a:t>
            </a:r>
          </a:p>
          <a:p>
            <a:pPr>
              <a:lnSpc>
                <a:spcPct val="120000"/>
              </a:lnSpc>
              <a:buClr>
                <a:srgbClr val="008881"/>
              </a:buClr>
              <a:buSzPct val="100000"/>
              <a:buFont typeface="Wingdings" charset="0"/>
              <a:buChar char="n"/>
            </a:pPr>
            <a:r>
              <a:rPr lang="en-PH" sz="1200" b="1" i="1">
                <a:solidFill>
                  <a:srgbClr val="595959"/>
                </a:solidFill>
                <a:ea typeface="ＭＳ Ｐゴシック" charset="0"/>
                <a:cs typeface="ＭＳ Ｐゴシック" charset="0"/>
              </a:rPr>
              <a:t> </a:t>
            </a:r>
            <a:r>
              <a:rPr lang="en-US" sz="1200" b="1" i="1">
                <a:solidFill>
                  <a:srgbClr val="595959"/>
                </a:solidFill>
                <a:ea typeface="ＭＳ Ｐゴシック" charset="0"/>
                <a:cs typeface="ＭＳ Ｐゴシック" charset="0"/>
              </a:rPr>
              <a:t>Define the required ports for the bounded context</a:t>
            </a:r>
          </a:p>
          <a:p>
            <a:pPr>
              <a:lnSpc>
                <a:spcPct val="120000"/>
              </a:lnSpc>
              <a:buClr>
                <a:srgbClr val="008881"/>
              </a:buClr>
              <a:buSzPct val="100000"/>
              <a:buFont typeface="Wingdings" charset="0"/>
              <a:buChar char="n"/>
            </a:pPr>
            <a:r>
              <a:rPr lang="en-PH" sz="1200" b="1" i="1">
                <a:solidFill>
                  <a:srgbClr val="595959"/>
                </a:solidFill>
                <a:ea typeface="ＭＳ Ｐゴシック" charset="0"/>
                <a:cs typeface="ＭＳ Ｐゴシック" charset="0"/>
              </a:rPr>
              <a:t> </a:t>
            </a:r>
            <a:r>
              <a:rPr lang="en-US" sz="1200" b="1" i="1">
                <a:solidFill>
                  <a:srgbClr val="595959"/>
                </a:solidFill>
                <a:ea typeface="ＭＳ Ｐゴシック" charset="0"/>
                <a:cs typeface="ＭＳ Ｐゴシック" charset="0"/>
              </a:rPr>
              <a:t>Analyze external dependencies used by the bounded contexts</a:t>
            </a:r>
          </a:p>
          <a:p>
            <a:pPr>
              <a:lnSpc>
                <a:spcPct val="120000"/>
              </a:lnSpc>
              <a:buClr>
                <a:srgbClr val="008881"/>
              </a:buClr>
              <a:buSzPct val="100000"/>
              <a:buFont typeface="Wingdings" charset="0"/>
              <a:buChar char="n"/>
            </a:pPr>
            <a:r>
              <a:rPr lang="en-PH" sz="1200" b="1" i="1">
                <a:solidFill>
                  <a:srgbClr val="595959"/>
                </a:solidFill>
                <a:ea typeface="ＭＳ Ｐゴシック" charset="0"/>
                <a:cs typeface="ＭＳ Ｐゴシック" charset="0"/>
              </a:rPr>
              <a:t> </a:t>
            </a:r>
            <a:r>
              <a:rPr lang="en-US" sz="1200" b="1" i="1">
                <a:solidFill>
                  <a:srgbClr val="595959"/>
                </a:solidFill>
                <a:ea typeface="ＭＳ Ｐゴシック" charset="0"/>
                <a:cs typeface="ＭＳ Ｐゴシック" charset="0"/>
              </a:rPr>
              <a:t>Define the required adapters for the bounded context</a:t>
            </a:r>
          </a:p>
          <a:p>
            <a:pPr>
              <a:lnSpc>
                <a:spcPct val="120000"/>
              </a:lnSpc>
              <a:buClr>
                <a:srgbClr val="008881"/>
              </a:buClr>
              <a:buSzPct val="100000"/>
              <a:buFont typeface="Wingdings" charset="0"/>
              <a:buChar char="n"/>
            </a:pPr>
            <a:r>
              <a:rPr lang="en-PH" sz="1200" b="1" i="1">
                <a:solidFill>
                  <a:srgbClr val="595959"/>
                </a:solidFill>
                <a:ea typeface="ＭＳ Ｐゴシック" charset="0"/>
                <a:cs typeface="ＭＳ Ｐゴシック" charset="0"/>
              </a:rPr>
              <a:t> </a:t>
            </a:r>
            <a:r>
              <a:rPr lang="en-US" sz="1200" b="1" i="1">
                <a:solidFill>
                  <a:srgbClr val="595959"/>
                </a:solidFill>
                <a:ea typeface="ＭＳ Ｐゴシック" charset="0"/>
                <a:cs typeface="ＭＳ Ｐゴシック" charset="0"/>
              </a:rPr>
              <a:t>Analyze how the bounded context will stay in sync with the rest of the system</a:t>
            </a:r>
          </a:p>
          <a:p>
            <a:pPr>
              <a:lnSpc>
                <a:spcPct val="120000"/>
              </a:lnSpc>
              <a:buClr>
                <a:srgbClr val="008881"/>
              </a:buClr>
              <a:buSzPct val="100000"/>
              <a:buFont typeface="Wingdings" charset="0"/>
              <a:buChar char="n"/>
            </a:pPr>
            <a:r>
              <a:rPr lang="en-PH" sz="1200" b="1" i="1">
                <a:solidFill>
                  <a:srgbClr val="595959"/>
                </a:solidFill>
                <a:ea typeface="ＭＳ Ｐゴシック" charset="0"/>
                <a:cs typeface="ＭＳ Ｐゴシック" charset="0"/>
              </a:rPr>
              <a:t> </a:t>
            </a:r>
            <a:r>
              <a:rPr lang="en-US" sz="1200" b="1" i="1">
                <a:solidFill>
                  <a:srgbClr val="595959"/>
                </a:solidFill>
                <a:ea typeface="ＭＳ Ｐゴシック" charset="0"/>
                <a:cs typeface="ＭＳ Ｐゴシック" charset="0"/>
              </a:rPr>
              <a:t>Define what domain events the bounded context will emit</a:t>
            </a:r>
          </a:p>
          <a:p>
            <a:pPr>
              <a:lnSpc>
                <a:spcPct val="120000"/>
              </a:lnSpc>
              <a:buClr>
                <a:srgbClr val="008881"/>
              </a:buClr>
              <a:buSzPct val="100000"/>
              <a:buFont typeface="Wingdings" charset="0"/>
              <a:buChar char="n"/>
            </a:pPr>
            <a:r>
              <a:rPr lang="en-PH" sz="1200" b="1" i="1">
                <a:solidFill>
                  <a:srgbClr val="595959"/>
                </a:solidFill>
                <a:ea typeface="ＭＳ Ｐゴシック" charset="0"/>
                <a:cs typeface="ＭＳ Ｐゴシック" charset="0"/>
              </a:rPr>
              <a:t> </a:t>
            </a:r>
            <a:r>
              <a:rPr lang="en-US" sz="1200" b="1" i="1">
                <a:solidFill>
                  <a:srgbClr val="595959"/>
                </a:solidFill>
                <a:ea typeface="ＭＳ Ｐゴシック" charset="0"/>
                <a:cs typeface="ＭＳ Ｐゴシック" charset="0"/>
              </a:rPr>
              <a:t>Define what events the bounded context will listen for</a:t>
            </a:r>
          </a:p>
          <a:p>
            <a:pPr>
              <a:lnSpc>
                <a:spcPct val="120000"/>
              </a:lnSpc>
              <a:buClr>
                <a:srgbClr val="008881"/>
              </a:buClr>
              <a:buSzPct val="100000"/>
              <a:buFont typeface="Wingdings" charset="0"/>
              <a:buChar char="n"/>
            </a:pPr>
            <a:r>
              <a:rPr lang="en-PH" sz="1200" b="1" i="1">
                <a:solidFill>
                  <a:srgbClr val="595959"/>
                </a:solidFill>
                <a:ea typeface="ＭＳ Ｐゴシック" charset="0"/>
                <a:cs typeface="ＭＳ Ｐゴシック" charset="0"/>
              </a:rPr>
              <a:t> </a:t>
            </a:r>
            <a:r>
              <a:rPr lang="en-US" sz="1200" b="1" i="1">
                <a:solidFill>
                  <a:srgbClr val="595959"/>
                </a:solidFill>
                <a:ea typeface="ＭＳ Ｐゴシック" charset="0"/>
                <a:cs typeface="ＭＳ Ｐゴシック" charset="0"/>
              </a:rPr>
              <a:t>Copy and paste the code from the old project s</a:t>
            </a:r>
          </a:p>
          <a:p>
            <a:pPr>
              <a:lnSpc>
                <a:spcPct val="120000"/>
              </a:lnSpc>
              <a:buClr>
                <a:srgbClr val="008881"/>
              </a:buClr>
              <a:buSzPct val="100000"/>
              <a:buFont typeface="Wingdings" charset="0"/>
              <a:buChar char="n"/>
            </a:pPr>
            <a:r>
              <a:rPr lang="en-PH" sz="1200" b="1" i="1">
                <a:solidFill>
                  <a:srgbClr val="595959"/>
                </a:solidFill>
                <a:ea typeface="ＭＳ Ｐゴシック" charset="0"/>
                <a:cs typeface="ＭＳ Ｐゴシック" charset="0"/>
              </a:rPr>
              <a:t> </a:t>
            </a:r>
            <a:r>
              <a:rPr lang="en-US" sz="1200" b="1" i="1">
                <a:solidFill>
                  <a:srgbClr val="595959"/>
                </a:solidFill>
                <a:ea typeface="ＭＳ Ｐゴシック" charset="0"/>
                <a:cs typeface="ＭＳ Ｐゴシック" charset="0"/>
              </a:rPr>
              <a:t>Create a new spring boot project for hosting the refactored code</a:t>
            </a:r>
          </a:p>
          <a:p>
            <a:pPr>
              <a:lnSpc>
                <a:spcPct val="120000"/>
              </a:lnSpc>
              <a:buClr>
                <a:srgbClr val="008881"/>
              </a:buClr>
              <a:buSzPct val="100000"/>
              <a:buFont typeface="Wingdings" charset="0"/>
              <a:buChar char="n"/>
            </a:pPr>
            <a:r>
              <a:rPr lang="en-PH" sz="1200" b="1" i="1">
                <a:solidFill>
                  <a:srgbClr val="595959"/>
                </a:solidFill>
                <a:ea typeface="ＭＳ Ｐゴシック" charset="0"/>
                <a:cs typeface="ＭＳ Ｐゴシック" charset="0"/>
              </a:rPr>
              <a:t> </a:t>
            </a:r>
            <a:r>
              <a:rPr lang="en-US" sz="1200" b="1" i="1">
                <a:solidFill>
                  <a:srgbClr val="595959"/>
                </a:solidFill>
                <a:ea typeface="ＭＳ Ｐゴシック" charset="0"/>
                <a:cs typeface="ＭＳ Ｐゴシック" charset="0"/>
              </a:rPr>
              <a:t>Add the newly configured project to the CI / CD Pipeline</a:t>
            </a:r>
          </a:p>
          <a:p>
            <a:pPr>
              <a:lnSpc>
                <a:spcPct val="120000"/>
              </a:lnSpc>
              <a:buClr>
                <a:srgbClr val="008881"/>
              </a:buClr>
              <a:buSzPct val="100000"/>
              <a:buFont typeface="Wingdings" charset="0"/>
              <a:buChar char="n"/>
            </a:pPr>
            <a:r>
              <a:rPr lang="en-PH" sz="1200" b="1" i="1">
                <a:solidFill>
                  <a:srgbClr val="595959"/>
                </a:solidFill>
                <a:ea typeface="ＭＳ Ｐゴシック" charset="0"/>
                <a:cs typeface="ＭＳ Ｐゴシック" charset="0"/>
              </a:rPr>
              <a:t> </a:t>
            </a:r>
            <a:r>
              <a:rPr lang="en-US" sz="1200" b="1" i="1">
                <a:solidFill>
                  <a:srgbClr val="595959"/>
                </a:solidFill>
                <a:ea typeface="ＭＳ Ｐゴシック" charset="0"/>
                <a:cs typeface="ＭＳ Ｐゴシック" charset="0"/>
              </a:rPr>
              <a:t>Write unit and integration tests</a:t>
            </a:r>
          </a:p>
          <a:p>
            <a:pPr>
              <a:lnSpc>
                <a:spcPct val="120000"/>
              </a:lnSpc>
              <a:buClr>
                <a:srgbClr val="008881"/>
              </a:buClr>
              <a:buSzPct val="100000"/>
              <a:buFont typeface="Wingdings" charset="0"/>
              <a:buChar char="n"/>
            </a:pPr>
            <a:r>
              <a:rPr lang="en-PH" sz="1200" b="1" i="1">
                <a:solidFill>
                  <a:srgbClr val="595959"/>
                </a:solidFill>
                <a:ea typeface="ＭＳ Ｐゴシック" charset="0"/>
                <a:cs typeface="ＭＳ Ｐゴシック" charset="0"/>
              </a:rPr>
              <a:t> </a:t>
            </a:r>
            <a:r>
              <a:rPr lang="en-US" sz="1200" b="1" i="1">
                <a:solidFill>
                  <a:srgbClr val="595959"/>
                </a:solidFill>
                <a:ea typeface="ＭＳ Ｐゴシック" charset="0"/>
                <a:cs typeface="ＭＳ Ｐゴシック" charset="0"/>
              </a:rPr>
              <a:t>Cut and paste code and refactor it</a:t>
            </a:r>
          </a:p>
          <a:p>
            <a:pPr>
              <a:lnSpc>
                <a:spcPct val="120000"/>
              </a:lnSpc>
              <a:buClr>
                <a:srgbClr val="008881"/>
              </a:buClr>
              <a:buSzPct val="100000"/>
              <a:buFont typeface="Wingdings" charset="0"/>
              <a:buChar char="n"/>
            </a:pPr>
            <a:r>
              <a:rPr lang="en-PH" sz="1200" b="1" i="1">
                <a:solidFill>
                  <a:srgbClr val="595959"/>
                </a:solidFill>
                <a:ea typeface="ＭＳ Ｐゴシック" charset="0"/>
                <a:cs typeface="ＭＳ Ｐゴシック" charset="0"/>
              </a:rPr>
              <a:t> </a:t>
            </a:r>
            <a:r>
              <a:rPr lang="en-US" sz="1200" b="1" i="1">
                <a:solidFill>
                  <a:srgbClr val="595959"/>
                </a:solidFill>
                <a:ea typeface="ＭＳ Ｐゴシック" charset="0"/>
                <a:cs typeface="ＭＳ Ｐゴシック" charset="0"/>
              </a:rPr>
              <a:t>Iterate until done</a:t>
            </a:r>
            <a:endParaRPr lang="en-US">
              <a:ea typeface="ＭＳ Ｐゴシック" charset="0"/>
              <a:cs typeface="ＭＳ Ｐゴシック" charset="0"/>
            </a:endParaRPr>
          </a:p>
          <a:p>
            <a:pPr>
              <a:lnSpc>
                <a:spcPct val="120000"/>
              </a:lnSpc>
            </a:pPr>
            <a:endParaRPr lang="en-US"/>
          </a:p>
        </p:txBody>
      </p:sp>
    </p:spTree>
    <p:extLst>
      <p:ext uri="{BB962C8B-B14F-4D97-AF65-F5344CB8AC3E}">
        <p14:creationId xmlns:p14="http://schemas.microsoft.com/office/powerpoint/2010/main" val="574759950"/>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627"/>
                                        </p:tgtEl>
                                        <p:attrNameLst>
                                          <p:attrName>style.visibility</p:attrName>
                                        </p:attrNameLst>
                                      </p:cBhvr>
                                      <p:to>
                                        <p:strVal val="visible"/>
                                      </p:to>
                                    </p:set>
                                    <p:animEffect transition="in" filter="fade">
                                      <p:cBhvr>
                                        <p:cTn id="7" dur="2000"/>
                                        <p:tgtEl>
                                          <p:spTgt spid="26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ldLvl="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7650" name="Shape 61"/>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2463" y="4854575"/>
            <a:ext cx="731837"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27651" name="Title 1"/>
          <p:cNvSpPr>
            <a:spLocks noGrp="1" noChangeArrowheads="1"/>
          </p:cNvSpPr>
          <p:nvPr>
            <p:ph type="title" idx="4294967295"/>
          </p:nvPr>
        </p:nvSpPr>
        <p:spPr bwMode="auto">
          <a:xfrm>
            <a:off x="590550" y="68263"/>
            <a:ext cx="8413750" cy="68103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nchor="ctr"/>
          <a:lstStyle/>
          <a:p>
            <a:pPr algn="l">
              <a:defRPr/>
            </a:pPr>
            <a:r>
              <a:rPr lang="en-US" sz="2800" b="1" smtClean="0">
                <a:solidFill>
                  <a:srgbClr val="00A689"/>
                </a:solidFill>
                <a:cs typeface="+mj-cs"/>
              </a:rPr>
              <a:t>Mikado Method</a:t>
            </a:r>
          </a:p>
        </p:txBody>
      </p:sp>
      <p:pic>
        <p:nvPicPr>
          <p:cNvPr id="27652" name="Content Placeholder 4" descr="mikado.png"/>
          <p:cNvPicPr>
            <a:picLocks noGrp="1" noChangeAspect="1" noChangeArrowheads="1"/>
          </p:cNvPicPr>
          <p:nvPr/>
        </p:nvPicPr>
        <p:blipFill>
          <a:blip r:embed="rId3">
            <a:extLst>
              <a:ext uri="{28A0092B-C50C-407E-A947-70E740481C1C}">
                <a14:useLocalDpi xmlns:a14="http://schemas.microsoft.com/office/drawing/2010/main" val="0"/>
              </a:ext>
            </a:extLst>
          </a:blip>
          <a:srcRect l="-102359" r="-102359"/>
          <a:stretch>
            <a:fillRect/>
          </a:stretch>
        </p:blipFill>
        <p:spPr bwMode="auto">
          <a:xfrm>
            <a:off x="158750" y="409575"/>
            <a:ext cx="10134600" cy="430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27653" name="TextBox 6"/>
          <p:cNvSpPr>
            <a:spLocks noChangeArrowheads="1"/>
          </p:cNvSpPr>
          <p:nvPr/>
        </p:nvSpPr>
        <p:spPr bwMode="auto">
          <a:xfrm>
            <a:off x="158750" y="4854575"/>
            <a:ext cx="3797300" cy="277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wrap="none">
            <a:spAutoFit/>
          </a:bodyPr>
          <a:lstStyle/>
          <a:p>
            <a:pPr>
              <a:defRPr/>
            </a:pPr>
            <a:r>
              <a:rPr lang="en-US" sz="1200" i="1">
                <a:solidFill>
                  <a:srgbClr val="1F6FB8"/>
                </a:solidFill>
                <a:ea typeface="ＭＳ Ｐゴシック" charset="0"/>
                <a:cs typeface="Arial" charset="0"/>
              </a:rPr>
              <a:t>https://www.manning.com/books/the-mikado-method</a:t>
            </a:r>
            <a:endParaRPr lang="en-US" altLang="en-US">
              <a:ea typeface="ＭＳ Ｐゴシック" charset="0"/>
              <a:cs typeface="Arial" charset="0"/>
            </a:endParaRPr>
          </a:p>
        </p:txBody>
      </p:sp>
    </p:spTree>
    <p:extLst>
      <p:ext uri="{BB962C8B-B14F-4D97-AF65-F5344CB8AC3E}">
        <p14:creationId xmlns:p14="http://schemas.microsoft.com/office/powerpoint/2010/main" val="975458517"/>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27652"/>
                                        </p:tgtEl>
                                        <p:attrNameLst>
                                          <p:attrName>style.visibility</p:attrName>
                                        </p:attrNameLst>
                                      </p:cBhvr>
                                      <p:to>
                                        <p:strVal val="visible"/>
                                      </p:to>
                                    </p:set>
                                    <p:animEffect transition="in" filter="fade">
                                      <p:cBhvr>
                                        <p:cTn id="7" dur="2000"/>
                                        <p:tgtEl>
                                          <p:spTgt spid="27652"/>
                                        </p:tgtEl>
                                      </p:cBhvr>
                                    </p:animEffect>
                                  </p:childTnLst>
                                </p:cTn>
                              </p:par>
                              <p:par>
                                <p:cTn id="8" presetID="10" presetClass="entr" presetSubtype="0" fill="hold" nodeType="withEffect">
                                  <p:stCondLst>
                                    <p:cond delay="0"/>
                                  </p:stCondLst>
                                  <p:childTnLst>
                                    <p:set>
                                      <p:cBhvr>
                                        <p:cTn id="9" dur="1" fill="hold">
                                          <p:stCondLst>
                                            <p:cond delay="0"/>
                                          </p:stCondLst>
                                        </p:cTn>
                                        <p:tgtEl>
                                          <p:spTgt spid="27652"/>
                                        </p:tgtEl>
                                        <p:attrNameLst>
                                          <p:attrName>style.visibility</p:attrName>
                                        </p:attrNameLst>
                                      </p:cBhvr>
                                      <p:to>
                                        <p:strVal val="visible"/>
                                      </p:to>
                                    </p:set>
                                    <p:animEffect transition="in" filter="fade">
                                      <p:cBhvr>
                                        <p:cTn id="10" dur="3000"/>
                                        <p:tgtEl>
                                          <p:spTgt spid="27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1812925" y="1870075"/>
            <a:ext cx="5518150" cy="140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rgbClr val="000000"/>
                </a:solidFill>
                <a:latin typeface="Arial" charset="0"/>
                <a:ea typeface="SimSun" charset="0"/>
                <a:cs typeface="SimSun" charset="0"/>
                <a:sym typeface="Arial" charset="0"/>
              </a:defRPr>
            </a:lvl1pPr>
            <a:lvl2pPr marL="742950" indent="-285750">
              <a:defRPr sz="1400">
                <a:solidFill>
                  <a:srgbClr val="000000"/>
                </a:solidFill>
                <a:latin typeface="Arial" charset="0"/>
                <a:ea typeface="SimSun" charset="0"/>
                <a:cs typeface="SimSun" charset="0"/>
                <a:sym typeface="Arial" charset="0"/>
              </a:defRPr>
            </a:lvl2pPr>
            <a:lvl3pPr marL="1143000" indent="-228600">
              <a:defRPr sz="1400">
                <a:solidFill>
                  <a:srgbClr val="000000"/>
                </a:solidFill>
                <a:latin typeface="Arial" charset="0"/>
                <a:ea typeface="SimSun" charset="0"/>
                <a:cs typeface="SimSun" charset="0"/>
                <a:sym typeface="Arial" charset="0"/>
              </a:defRPr>
            </a:lvl3pPr>
            <a:lvl4pPr marL="1600200" indent="-228600">
              <a:defRPr sz="1400">
                <a:solidFill>
                  <a:srgbClr val="000000"/>
                </a:solidFill>
                <a:latin typeface="Arial" charset="0"/>
                <a:ea typeface="SimSun" charset="0"/>
                <a:cs typeface="SimSun" charset="0"/>
                <a:sym typeface="Arial" charset="0"/>
              </a:defRPr>
            </a:lvl4pPr>
            <a:lvl5pPr marL="2057400" indent="-228600">
              <a:defRPr sz="1400">
                <a:solidFill>
                  <a:srgbClr val="000000"/>
                </a:solidFill>
                <a:latin typeface="Arial" charset="0"/>
                <a:ea typeface="SimSun" charset="0"/>
                <a:cs typeface="SimSun" charset="0"/>
                <a:sym typeface="Arial" charset="0"/>
              </a:defRPr>
            </a:lvl5pPr>
            <a:lvl6pPr marL="25146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6pPr>
            <a:lvl7pPr marL="29718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7pPr>
            <a:lvl8pPr marL="34290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8pPr>
            <a:lvl9pPr marL="38862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9pPr>
          </a:lstStyle>
          <a:p>
            <a:pPr algn="ctr"/>
            <a:r>
              <a:rPr lang="en-US" sz="3600" b="1">
                <a:solidFill>
                  <a:srgbClr val="00A689"/>
                </a:solidFill>
                <a:ea typeface="ＭＳ Ｐゴシック" charset="0"/>
                <a:cs typeface="ＭＳ Ｐゴシック" charset="0"/>
              </a:rPr>
              <a:t>Monolith Decomposition</a:t>
            </a:r>
          </a:p>
          <a:p>
            <a:pPr algn="ctr"/>
            <a:r>
              <a:rPr lang="en-US" sz="3600" b="1">
                <a:solidFill>
                  <a:srgbClr val="00A689"/>
                </a:solidFill>
                <a:ea typeface="ＭＳ Ｐゴシック" charset="0"/>
                <a:cs typeface="ＭＳ Ｐゴシック" charset="0"/>
              </a:rPr>
              <a:t>Patterns</a:t>
            </a:r>
            <a:endParaRPr lang="en-US" sz="1600">
              <a:solidFill>
                <a:srgbClr val="00A689"/>
              </a:solidFill>
              <a:ea typeface="ＭＳ Ｐゴシック" charset="0"/>
              <a:cs typeface="ＭＳ Ｐゴシック" charset="0"/>
            </a:endParaRPr>
          </a:p>
          <a:p>
            <a:pPr algn="ctr"/>
            <a:endParaRPr lang="en-US">
              <a:solidFill>
                <a:srgbClr val="00A689"/>
              </a:solidFill>
            </a:endParaRPr>
          </a:p>
        </p:txBody>
      </p:sp>
    </p:spTree>
    <p:extLst>
      <p:ext uri="{BB962C8B-B14F-4D97-AF65-F5344CB8AC3E}">
        <p14:creationId xmlns:p14="http://schemas.microsoft.com/office/powerpoint/2010/main" val="3064431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8674">
                                            <p:txEl>
                                              <p:pRg st="0" end="0"/>
                                            </p:txEl>
                                          </p:spTgt>
                                        </p:tgtEl>
                                        <p:attrNameLst>
                                          <p:attrName>style.visibility</p:attrName>
                                        </p:attrNameLst>
                                      </p:cBhvr>
                                      <p:to>
                                        <p:strVal val="visible"/>
                                      </p:to>
                                    </p:set>
                                    <p:animEffect transition="in" filter="fade">
                                      <p:cBhvr>
                                        <p:cTn id="7" dur="2000"/>
                                        <p:tgtEl>
                                          <p:spTgt spid="2867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8674">
                                            <p:txEl>
                                              <p:pRg st="1" end="1"/>
                                            </p:txEl>
                                          </p:spTgt>
                                        </p:tgtEl>
                                        <p:attrNameLst>
                                          <p:attrName>style.visibility</p:attrName>
                                        </p:attrNameLst>
                                      </p:cBhvr>
                                      <p:to>
                                        <p:strVal val="visible"/>
                                      </p:to>
                                    </p:set>
                                    <p:animEffect transition="in" filter="fade">
                                      <p:cBhvr>
                                        <p:cTn id="10" dur="2000"/>
                                        <p:tgtEl>
                                          <p:spTgt spid="2867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Shape 61"/>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64525" y="4854575"/>
            <a:ext cx="730250"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29699" name="Title 1"/>
          <p:cNvSpPr>
            <a:spLocks noGrp="1" noChangeArrowheads="1"/>
          </p:cNvSpPr>
          <p:nvPr>
            <p:ph type="title" idx="4294967295"/>
          </p:nvPr>
        </p:nvSpPr>
        <p:spPr bwMode="auto">
          <a:xfrm>
            <a:off x="365125" y="169863"/>
            <a:ext cx="8413750" cy="54133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nchor="ctr"/>
          <a:lstStyle/>
          <a:p>
            <a:pPr>
              <a:defRPr/>
            </a:pPr>
            <a:r>
              <a:rPr lang="en-US" sz="2800" b="1" smtClean="0">
                <a:solidFill>
                  <a:srgbClr val="00A689"/>
                </a:solidFill>
                <a:cs typeface="+mj-cs"/>
              </a:rPr>
              <a:t> Anti-Corruption Layer</a:t>
            </a:r>
          </a:p>
        </p:txBody>
      </p:sp>
      <p:sp>
        <p:nvSpPr>
          <p:cNvPr id="29700" name="TextBox 13"/>
          <p:cNvSpPr>
            <a:spLocks noChangeArrowheads="1"/>
          </p:cNvSpPr>
          <p:nvPr/>
        </p:nvSpPr>
        <p:spPr bwMode="auto">
          <a:xfrm>
            <a:off x="0" y="4656138"/>
            <a:ext cx="9004300" cy="395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a:defRPr/>
            </a:pPr>
            <a:r>
              <a:rPr lang="en-US" sz="2000" i="1">
                <a:solidFill>
                  <a:srgbClr val="00A689"/>
                </a:solidFill>
                <a:ea typeface="ＭＳ Ｐゴシック" charset="0"/>
                <a:cs typeface="Arial" charset="0"/>
                <a:hlinkClick r:id="rId3"/>
              </a:rPr>
              <a:t>https://leanpub.com/Practicing</a:t>
            </a:r>
            <a:r>
              <a:rPr lang="en-PH" sz="2000" i="1">
                <a:solidFill>
                  <a:srgbClr val="00A689"/>
                </a:solidFill>
                <a:ea typeface="ＭＳ Ｐゴシック" charset="0"/>
                <a:cs typeface="Arial" charset="0"/>
                <a:hlinkClick r:id="rId3"/>
              </a:rPr>
              <a:t>a</a:t>
            </a:r>
            <a:r>
              <a:rPr lang="en-US" sz="2000" i="1">
                <a:solidFill>
                  <a:srgbClr val="00A689"/>
                </a:solidFill>
                <a:ea typeface="ＭＳ Ｐゴシック" charset="0"/>
                <a:cs typeface="Arial" charset="0"/>
                <a:hlinkClick r:id="rId3"/>
              </a:rPr>
              <a:t>-DDD</a:t>
            </a:r>
          </a:p>
        </p:txBody>
      </p:sp>
      <p:pic>
        <p:nvPicPr>
          <p:cNvPr id="29701" name="Picture 5" descr="anticorru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7713" y="830263"/>
            <a:ext cx="5040312" cy="346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41658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699"/>
                                        </p:tgtEl>
                                        <p:attrNameLst>
                                          <p:attrName>style.visibility</p:attrName>
                                        </p:attrNameLst>
                                      </p:cBhvr>
                                      <p:to>
                                        <p:strVal val="visible"/>
                                      </p:to>
                                    </p:set>
                                    <p:animEffect transition="in" filter="fade">
                                      <p:cBhvr>
                                        <p:cTn id="7" dur="2000"/>
                                        <p:tgtEl>
                                          <p:spTgt spid="29699"/>
                                        </p:tgtEl>
                                      </p:cBhvr>
                                    </p:animEffect>
                                  </p:childTnLst>
                                </p:cTn>
                              </p:par>
                              <p:par>
                                <p:cTn id="8" presetID="10" presetClass="entr" presetSubtype="0" fill="hold" nodeType="withEffect">
                                  <p:stCondLst>
                                    <p:cond delay="0"/>
                                  </p:stCondLst>
                                  <p:childTnLst>
                                    <p:set>
                                      <p:cBhvr>
                                        <p:cTn id="9" dur="1" fill="hold">
                                          <p:stCondLst>
                                            <p:cond delay="0"/>
                                          </p:stCondLst>
                                        </p:cTn>
                                        <p:tgtEl>
                                          <p:spTgt spid="29701"/>
                                        </p:tgtEl>
                                        <p:attrNameLst>
                                          <p:attrName>style.visibility</p:attrName>
                                        </p:attrNameLst>
                                      </p:cBhvr>
                                      <p:to>
                                        <p:strVal val="visible"/>
                                      </p:to>
                                    </p:set>
                                    <p:animEffect transition="in" filter="fade">
                                      <p:cBhvr>
                                        <p:cTn id="10" dur="2000"/>
                                        <p:tgtEl>
                                          <p:spTgt spid="29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ldLvl="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Shape 61"/>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2463" y="4854575"/>
            <a:ext cx="731837"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30723" name="Title 1"/>
          <p:cNvSpPr>
            <a:spLocks noGrp="1" noChangeArrowheads="1"/>
          </p:cNvSpPr>
          <p:nvPr>
            <p:ph type="title" idx="4294967295"/>
          </p:nvPr>
        </p:nvSpPr>
        <p:spPr bwMode="auto">
          <a:xfrm>
            <a:off x="365125" y="169863"/>
            <a:ext cx="8413750" cy="54133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nchor="ctr"/>
          <a:lstStyle/>
          <a:p>
            <a:pPr>
              <a:defRPr/>
            </a:pPr>
            <a:r>
              <a:rPr lang="en-US" sz="2800" b="1" smtClean="0">
                <a:solidFill>
                  <a:srgbClr val="00A689"/>
                </a:solidFill>
                <a:cs typeface="+mj-cs"/>
              </a:rPr>
              <a:t>STRANGLING THE MONOLITH</a:t>
            </a:r>
          </a:p>
        </p:txBody>
      </p:sp>
      <p:sp>
        <p:nvSpPr>
          <p:cNvPr id="30724" name="Slide Number Placeholder 3"/>
          <p:cNvSpPr>
            <a:spLocks noGrp="1" noChangeArrowheads="1"/>
          </p:cNvSpPr>
          <p:nvPr/>
        </p:nvSpPr>
        <p:spPr bwMode="auto">
          <a:xfrm>
            <a:off x="8872538" y="4851400"/>
            <a:ext cx="271462" cy="273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a:defRPr/>
            </a:pPr>
            <a:fld id="{9C788C3A-40F1-A34B-8ADE-79E0DA2FD031}" type="slidenum">
              <a:rPr lang="en-US">
                <a:ea typeface="ＭＳ Ｐゴシック" charset="0"/>
                <a:cs typeface="Arial" charset="0"/>
              </a:rPr>
              <a:pPr>
                <a:defRPr/>
              </a:pPr>
              <a:t>29</a:t>
            </a:fld>
            <a:endParaRPr lang="en-US">
              <a:ea typeface="ＭＳ Ｐゴシック" charset="0"/>
              <a:cs typeface="Arial" charset="0"/>
            </a:endParaRPr>
          </a:p>
        </p:txBody>
      </p:sp>
      <p:grpSp>
        <p:nvGrpSpPr>
          <p:cNvPr id="30725" name="Group 5"/>
          <p:cNvGrpSpPr>
            <a:grpSpLocks/>
          </p:cNvGrpSpPr>
          <p:nvPr/>
        </p:nvGrpSpPr>
        <p:grpSpPr bwMode="auto">
          <a:xfrm>
            <a:off x="1638300" y="936625"/>
            <a:ext cx="5792788" cy="3101975"/>
            <a:chOff x="0" y="0"/>
            <a:chExt cx="9123" cy="4884"/>
          </a:xfrm>
        </p:grpSpPr>
        <p:sp>
          <p:nvSpPr>
            <p:cNvPr id="30726" name="Rectangle 6"/>
            <p:cNvSpPr>
              <a:spLocks noChangeArrowheads="1"/>
            </p:cNvSpPr>
            <p:nvPr/>
          </p:nvSpPr>
          <p:spPr bwMode="auto">
            <a:xfrm>
              <a:off x="2425" y="880"/>
              <a:ext cx="1683" cy="1062"/>
            </a:xfrm>
            <a:prstGeom prst="rect">
              <a:avLst/>
            </a:prstGeom>
            <a:solidFill>
              <a:schemeClr val="bg1"/>
            </a:solidFill>
            <a:ln w="15875"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PH"/>
                <a:t>Consumer</a:t>
              </a:r>
              <a:endParaRPr lang="en-US" altLang="en-US"/>
            </a:p>
          </p:txBody>
        </p:sp>
        <p:sp>
          <p:nvSpPr>
            <p:cNvPr id="30727" name="Rectangle 7"/>
            <p:cNvSpPr>
              <a:spLocks noChangeArrowheads="1"/>
            </p:cNvSpPr>
            <p:nvPr/>
          </p:nvSpPr>
          <p:spPr bwMode="auto">
            <a:xfrm>
              <a:off x="7273" y="880"/>
              <a:ext cx="1683" cy="1062"/>
            </a:xfrm>
            <a:prstGeom prst="rect">
              <a:avLst/>
            </a:prstGeom>
            <a:solidFill>
              <a:schemeClr val="bg1"/>
            </a:solidFill>
            <a:ln w="15875" cap="flat" cmpd="sng">
              <a:solidFill>
                <a:schemeClr val="tx1"/>
              </a:solidFill>
              <a:bevel/>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170" tIns="46990" rIns="90170" bIns="46990" anchor="ctr"/>
            <a:lstStyle/>
            <a:p>
              <a:pPr algn="ctr">
                <a:defRPr/>
              </a:pPr>
              <a:r>
                <a:rPr lang="en-PH"/>
                <a:t>Consumer</a:t>
              </a:r>
              <a:endParaRPr lang="en-US" altLang="en-US"/>
            </a:p>
          </p:txBody>
        </p:sp>
        <p:sp>
          <p:nvSpPr>
            <p:cNvPr id="30728" name="Rectangle 8"/>
            <p:cNvSpPr>
              <a:spLocks noChangeArrowheads="1"/>
            </p:cNvSpPr>
            <p:nvPr/>
          </p:nvSpPr>
          <p:spPr bwMode="auto">
            <a:xfrm>
              <a:off x="0" y="880"/>
              <a:ext cx="1683" cy="1062"/>
            </a:xfrm>
            <a:prstGeom prst="rect">
              <a:avLst/>
            </a:prstGeom>
            <a:solidFill>
              <a:schemeClr val="bg1"/>
            </a:solidFill>
            <a:ln w="15875" cap="flat" cmpd="sng">
              <a:solidFill>
                <a:schemeClr val="tx1"/>
              </a:solidFill>
              <a:bevel/>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PH"/>
                <a:t>Consumer</a:t>
              </a:r>
              <a:endParaRPr lang="en-US" altLang="en-US"/>
            </a:p>
          </p:txBody>
        </p:sp>
        <p:sp>
          <p:nvSpPr>
            <p:cNvPr id="30729" name="Rectangle 9"/>
            <p:cNvSpPr>
              <a:spLocks noChangeArrowheads="1"/>
            </p:cNvSpPr>
            <p:nvPr/>
          </p:nvSpPr>
          <p:spPr bwMode="auto">
            <a:xfrm>
              <a:off x="4788" y="880"/>
              <a:ext cx="1683" cy="1062"/>
            </a:xfrm>
            <a:prstGeom prst="rect">
              <a:avLst/>
            </a:prstGeom>
            <a:solidFill>
              <a:schemeClr val="bg1"/>
            </a:solidFill>
            <a:ln w="15875"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PH"/>
                <a:t>Consumer</a:t>
              </a:r>
              <a:endParaRPr lang="en-US" altLang="en-US"/>
            </a:p>
          </p:txBody>
        </p:sp>
        <p:sp>
          <p:nvSpPr>
            <p:cNvPr id="30730" name="AutoShape 10"/>
            <p:cNvSpPr>
              <a:spLocks noChangeArrowheads="1"/>
            </p:cNvSpPr>
            <p:nvPr/>
          </p:nvSpPr>
          <p:spPr bwMode="auto">
            <a:xfrm>
              <a:off x="1035" y="2472"/>
              <a:ext cx="2020" cy="752"/>
            </a:xfrm>
            <a:prstGeom prst="roundRect">
              <a:avLst>
                <a:gd name="adj" fmla="val 16667"/>
              </a:avLst>
            </a:prstGeom>
            <a:solidFill>
              <a:schemeClr val="bg1"/>
            </a:solidFill>
            <a:ln w="15875" cap="flat" cmpd="sng">
              <a:solidFill>
                <a:schemeClr val="tx1"/>
              </a:solidFill>
              <a:bevel/>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PH"/>
                <a:t>Abstraction</a:t>
              </a:r>
            </a:p>
            <a:p>
              <a:pPr algn="ctr">
                <a:defRPr/>
              </a:pPr>
              <a:r>
                <a:rPr lang="en-PH"/>
                <a:t>layer</a:t>
              </a:r>
              <a:endParaRPr lang="en-US" altLang="en-US"/>
            </a:p>
          </p:txBody>
        </p:sp>
        <p:sp>
          <p:nvSpPr>
            <p:cNvPr id="30731" name="AutoShape 11"/>
            <p:cNvSpPr>
              <a:spLocks noChangeArrowheads="1"/>
            </p:cNvSpPr>
            <p:nvPr/>
          </p:nvSpPr>
          <p:spPr bwMode="auto">
            <a:xfrm>
              <a:off x="5883" y="2472"/>
              <a:ext cx="2020" cy="752"/>
            </a:xfrm>
            <a:prstGeom prst="roundRect">
              <a:avLst>
                <a:gd name="adj" fmla="val 16667"/>
              </a:avLst>
            </a:prstGeom>
            <a:solidFill>
              <a:schemeClr val="bg1"/>
            </a:solidFill>
            <a:ln w="15875"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PH"/>
                <a:t>Abstraction</a:t>
              </a:r>
            </a:p>
            <a:p>
              <a:pPr algn="ctr">
                <a:defRPr/>
              </a:pPr>
              <a:r>
                <a:rPr lang="en-PH"/>
                <a:t>layer</a:t>
              </a:r>
              <a:endParaRPr lang="en-US" altLang="en-US"/>
            </a:p>
          </p:txBody>
        </p:sp>
        <p:sp>
          <p:nvSpPr>
            <p:cNvPr id="30732" name="Rectangle 12"/>
            <p:cNvSpPr>
              <a:spLocks noChangeArrowheads="1"/>
            </p:cNvSpPr>
            <p:nvPr/>
          </p:nvSpPr>
          <p:spPr bwMode="auto">
            <a:xfrm>
              <a:off x="1023" y="3822"/>
              <a:ext cx="2018" cy="1062"/>
            </a:xfrm>
            <a:prstGeom prst="rect">
              <a:avLst/>
            </a:prstGeom>
            <a:solidFill>
              <a:schemeClr val="bg1"/>
            </a:solidFill>
            <a:ln w="15875"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PH"/>
                <a:t>Component to</a:t>
              </a:r>
            </a:p>
            <a:p>
              <a:pPr algn="ctr">
                <a:defRPr/>
              </a:pPr>
              <a:r>
                <a:rPr lang="en-PH"/>
                <a:t>be replaced</a:t>
              </a:r>
              <a:endParaRPr lang="en-US" altLang="en-US"/>
            </a:p>
          </p:txBody>
        </p:sp>
        <p:sp>
          <p:nvSpPr>
            <p:cNvPr id="30733" name="Rectangle 13"/>
            <p:cNvSpPr>
              <a:spLocks noChangeArrowheads="1"/>
            </p:cNvSpPr>
            <p:nvPr/>
          </p:nvSpPr>
          <p:spPr bwMode="auto">
            <a:xfrm>
              <a:off x="4675" y="3822"/>
              <a:ext cx="2020" cy="1062"/>
            </a:xfrm>
            <a:prstGeom prst="rect">
              <a:avLst/>
            </a:prstGeom>
            <a:solidFill>
              <a:schemeClr val="bg1"/>
            </a:solidFill>
            <a:ln w="15875"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PH"/>
                <a:t>Old version of</a:t>
              </a:r>
            </a:p>
            <a:p>
              <a:pPr algn="ctr">
                <a:defRPr/>
              </a:pPr>
              <a:r>
                <a:rPr lang="en-PH"/>
                <a:t>component</a:t>
              </a:r>
              <a:endParaRPr lang="en-US" altLang="en-US"/>
            </a:p>
          </p:txBody>
        </p:sp>
        <p:sp>
          <p:nvSpPr>
            <p:cNvPr id="30734" name="Rectangle 14"/>
            <p:cNvSpPr>
              <a:spLocks noChangeArrowheads="1"/>
            </p:cNvSpPr>
            <p:nvPr/>
          </p:nvSpPr>
          <p:spPr bwMode="auto">
            <a:xfrm>
              <a:off x="7105" y="3822"/>
              <a:ext cx="2018" cy="1062"/>
            </a:xfrm>
            <a:prstGeom prst="rect">
              <a:avLst/>
            </a:prstGeom>
            <a:solidFill>
              <a:schemeClr val="bg1"/>
            </a:solidFill>
            <a:ln w="15875" cap="flat" cmpd="sng">
              <a:solidFill>
                <a:schemeClr val="tx1"/>
              </a:solidFill>
              <a:bevel/>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PH"/>
                <a:t>New version of</a:t>
              </a:r>
            </a:p>
            <a:p>
              <a:pPr algn="ctr">
                <a:defRPr/>
              </a:pPr>
              <a:r>
                <a:rPr lang="en-PH"/>
                <a:t>component</a:t>
              </a:r>
              <a:endParaRPr lang="en-US" altLang="en-US"/>
            </a:p>
          </p:txBody>
        </p:sp>
        <p:sp>
          <p:nvSpPr>
            <p:cNvPr id="30735" name="Line 15"/>
            <p:cNvSpPr>
              <a:spLocks noChangeShapeType="1"/>
            </p:cNvSpPr>
            <p:nvPr/>
          </p:nvSpPr>
          <p:spPr bwMode="auto">
            <a:xfrm>
              <a:off x="1120" y="1950"/>
              <a:ext cx="563" cy="522"/>
            </a:xfrm>
            <a:prstGeom prst="line">
              <a:avLst/>
            </a:prstGeom>
            <a:noFill/>
            <a:ln w="15875" cap="flat" cmpd="sng">
              <a:solidFill>
                <a:schemeClr val="tx1"/>
              </a:solidFill>
              <a:bevel/>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30736" name="Line 16"/>
            <p:cNvSpPr>
              <a:spLocks noChangeShapeType="1"/>
            </p:cNvSpPr>
            <p:nvPr/>
          </p:nvSpPr>
          <p:spPr bwMode="auto">
            <a:xfrm>
              <a:off x="5910" y="1950"/>
              <a:ext cx="560" cy="522"/>
            </a:xfrm>
            <a:prstGeom prst="line">
              <a:avLst/>
            </a:prstGeom>
            <a:noFill/>
            <a:ln w="15875" cap="flat" cmpd="sng">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30737" name="Line 17"/>
            <p:cNvSpPr>
              <a:spLocks noChangeShapeType="1"/>
            </p:cNvSpPr>
            <p:nvPr/>
          </p:nvSpPr>
          <p:spPr bwMode="auto">
            <a:xfrm flipH="1">
              <a:off x="7258" y="1937"/>
              <a:ext cx="630" cy="542"/>
            </a:xfrm>
            <a:prstGeom prst="line">
              <a:avLst/>
            </a:prstGeom>
            <a:noFill/>
            <a:ln w="15875" cap="flat"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30738" name="Line 18"/>
            <p:cNvSpPr>
              <a:spLocks noChangeShapeType="1"/>
            </p:cNvSpPr>
            <p:nvPr/>
          </p:nvSpPr>
          <p:spPr bwMode="auto">
            <a:xfrm flipH="1">
              <a:off x="2410" y="1952"/>
              <a:ext cx="645" cy="522"/>
            </a:xfrm>
            <a:prstGeom prst="line">
              <a:avLst/>
            </a:prstGeom>
            <a:noFill/>
            <a:ln w="15875" cap="flat" cmpd="sng">
              <a:solidFill>
                <a:schemeClr val="tx1"/>
              </a:solidFill>
              <a:bevel/>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30739" name="Line 19"/>
            <p:cNvSpPr>
              <a:spLocks noChangeShapeType="1"/>
            </p:cNvSpPr>
            <p:nvPr/>
          </p:nvSpPr>
          <p:spPr bwMode="auto">
            <a:xfrm flipH="1">
              <a:off x="5883" y="3227"/>
              <a:ext cx="588" cy="597"/>
            </a:xfrm>
            <a:prstGeom prst="line">
              <a:avLst/>
            </a:prstGeom>
            <a:noFill/>
            <a:ln w="15875" cap="flat" cmpd="sng">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30740" name="Line 20"/>
            <p:cNvSpPr>
              <a:spLocks noChangeShapeType="1"/>
            </p:cNvSpPr>
            <p:nvPr/>
          </p:nvSpPr>
          <p:spPr bwMode="auto">
            <a:xfrm>
              <a:off x="7105" y="3224"/>
              <a:ext cx="570" cy="600"/>
            </a:xfrm>
            <a:prstGeom prst="line">
              <a:avLst/>
            </a:prstGeom>
            <a:noFill/>
            <a:ln w="15875" cap="flat" cmpd="sng">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30741" name="Line 21"/>
            <p:cNvSpPr>
              <a:spLocks noChangeShapeType="1"/>
            </p:cNvSpPr>
            <p:nvPr/>
          </p:nvSpPr>
          <p:spPr bwMode="auto">
            <a:xfrm>
              <a:off x="2030" y="3227"/>
              <a:ext cx="8" cy="610"/>
            </a:xfrm>
            <a:prstGeom prst="line">
              <a:avLst/>
            </a:prstGeom>
            <a:noFill/>
            <a:ln w="15875" cap="flat" cmpd="sng">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31766" name="Text Box 22"/>
            <p:cNvSpPr txBox="1">
              <a:spLocks noChangeArrowheads="1"/>
            </p:cNvSpPr>
            <p:nvPr/>
          </p:nvSpPr>
          <p:spPr bwMode="auto">
            <a:xfrm>
              <a:off x="1121" y="0"/>
              <a:ext cx="1949"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charset="0"/>
                  <a:ea typeface="SimSun" charset="0"/>
                  <a:cs typeface="SimSun" charset="0"/>
                  <a:sym typeface="Arial" charset="0"/>
                </a:defRPr>
              </a:lvl1pPr>
              <a:lvl2pPr marL="742950" indent="-285750">
                <a:defRPr sz="1400">
                  <a:solidFill>
                    <a:srgbClr val="000000"/>
                  </a:solidFill>
                  <a:latin typeface="Arial" charset="0"/>
                  <a:ea typeface="SimSun" charset="0"/>
                  <a:cs typeface="SimSun" charset="0"/>
                  <a:sym typeface="Arial" charset="0"/>
                </a:defRPr>
              </a:lvl2pPr>
              <a:lvl3pPr marL="1143000" indent="-228600">
                <a:defRPr sz="1400">
                  <a:solidFill>
                    <a:srgbClr val="000000"/>
                  </a:solidFill>
                  <a:latin typeface="Arial" charset="0"/>
                  <a:ea typeface="SimSun" charset="0"/>
                  <a:cs typeface="SimSun" charset="0"/>
                  <a:sym typeface="Arial" charset="0"/>
                </a:defRPr>
              </a:lvl3pPr>
              <a:lvl4pPr marL="1600200" indent="-228600">
                <a:defRPr sz="1400">
                  <a:solidFill>
                    <a:srgbClr val="000000"/>
                  </a:solidFill>
                  <a:latin typeface="Arial" charset="0"/>
                  <a:ea typeface="SimSun" charset="0"/>
                  <a:cs typeface="SimSun" charset="0"/>
                  <a:sym typeface="Arial" charset="0"/>
                </a:defRPr>
              </a:lvl4pPr>
              <a:lvl5pPr marL="2057400" indent="-228600">
                <a:defRPr sz="1400">
                  <a:solidFill>
                    <a:srgbClr val="000000"/>
                  </a:solidFill>
                  <a:latin typeface="Arial" charset="0"/>
                  <a:ea typeface="SimSun" charset="0"/>
                  <a:cs typeface="SimSun" charset="0"/>
                  <a:sym typeface="Arial" charset="0"/>
                </a:defRPr>
              </a:lvl5pPr>
              <a:lvl6pPr marL="25146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6pPr>
              <a:lvl7pPr marL="29718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7pPr>
              <a:lvl8pPr marL="34290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8pPr>
              <a:lvl9pPr marL="38862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9pPr>
            </a:lstStyle>
            <a:p>
              <a:r>
                <a:rPr lang="en-PH"/>
                <a:t>Step 1 and 2 </a:t>
              </a:r>
            </a:p>
          </p:txBody>
        </p:sp>
        <p:sp>
          <p:nvSpPr>
            <p:cNvPr id="30743" name="Text Box 23"/>
            <p:cNvSpPr txBox="1">
              <a:spLocks noChangeArrowheads="1"/>
            </p:cNvSpPr>
            <p:nvPr/>
          </p:nvSpPr>
          <p:spPr bwMode="auto">
            <a:xfrm>
              <a:off x="5883" y="0"/>
              <a:ext cx="1950"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defRPr/>
              </a:pPr>
              <a:r>
                <a:rPr lang="en-PH"/>
                <a:t>Step 3 and 4 </a:t>
              </a:r>
              <a:endParaRPr lang="en-PH">
                <a:ea typeface="ＭＳ Ｐゴシック" charset="0"/>
                <a:cs typeface="Arial" charset="0"/>
              </a:endParaRPr>
            </a:p>
          </p:txBody>
        </p:sp>
      </p:grpSp>
    </p:spTree>
    <p:extLst>
      <p:ext uri="{BB962C8B-B14F-4D97-AF65-F5344CB8AC3E}">
        <p14:creationId xmlns:p14="http://schemas.microsoft.com/office/powerpoint/2010/main" val="28980182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723"/>
                                        </p:tgtEl>
                                        <p:attrNameLst>
                                          <p:attrName>style.visibility</p:attrName>
                                        </p:attrNameLst>
                                      </p:cBhvr>
                                      <p:to>
                                        <p:strVal val="visible"/>
                                      </p:to>
                                    </p:set>
                                    <p:animEffect transition="in" filter="fade">
                                      <p:cBhvr>
                                        <p:cTn id="7" dur="2000"/>
                                        <p:tgtEl>
                                          <p:spTgt spid="30723"/>
                                        </p:tgtEl>
                                      </p:cBhvr>
                                    </p:animEffect>
                                  </p:childTnLst>
                                </p:cTn>
                              </p:par>
                              <p:par>
                                <p:cTn id="8" presetID="10" presetClass="entr" presetSubtype="0" fill="hold" nodeType="withEffect">
                                  <p:stCondLst>
                                    <p:cond delay="0"/>
                                  </p:stCondLst>
                                  <p:childTnLst>
                                    <p:set>
                                      <p:cBhvr>
                                        <p:cTn id="9" dur="1" fill="hold">
                                          <p:stCondLst>
                                            <p:cond delay="0"/>
                                          </p:stCondLst>
                                        </p:cTn>
                                        <p:tgtEl>
                                          <p:spTgt spid="30725"/>
                                        </p:tgtEl>
                                        <p:attrNameLst>
                                          <p:attrName>style.visibility</p:attrName>
                                        </p:attrNameLst>
                                      </p:cBhvr>
                                      <p:to>
                                        <p:strVal val="visible"/>
                                      </p:to>
                                    </p:set>
                                    <p:animEffect transition="in" filter="fade">
                                      <p:cBhvr>
                                        <p:cTn id="10" dur="500"/>
                                        <p:tgtEl>
                                          <p:spTgt spid="30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ldLvl="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hape 1177"/>
          <p:cNvSpPr>
            <a:spLocks noChangeArrowheads="1"/>
          </p:cNvSpPr>
          <p:nvPr/>
        </p:nvSpPr>
        <p:spPr bwMode="auto">
          <a:xfrm>
            <a:off x="323850" y="96838"/>
            <a:ext cx="6219825"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45700" rIns="91425" bIns="45700"/>
          <a:lstStyle/>
          <a:p>
            <a:pPr algn="ctr">
              <a:buSzPct val="25000"/>
              <a:defRPr/>
            </a:pPr>
            <a:r>
              <a:rPr lang="en-US" sz="3600" b="1" dirty="0">
                <a:solidFill>
                  <a:srgbClr val="58C6B8"/>
                </a:solidFill>
                <a:ea typeface="ＭＳ Ｐゴシック" charset="0"/>
                <a:cs typeface="Arial" charset="0"/>
              </a:rPr>
              <a:t>Legacy Portfolio Realities</a:t>
            </a:r>
            <a:endParaRPr lang="en-US" altLang="en-US" sz="1600" dirty="0">
              <a:solidFill>
                <a:srgbClr val="FFFFFF"/>
              </a:solidFill>
              <a:ea typeface="ＭＳ Ｐゴシック" charset="0"/>
              <a:cs typeface="Arial" charset="0"/>
            </a:endParaRPr>
          </a:p>
        </p:txBody>
      </p:sp>
      <p:sp>
        <p:nvSpPr>
          <p:cNvPr id="6147" name="Text Placeholder 4"/>
          <p:cNvSpPr>
            <a:spLocks noChangeArrowheads="1"/>
          </p:cNvSpPr>
          <p:nvPr/>
        </p:nvSpPr>
        <p:spPr bwMode="auto">
          <a:xfrm>
            <a:off x="581025" y="920750"/>
            <a:ext cx="5618163" cy="4048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lstStyle/>
          <a:p>
            <a:pPr marL="285750" indent="-285750" eaLnBrk="1" hangingPunct="1">
              <a:spcBef>
                <a:spcPts val="300"/>
              </a:spcBef>
              <a:buClr>
                <a:srgbClr val="7F7F7F"/>
              </a:buClr>
              <a:buSzPct val="100000"/>
              <a:buFont typeface="Wingdings" charset="0"/>
              <a:buNone/>
              <a:defRPr/>
            </a:pPr>
            <a:r>
              <a:rPr lang="en-US" sz="1600" b="1" i="1">
                <a:solidFill>
                  <a:schemeClr val="bg1"/>
                </a:solidFill>
                <a:ea typeface="ＭＳ Ｐゴシック" charset="0"/>
              </a:rPr>
              <a:t>Things we hear:</a:t>
            </a:r>
          </a:p>
          <a:p>
            <a:pPr marL="285750" indent="-285750" eaLnBrk="1" hangingPunct="1">
              <a:spcBef>
                <a:spcPts val="300"/>
              </a:spcBef>
              <a:buClr>
                <a:srgbClr val="7F7F7F"/>
              </a:buClr>
              <a:buSzPct val="100000"/>
              <a:buFont typeface="Wingdings" charset="0"/>
              <a:buNone/>
              <a:defRPr/>
            </a:pPr>
            <a:endParaRPr lang="en-US" sz="800" b="1" i="1">
              <a:solidFill>
                <a:schemeClr val="bg1"/>
              </a:solidFill>
              <a:ea typeface="ＭＳ Ｐゴシック" charset="0"/>
            </a:endParaRPr>
          </a:p>
          <a:p>
            <a:pPr marL="285750" indent="-285750" eaLnBrk="1" hangingPunct="1">
              <a:spcBef>
                <a:spcPts val="300"/>
              </a:spcBef>
              <a:buClr>
                <a:srgbClr val="008881"/>
              </a:buClr>
              <a:buSzPct val="100000"/>
              <a:buFont typeface="Wingdings" charset="0"/>
              <a:buChar char="§"/>
              <a:defRPr/>
            </a:pPr>
            <a:r>
              <a:rPr lang="en-US" sz="1600" b="1" i="1">
                <a:solidFill>
                  <a:schemeClr val="bg1"/>
                </a:solidFill>
                <a:ea typeface="ＭＳ Ｐゴシック" charset="0"/>
              </a:rPr>
              <a:t>Our portfolio </a:t>
            </a:r>
            <a:r>
              <a:rPr lang="en-US" sz="1600" b="1" i="1">
                <a:solidFill>
                  <a:srgbClr val="FF0000"/>
                </a:solidFill>
                <a:ea typeface="ＭＳ Ｐゴシック" charset="0"/>
              </a:rPr>
              <a:t>is complicated, documentation is sparse</a:t>
            </a:r>
            <a:r>
              <a:rPr lang="en-US" sz="1600" b="1" i="1">
                <a:solidFill>
                  <a:schemeClr val="bg1"/>
                </a:solidFill>
                <a:ea typeface="ＭＳ Ｐゴシック" charset="0"/>
              </a:rPr>
              <a:t> and it’s a mix of many things</a:t>
            </a:r>
          </a:p>
          <a:p>
            <a:pPr marL="285750" indent="-285750" eaLnBrk="1" hangingPunct="1">
              <a:spcBef>
                <a:spcPts val="300"/>
              </a:spcBef>
              <a:buClr>
                <a:srgbClr val="008881"/>
              </a:buClr>
              <a:buSzPct val="100000"/>
              <a:buFont typeface="Wingdings" charset="0"/>
              <a:buChar char="§"/>
              <a:defRPr/>
            </a:pPr>
            <a:r>
              <a:rPr lang="en-US" sz="1600" b="1" i="1">
                <a:solidFill>
                  <a:schemeClr val="bg1"/>
                </a:solidFill>
                <a:ea typeface="ＭＳ Ｐゴシック" charset="0"/>
              </a:rPr>
              <a:t>Architecture is often </a:t>
            </a:r>
            <a:r>
              <a:rPr lang="en-US" sz="1600" b="1" i="1">
                <a:solidFill>
                  <a:srgbClr val="FF0000"/>
                </a:solidFill>
                <a:ea typeface="ＭＳ Ｐゴシック" charset="0"/>
              </a:rPr>
              <a:t>tightly coupled code </a:t>
            </a:r>
            <a:r>
              <a:rPr lang="en-US" sz="1600" b="1" i="1">
                <a:solidFill>
                  <a:schemeClr val="bg1"/>
                </a:solidFill>
                <a:ea typeface="ＭＳ Ｐゴシック" charset="0"/>
              </a:rPr>
              <a:t>and </a:t>
            </a:r>
            <a:r>
              <a:rPr lang="en-US" sz="1600" b="1" i="1">
                <a:solidFill>
                  <a:srgbClr val="FF0000"/>
                </a:solidFill>
                <a:ea typeface="ＭＳ Ｐゴシック" charset="0"/>
              </a:rPr>
              <a:t>complex dependencies</a:t>
            </a:r>
          </a:p>
          <a:p>
            <a:pPr marL="285750" indent="-285750" eaLnBrk="1" hangingPunct="1">
              <a:spcBef>
                <a:spcPts val="300"/>
              </a:spcBef>
              <a:buClr>
                <a:srgbClr val="008881"/>
              </a:buClr>
              <a:buSzPct val="100000"/>
              <a:buFont typeface="Wingdings" charset="0"/>
              <a:buChar char="§"/>
              <a:defRPr/>
            </a:pPr>
            <a:r>
              <a:rPr lang="en-US" sz="1600" b="1" i="1">
                <a:solidFill>
                  <a:schemeClr val="bg1"/>
                </a:solidFill>
                <a:ea typeface="ＭＳ Ｐゴシック" charset="0"/>
              </a:rPr>
              <a:t>Many people spend their days </a:t>
            </a:r>
            <a:r>
              <a:rPr lang="en-US" sz="1600" b="1" i="1">
                <a:solidFill>
                  <a:srgbClr val="FF0000"/>
                </a:solidFill>
                <a:ea typeface="ＭＳ Ｐゴシック" charset="0"/>
              </a:rPr>
              <a:t>working with legacy technology</a:t>
            </a:r>
            <a:r>
              <a:rPr lang="en-US" sz="1600" b="1" i="1">
                <a:solidFill>
                  <a:schemeClr val="bg1"/>
                </a:solidFill>
                <a:ea typeface="ＭＳ Ｐゴシック" charset="0"/>
              </a:rPr>
              <a:t>; they lack new skills</a:t>
            </a:r>
          </a:p>
          <a:p>
            <a:pPr marL="285750" indent="-285750" eaLnBrk="1" hangingPunct="1">
              <a:spcBef>
                <a:spcPts val="300"/>
              </a:spcBef>
              <a:buClr>
                <a:srgbClr val="7F7F7F"/>
              </a:buClr>
              <a:buSzPct val="100000"/>
              <a:buFont typeface="Wingdings" charset="0"/>
              <a:buNone/>
              <a:defRPr/>
            </a:pPr>
            <a:endParaRPr lang="en-US" sz="800" b="1" i="1">
              <a:solidFill>
                <a:schemeClr val="bg1"/>
              </a:solidFill>
              <a:ea typeface="ＭＳ Ｐゴシック" charset="0"/>
            </a:endParaRPr>
          </a:p>
          <a:p>
            <a:pPr marL="285750" indent="-285750" eaLnBrk="1" hangingPunct="1">
              <a:spcBef>
                <a:spcPts val="300"/>
              </a:spcBef>
              <a:buClr>
                <a:srgbClr val="7F7F7F"/>
              </a:buClr>
              <a:buSzPct val="100000"/>
              <a:buFont typeface="Wingdings" charset="0"/>
              <a:buNone/>
              <a:defRPr/>
            </a:pPr>
            <a:endParaRPr lang="en-US" sz="800" b="1" i="1">
              <a:solidFill>
                <a:schemeClr val="bg1"/>
              </a:solidFill>
              <a:ea typeface="ＭＳ Ｐゴシック" charset="0"/>
            </a:endParaRPr>
          </a:p>
          <a:p>
            <a:pPr marL="285750" indent="-285750" eaLnBrk="1" hangingPunct="1">
              <a:spcBef>
                <a:spcPts val="300"/>
              </a:spcBef>
              <a:buClr>
                <a:srgbClr val="7F7F7F"/>
              </a:buClr>
              <a:buSzPct val="100000"/>
              <a:buFont typeface="Wingdings" charset="0"/>
              <a:buNone/>
              <a:defRPr/>
            </a:pPr>
            <a:r>
              <a:rPr lang="en-US" sz="1600" b="1" i="1">
                <a:solidFill>
                  <a:schemeClr val="bg1"/>
                </a:solidFill>
                <a:ea typeface="ＭＳ Ｐゴシック" charset="0"/>
              </a:rPr>
              <a:t>What we believe:</a:t>
            </a:r>
          </a:p>
          <a:p>
            <a:pPr marL="285750" indent="-285750" eaLnBrk="1" hangingPunct="1">
              <a:spcBef>
                <a:spcPts val="300"/>
              </a:spcBef>
              <a:buClr>
                <a:srgbClr val="7F7F7F"/>
              </a:buClr>
              <a:buSzPct val="100000"/>
              <a:buFont typeface="Wingdings" charset="0"/>
              <a:buNone/>
              <a:defRPr/>
            </a:pPr>
            <a:endParaRPr lang="en-US" sz="800" b="1" i="1">
              <a:solidFill>
                <a:schemeClr val="bg1"/>
              </a:solidFill>
              <a:ea typeface="ＭＳ Ｐゴシック" charset="0"/>
            </a:endParaRPr>
          </a:p>
          <a:p>
            <a:pPr marL="285750" indent="-285750" eaLnBrk="1" hangingPunct="1">
              <a:spcBef>
                <a:spcPts val="300"/>
              </a:spcBef>
              <a:buClr>
                <a:srgbClr val="008881"/>
              </a:buClr>
              <a:buSzPct val="100000"/>
              <a:buFont typeface="Wingdings" charset="0"/>
              <a:buChar char="§"/>
              <a:defRPr/>
            </a:pPr>
            <a:r>
              <a:rPr lang="en-US" sz="1600" b="1" i="1">
                <a:solidFill>
                  <a:schemeClr val="bg1"/>
                </a:solidFill>
                <a:ea typeface="ＭＳ Ｐゴシック" charset="0"/>
              </a:rPr>
              <a:t>Pivotal Cloud Foundry is </a:t>
            </a:r>
            <a:r>
              <a:rPr lang="en-US" sz="1600" b="1" i="1">
                <a:solidFill>
                  <a:schemeClr val="accent2"/>
                </a:solidFill>
                <a:ea typeface="ＭＳ Ｐゴシック" charset="0"/>
              </a:rPr>
              <a:t>the comprehensive Cloud Native platform </a:t>
            </a:r>
            <a:r>
              <a:rPr lang="en-US" sz="1600" b="1" i="1">
                <a:solidFill>
                  <a:schemeClr val="bg1"/>
                </a:solidFill>
                <a:ea typeface="ＭＳ Ｐゴシック" charset="0"/>
              </a:rPr>
              <a:t>to build the future</a:t>
            </a:r>
          </a:p>
          <a:p>
            <a:pPr marL="285750" indent="-285750" eaLnBrk="1" hangingPunct="1">
              <a:spcBef>
                <a:spcPts val="300"/>
              </a:spcBef>
              <a:buClr>
                <a:srgbClr val="008881"/>
              </a:buClr>
              <a:buSzPct val="100000"/>
              <a:buFont typeface="Wingdings" charset="0"/>
              <a:buChar char="§"/>
              <a:defRPr/>
            </a:pPr>
            <a:r>
              <a:rPr lang="en-US" sz="1600" b="1" i="1">
                <a:solidFill>
                  <a:schemeClr val="bg1"/>
                </a:solidFill>
                <a:ea typeface="ＭＳ Ｐゴシック" charset="0"/>
              </a:rPr>
              <a:t>You </a:t>
            </a:r>
            <a:r>
              <a:rPr lang="en-US" sz="1600" b="1" i="1">
                <a:solidFill>
                  <a:srgbClr val="18B4C1"/>
                </a:solidFill>
                <a:ea typeface="ＭＳ Ｐゴシック" charset="0"/>
              </a:rPr>
              <a:t>get value </a:t>
            </a:r>
            <a:r>
              <a:rPr lang="en-US" sz="1600" b="1" i="1">
                <a:solidFill>
                  <a:schemeClr val="bg1"/>
                </a:solidFill>
                <a:ea typeface="ＭＳ Ｐゴシック" charset="0"/>
              </a:rPr>
              <a:t>by </a:t>
            </a:r>
            <a:r>
              <a:rPr lang="en-US" sz="1600" b="1" i="1">
                <a:solidFill>
                  <a:srgbClr val="18B4C1"/>
                </a:solidFill>
                <a:ea typeface="ＭＳ Ｐゴシック" charset="0"/>
              </a:rPr>
              <a:t>building apps on it</a:t>
            </a:r>
          </a:p>
          <a:p>
            <a:pPr marL="285750" indent="-285750" eaLnBrk="1" hangingPunct="1">
              <a:spcBef>
                <a:spcPts val="300"/>
              </a:spcBef>
              <a:buClr>
                <a:srgbClr val="008881"/>
              </a:buClr>
              <a:buSzPct val="100000"/>
              <a:buFont typeface="Wingdings" charset="0"/>
              <a:buChar char="§"/>
              <a:defRPr/>
            </a:pPr>
            <a:r>
              <a:rPr lang="en-US" sz="1600" b="1" i="1">
                <a:solidFill>
                  <a:schemeClr val="bg1"/>
                </a:solidFill>
                <a:ea typeface="ＭＳ Ｐゴシック" charset="0"/>
              </a:rPr>
              <a:t>You see more value by moving existing apps</a:t>
            </a:r>
          </a:p>
        </p:txBody>
      </p:sp>
      <p:pic>
        <p:nvPicPr>
          <p:cNvPr id="6148" name="Shape 61"/>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2463" y="4854575"/>
            <a:ext cx="731837"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Tree>
    <p:extLst>
      <p:ext uri="{BB962C8B-B14F-4D97-AF65-F5344CB8AC3E}">
        <p14:creationId xmlns:p14="http://schemas.microsoft.com/office/powerpoint/2010/main" val="5369596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6146"/>
                                        </p:tgtEl>
                                        <p:attrNameLst>
                                          <p:attrName>style.visibility</p:attrName>
                                        </p:attrNameLst>
                                      </p:cBhvr>
                                      <p:to>
                                        <p:strVal val="visible"/>
                                      </p:to>
                                    </p:set>
                                    <p:animEffect>
                                      <p:cBhvr>
                                        <p:cTn id="7" dur="10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7" name="Title 2"/>
          <p:cNvSpPr>
            <a:spLocks noGrp="1" noChangeArrowheads="1"/>
          </p:cNvSpPr>
          <p:nvPr>
            <p:ph type="title" idx="4294967295"/>
          </p:nvPr>
        </p:nvSpPr>
        <p:spPr bwMode="auto">
          <a:xfrm>
            <a:off x="365125" y="169863"/>
            <a:ext cx="8413750" cy="5413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91425" tIns="91425" rIns="91425" bIns="91425" anchor="ctr"/>
          <a:lstStyle/>
          <a:p>
            <a:r>
              <a:rPr lang="en-US" sz="2800" b="1">
                <a:solidFill>
                  <a:srgbClr val="00A689"/>
                </a:solidFill>
                <a:latin typeface="Arial" charset="0"/>
                <a:ea typeface="ＭＳ Ｐゴシック" charset="0"/>
              </a:rPr>
              <a:t>Smart Routing</a:t>
            </a:r>
          </a:p>
        </p:txBody>
      </p:sp>
      <p:pic>
        <p:nvPicPr>
          <p:cNvPr id="32771"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763" y="2006600"/>
            <a:ext cx="19431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bevel/>
                <a:headEnd/>
                <a:tailEnd/>
              </a14:hiddenLine>
            </a:ext>
          </a:extLst>
        </p:spPr>
      </p:pic>
      <p:pic>
        <p:nvPicPr>
          <p:cNvPr id="32772"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763" y="3856038"/>
            <a:ext cx="19431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bevel/>
                <a:headEnd/>
                <a:tailEnd/>
              </a14:hiddenLine>
            </a:ext>
          </a:extLst>
        </p:spPr>
      </p:pic>
      <p:pic>
        <p:nvPicPr>
          <p:cNvPr id="32773"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9650" y="3856038"/>
            <a:ext cx="19431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bevel/>
                <a:headEnd/>
                <a:tailEnd/>
              </a14:hiddenLine>
            </a:ext>
          </a:extLst>
        </p:spPr>
      </p:pic>
      <p:pic>
        <p:nvPicPr>
          <p:cNvPr id="32774" name="Picture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2988" y="3856038"/>
            <a:ext cx="19431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bevel/>
                <a:headEnd/>
                <a:tailEnd/>
              </a14:hiddenLine>
            </a:ext>
          </a:extLst>
        </p:spPr>
      </p:pic>
      <p:pic>
        <p:nvPicPr>
          <p:cNvPr id="32775" name="Picture 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2988" y="2006600"/>
            <a:ext cx="19431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bevel/>
                <a:headEnd/>
                <a:tailEnd/>
              </a14:hiddenLine>
            </a:ext>
          </a:extLst>
        </p:spPr>
      </p:pic>
      <p:pic>
        <p:nvPicPr>
          <p:cNvPr id="32776" name="Picture 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0575" y="992188"/>
            <a:ext cx="2314575"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bevel/>
                <a:headEnd/>
                <a:tailEnd/>
              </a14:hiddenLine>
            </a:ext>
          </a:extLst>
        </p:spPr>
      </p:pic>
    </p:spTree>
    <p:extLst>
      <p:ext uri="{BB962C8B-B14F-4D97-AF65-F5344CB8AC3E}">
        <p14:creationId xmlns:p14="http://schemas.microsoft.com/office/powerpoint/2010/main" val="828043190"/>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747"/>
                                        </p:tgtEl>
                                        <p:attrNameLst>
                                          <p:attrName>style.visibility</p:attrName>
                                        </p:attrNameLst>
                                      </p:cBhvr>
                                      <p:to>
                                        <p:strVal val="visible"/>
                                      </p:to>
                                    </p:set>
                                    <p:animEffect transition="in" filter="fade">
                                      <p:cBhvr>
                                        <p:cTn id="7" dur="2000"/>
                                        <p:tgtEl>
                                          <p:spTgt spid="317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ldLvl="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3794" name="Picture 2" descr="C:\Users\Nina\Desktop\final.jpgfin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88" y="1927225"/>
            <a:ext cx="3581400" cy="320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1" name="Shape 61"/>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2463" y="4854575"/>
            <a:ext cx="731837"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32772" name="Subtitle 5"/>
          <p:cNvSpPr>
            <a:spLocks noGrp="1" noChangeArrowheads="1"/>
          </p:cNvSpPr>
          <p:nvPr/>
        </p:nvSpPr>
        <p:spPr bwMode="auto">
          <a:xfrm>
            <a:off x="366713" y="809625"/>
            <a:ext cx="2959100" cy="1325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lstStyle/>
          <a:p>
            <a:pPr eaLnBrk="1" hangingPunct="1">
              <a:buFontTx/>
              <a:buNone/>
              <a:defRPr/>
            </a:pPr>
            <a:r>
              <a:rPr lang="en-US" sz="2000" b="1">
                <a:solidFill>
                  <a:srgbClr val="595959"/>
                </a:solidFill>
                <a:ea typeface="ＭＳ Ｐゴシック" charset="0"/>
              </a:rPr>
              <a:t>Wrapping software features in a way that let you turn them on or off</a:t>
            </a:r>
          </a:p>
          <a:p>
            <a:pPr eaLnBrk="1" hangingPunct="1">
              <a:buFontTx/>
              <a:buNone/>
              <a:defRPr/>
            </a:pPr>
            <a:endParaRPr lang="en-US" sz="2000">
              <a:solidFill>
                <a:srgbClr val="595959"/>
              </a:solidFill>
              <a:ea typeface="ＭＳ Ｐゴシック" charset="0"/>
            </a:endParaRPr>
          </a:p>
        </p:txBody>
      </p:sp>
      <p:sp>
        <p:nvSpPr>
          <p:cNvPr id="32773" name="Title 1"/>
          <p:cNvSpPr>
            <a:spLocks noGrp="1" noChangeArrowheads="1"/>
          </p:cNvSpPr>
          <p:nvPr>
            <p:ph type="title" idx="4294967295"/>
          </p:nvPr>
        </p:nvSpPr>
        <p:spPr bwMode="auto">
          <a:xfrm>
            <a:off x="365125" y="169863"/>
            <a:ext cx="8413750" cy="54133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nchor="ctr"/>
          <a:lstStyle/>
          <a:p>
            <a:pPr>
              <a:defRPr/>
            </a:pPr>
            <a:r>
              <a:rPr lang="en-US" sz="2800" b="1" smtClean="0">
                <a:solidFill>
                  <a:srgbClr val="00A689"/>
                </a:solidFill>
                <a:cs typeface="+mj-cs"/>
              </a:rPr>
              <a:t>Dark Launching/Feature Flags</a:t>
            </a:r>
          </a:p>
        </p:txBody>
      </p:sp>
      <p:sp>
        <p:nvSpPr>
          <p:cNvPr id="32774" name="AutoShape 6"/>
          <p:cNvSpPr>
            <a:spLocks noChangeArrowheads="1"/>
          </p:cNvSpPr>
          <p:nvPr/>
        </p:nvSpPr>
        <p:spPr bwMode="auto">
          <a:xfrm rot="16200000">
            <a:off x="1287462" y="1516063"/>
            <a:ext cx="3654425" cy="2425700"/>
          </a:xfrm>
          <a:prstGeom prst="triangle">
            <a:avLst>
              <a:gd name="adj" fmla="val 36375"/>
            </a:avLst>
          </a:prstGeom>
          <a:gradFill rotWithShape="0">
            <a:gsLst>
              <a:gs pos="0">
                <a:schemeClr val="tx1">
                  <a:alpha val="89999"/>
                </a:schemeClr>
              </a:gs>
              <a:gs pos="100000">
                <a:schemeClr val="bg1">
                  <a:alpha val="28999"/>
                </a:schemeClr>
              </a:gs>
            </a:gsLst>
            <a:lin ang="0" scaled="1"/>
          </a:gradFill>
          <a:ln>
            <a:noFill/>
          </a:ln>
          <a:effectLst/>
          <a:extLs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defRPr/>
            </a:pPr>
            <a:endParaRPr lang="en-US"/>
          </a:p>
        </p:txBody>
      </p:sp>
      <p:sp>
        <p:nvSpPr>
          <p:cNvPr id="32775" name="Rounded Rectangle 8"/>
          <p:cNvSpPr>
            <a:spLocks noChangeArrowheads="1"/>
          </p:cNvSpPr>
          <p:nvPr/>
        </p:nvSpPr>
        <p:spPr bwMode="auto">
          <a:xfrm>
            <a:off x="3898900" y="822325"/>
            <a:ext cx="5233988" cy="3652838"/>
          </a:xfrm>
          <a:prstGeom prst="roundRect">
            <a:avLst>
              <a:gd name="adj" fmla="val 10301"/>
            </a:avLst>
          </a:prstGeom>
          <a:solidFill>
            <a:srgbClr val="EFEFEF"/>
          </a:solidFill>
          <a:ln w="19050" cap="flat" cmpd="sng">
            <a:solidFill>
              <a:srgbClr val="C0C0C0"/>
            </a:solidFill>
            <a:round/>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eaLnBrk="1" hangingPunct="1">
              <a:defRPr/>
            </a:pPr>
            <a:endParaRPr lang="en-US" sz="1800" b="1" i="1">
              <a:solidFill>
                <a:srgbClr val="FFFFFF"/>
              </a:solidFill>
              <a:ea typeface="ＭＳ Ｐゴシック" charset="0"/>
              <a:cs typeface="Arial" charset="0"/>
            </a:endParaRPr>
          </a:p>
        </p:txBody>
      </p:sp>
      <p:sp>
        <p:nvSpPr>
          <p:cNvPr id="32776" name="Content Placeholder 2"/>
          <p:cNvSpPr>
            <a:spLocks noGrp="1" noChangeArrowheads="1"/>
          </p:cNvSpPr>
          <p:nvPr/>
        </p:nvSpPr>
        <p:spPr bwMode="auto">
          <a:xfrm>
            <a:off x="4070350" y="1101725"/>
            <a:ext cx="4803775" cy="3533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marL="285750" indent="-285750" eaLnBrk="1" hangingPunct="1">
              <a:lnSpc>
                <a:spcPct val="80000"/>
              </a:lnSpc>
              <a:spcBef>
                <a:spcPts val="300"/>
              </a:spcBef>
              <a:buClr>
                <a:srgbClr val="008674"/>
              </a:buClr>
              <a:buSzPct val="100000"/>
              <a:buFont typeface="Wingdings" charset="0"/>
              <a:buChar char="n"/>
              <a:defRPr/>
            </a:pPr>
            <a:r>
              <a:rPr lang="en-US" b="1">
                <a:solidFill>
                  <a:srgbClr val="2661A8"/>
                </a:solidFill>
                <a:ea typeface="ＭＳ Ｐゴシック" charset="0"/>
              </a:rPr>
              <a:t>Why?</a:t>
            </a:r>
          </a:p>
          <a:p>
            <a:pPr marL="739775" lvl="1" indent="-284163" eaLnBrk="1" hangingPunct="1">
              <a:lnSpc>
                <a:spcPct val="80000"/>
              </a:lnSpc>
              <a:spcBef>
                <a:spcPts val="300"/>
              </a:spcBef>
              <a:buClr>
                <a:srgbClr val="008674"/>
              </a:buClr>
              <a:buSzPct val="100000"/>
              <a:buFont typeface="Wingdings" charset="0"/>
              <a:buChar char="§"/>
              <a:defRPr/>
            </a:pPr>
            <a:r>
              <a:rPr lang="en-US" sz="1200">
                <a:solidFill>
                  <a:srgbClr val="595959"/>
                </a:solidFill>
                <a:ea typeface="ＭＳ Ｐゴシック" charset="0"/>
              </a:rPr>
              <a:t>Private beta release</a:t>
            </a:r>
          </a:p>
          <a:p>
            <a:pPr marL="739775" lvl="1" indent="-284163" eaLnBrk="1" hangingPunct="1">
              <a:lnSpc>
                <a:spcPct val="80000"/>
              </a:lnSpc>
              <a:spcBef>
                <a:spcPts val="300"/>
              </a:spcBef>
              <a:buClr>
                <a:srgbClr val="008674"/>
              </a:buClr>
              <a:buSzPct val="100000"/>
              <a:buFont typeface="Wingdings" charset="0"/>
              <a:buChar char="§"/>
              <a:defRPr/>
            </a:pPr>
            <a:r>
              <a:rPr lang="en-US" sz="1200">
                <a:solidFill>
                  <a:srgbClr val="595959"/>
                </a:solidFill>
                <a:ea typeface="ＭＳ Ｐゴシック" charset="0"/>
              </a:rPr>
              <a:t>Commit your code in logical chunks</a:t>
            </a:r>
          </a:p>
          <a:p>
            <a:pPr marL="739775" lvl="1" indent="-284163" eaLnBrk="1" hangingPunct="1">
              <a:lnSpc>
                <a:spcPct val="80000"/>
              </a:lnSpc>
              <a:spcBef>
                <a:spcPts val="300"/>
              </a:spcBef>
              <a:buClr>
                <a:srgbClr val="008674"/>
              </a:buClr>
              <a:buSzPct val="100000"/>
              <a:buFont typeface="Wingdings" charset="0"/>
              <a:buChar char="§"/>
              <a:defRPr/>
            </a:pPr>
            <a:r>
              <a:rPr lang="en-US" sz="1200">
                <a:solidFill>
                  <a:srgbClr val="595959"/>
                </a:solidFill>
                <a:ea typeface="ＭＳ Ｐゴシック" charset="0"/>
              </a:rPr>
              <a:t>Release a new feature to all your users at a specific date</a:t>
            </a:r>
          </a:p>
          <a:p>
            <a:pPr marL="739775" lvl="1" indent="-284163" eaLnBrk="1" hangingPunct="1">
              <a:lnSpc>
                <a:spcPct val="80000"/>
              </a:lnSpc>
              <a:spcBef>
                <a:spcPts val="300"/>
              </a:spcBef>
              <a:buClr>
                <a:srgbClr val="008674"/>
              </a:buClr>
              <a:buSzPct val="100000"/>
              <a:buFont typeface="Wingdings" charset="0"/>
              <a:buChar char="§"/>
              <a:defRPr/>
            </a:pPr>
            <a:r>
              <a:rPr lang="en-US" sz="1200">
                <a:solidFill>
                  <a:srgbClr val="595959"/>
                </a:solidFill>
                <a:ea typeface="ＭＳ Ｐゴシック" charset="0"/>
              </a:rPr>
              <a:t>Not confident in how stable or how scalable a new feature is</a:t>
            </a:r>
          </a:p>
          <a:p>
            <a:pPr marL="285750" indent="-285750" eaLnBrk="1" hangingPunct="1">
              <a:lnSpc>
                <a:spcPct val="80000"/>
              </a:lnSpc>
              <a:spcBef>
                <a:spcPts val="300"/>
              </a:spcBef>
              <a:buClr>
                <a:srgbClr val="008674"/>
              </a:buClr>
              <a:buSzPct val="100000"/>
              <a:buFont typeface="Wingdings" charset="0"/>
              <a:buChar char="n"/>
              <a:defRPr/>
            </a:pPr>
            <a:r>
              <a:rPr lang="en-US" b="1">
                <a:solidFill>
                  <a:srgbClr val="2661A8"/>
                </a:solidFill>
                <a:ea typeface="ＭＳ Ｐゴシック" charset="0"/>
              </a:rPr>
              <a:t>How? </a:t>
            </a:r>
          </a:p>
          <a:p>
            <a:pPr marL="739775" lvl="1" indent="-284163" eaLnBrk="1" hangingPunct="1">
              <a:lnSpc>
                <a:spcPct val="80000"/>
              </a:lnSpc>
              <a:spcBef>
                <a:spcPts val="300"/>
              </a:spcBef>
              <a:buClr>
                <a:srgbClr val="008674"/>
              </a:buClr>
              <a:buSzPct val="100000"/>
              <a:buFont typeface="Wingdings" charset="0"/>
              <a:buChar char="§"/>
              <a:defRPr/>
            </a:pPr>
            <a:r>
              <a:rPr lang="en-US" sz="1200" b="1">
                <a:solidFill>
                  <a:srgbClr val="333333"/>
                </a:solidFill>
                <a:ea typeface="ＭＳ Ｐゴシック" charset="0"/>
              </a:rPr>
              <a:t>Boolean</a:t>
            </a:r>
            <a:r>
              <a:rPr lang="en-US" sz="1200">
                <a:solidFill>
                  <a:srgbClr val="595959"/>
                </a:solidFill>
                <a:ea typeface="ＭＳ Ｐゴシック" charset="0"/>
              </a:rPr>
              <a:t> – Feature will be on or off</a:t>
            </a:r>
          </a:p>
          <a:p>
            <a:pPr marL="739775" lvl="1" indent="-284163" eaLnBrk="1" hangingPunct="1">
              <a:lnSpc>
                <a:spcPct val="80000"/>
              </a:lnSpc>
              <a:spcBef>
                <a:spcPts val="300"/>
              </a:spcBef>
              <a:buClr>
                <a:srgbClr val="008674"/>
              </a:buClr>
              <a:buSzPct val="100000"/>
              <a:buFont typeface="Wingdings" charset="0"/>
              <a:buChar char="§"/>
              <a:defRPr/>
            </a:pPr>
            <a:r>
              <a:rPr lang="en-US" sz="1200" b="1">
                <a:solidFill>
                  <a:srgbClr val="292929"/>
                </a:solidFill>
                <a:ea typeface="ＭＳ Ｐゴシック" charset="0"/>
              </a:rPr>
              <a:t>Percentage</a:t>
            </a:r>
            <a:r>
              <a:rPr lang="en-US" sz="1200">
                <a:solidFill>
                  <a:srgbClr val="292929"/>
                </a:solidFill>
                <a:ea typeface="ＭＳ Ｐゴシック" charset="0"/>
              </a:rPr>
              <a:t> </a:t>
            </a:r>
            <a:r>
              <a:rPr lang="en-US" sz="1200">
                <a:solidFill>
                  <a:srgbClr val="595959"/>
                </a:solidFill>
                <a:ea typeface="ＭＳ Ｐゴシック" charset="0"/>
              </a:rPr>
              <a:t>– Certain % of Users, Cookie, Random, Group</a:t>
            </a:r>
          </a:p>
          <a:p>
            <a:pPr marL="739775" lvl="1" indent="-284163" eaLnBrk="1" hangingPunct="1">
              <a:lnSpc>
                <a:spcPct val="80000"/>
              </a:lnSpc>
              <a:spcBef>
                <a:spcPts val="300"/>
              </a:spcBef>
              <a:buClr>
                <a:srgbClr val="008674"/>
              </a:buClr>
              <a:buSzPct val="100000"/>
              <a:buFont typeface="Wingdings" charset="0"/>
              <a:buChar char="§"/>
              <a:defRPr/>
            </a:pPr>
            <a:r>
              <a:rPr lang="en-US" sz="1200" b="1">
                <a:solidFill>
                  <a:srgbClr val="292929"/>
                </a:solidFill>
                <a:ea typeface="ＭＳ Ｐゴシック" charset="0"/>
              </a:rPr>
              <a:t>List</a:t>
            </a:r>
            <a:r>
              <a:rPr lang="en-US" sz="1200">
                <a:solidFill>
                  <a:srgbClr val="292929"/>
                </a:solidFill>
                <a:ea typeface="ＭＳ Ｐゴシック" charset="0"/>
              </a:rPr>
              <a:t> </a:t>
            </a:r>
            <a:r>
              <a:rPr lang="en-US" sz="1200">
                <a:solidFill>
                  <a:srgbClr val="595959"/>
                </a:solidFill>
                <a:ea typeface="ＭＳ Ｐゴシック" charset="0"/>
              </a:rPr>
              <a:t>– User ID, Group ID, Organization ID, …</a:t>
            </a:r>
          </a:p>
          <a:p>
            <a:pPr marL="739775" lvl="1" indent="-284163" eaLnBrk="1" hangingPunct="1">
              <a:lnSpc>
                <a:spcPct val="80000"/>
              </a:lnSpc>
              <a:spcBef>
                <a:spcPts val="300"/>
              </a:spcBef>
              <a:buClr>
                <a:srgbClr val="008674"/>
              </a:buClr>
              <a:buSzPct val="100000"/>
              <a:buFont typeface="Wingdings" charset="0"/>
              <a:buChar char="§"/>
              <a:defRPr/>
            </a:pPr>
            <a:r>
              <a:rPr lang="en-US" sz="1200" b="1">
                <a:solidFill>
                  <a:srgbClr val="292929"/>
                </a:solidFill>
                <a:ea typeface="ＭＳ Ｐゴシック" charset="0"/>
              </a:rPr>
              <a:t>Identity</a:t>
            </a:r>
            <a:r>
              <a:rPr lang="en-US" sz="1200">
                <a:solidFill>
                  <a:srgbClr val="292929"/>
                </a:solidFill>
                <a:ea typeface="ＭＳ Ｐゴシック" charset="0"/>
              </a:rPr>
              <a:t> </a:t>
            </a:r>
            <a:r>
              <a:rPr lang="en-US" sz="1200">
                <a:solidFill>
                  <a:srgbClr val="595959"/>
                </a:solidFill>
                <a:ea typeface="ＭＳ Ｐゴシック" charset="0"/>
              </a:rPr>
              <a:t>– Always on! and cannot be turned off.</a:t>
            </a:r>
          </a:p>
          <a:p>
            <a:pPr marL="739775" lvl="1" indent="-284163" eaLnBrk="1" hangingPunct="1">
              <a:lnSpc>
                <a:spcPct val="80000"/>
              </a:lnSpc>
              <a:spcBef>
                <a:spcPts val="300"/>
              </a:spcBef>
              <a:buClr>
                <a:srgbClr val="008674"/>
              </a:buClr>
              <a:buSzPct val="100000"/>
              <a:buFont typeface="Wingdings" charset="0"/>
              <a:buChar char="§"/>
              <a:defRPr/>
            </a:pPr>
            <a:r>
              <a:rPr lang="en-US" sz="1200" b="1">
                <a:solidFill>
                  <a:srgbClr val="292929"/>
                </a:solidFill>
                <a:ea typeface="ＭＳ Ｐゴシック" charset="0"/>
              </a:rPr>
              <a:t>Nil</a:t>
            </a:r>
            <a:r>
              <a:rPr lang="en-US" sz="1200">
                <a:solidFill>
                  <a:srgbClr val="292929"/>
                </a:solidFill>
                <a:ea typeface="ＭＳ Ｐゴシック" charset="0"/>
              </a:rPr>
              <a:t> </a:t>
            </a:r>
            <a:r>
              <a:rPr lang="en-US" sz="1200">
                <a:solidFill>
                  <a:srgbClr val="595959"/>
                </a:solidFill>
                <a:ea typeface="ＭＳ Ｐゴシック" charset="0"/>
              </a:rPr>
              <a:t>-  Always off! and cannot be turned on.</a:t>
            </a:r>
          </a:p>
          <a:p>
            <a:pPr marL="285750" indent="-285750" eaLnBrk="1" hangingPunct="1">
              <a:lnSpc>
                <a:spcPct val="80000"/>
              </a:lnSpc>
              <a:spcBef>
                <a:spcPts val="300"/>
              </a:spcBef>
              <a:buClr>
                <a:srgbClr val="008674"/>
              </a:buClr>
              <a:buSzPct val="100000"/>
              <a:buFont typeface="Wingdings" charset="0"/>
              <a:buChar char="n"/>
              <a:defRPr/>
            </a:pPr>
            <a:r>
              <a:rPr lang="en-US" b="1">
                <a:solidFill>
                  <a:srgbClr val="2661A8"/>
                </a:solidFill>
                <a:ea typeface="ＭＳ Ｐゴシック" charset="0"/>
              </a:rPr>
              <a:t>Cloud Foundry Constructs </a:t>
            </a:r>
          </a:p>
          <a:p>
            <a:pPr marL="739775" lvl="1" indent="-284163" eaLnBrk="1" hangingPunct="1">
              <a:lnSpc>
                <a:spcPct val="80000"/>
              </a:lnSpc>
              <a:spcBef>
                <a:spcPts val="300"/>
              </a:spcBef>
              <a:buClr>
                <a:srgbClr val="008674"/>
              </a:buClr>
              <a:buSzPct val="100000"/>
              <a:buFont typeface="Wingdings" charset="0"/>
              <a:buChar char="§"/>
              <a:defRPr/>
            </a:pPr>
            <a:r>
              <a:rPr lang="en-US" sz="1200">
                <a:solidFill>
                  <a:srgbClr val="595959"/>
                </a:solidFill>
                <a:latin typeface="Courier" charset="0"/>
                <a:ea typeface="ＭＳ Ｐゴシック" charset="0"/>
                <a:sym typeface="Courier" charset="0"/>
              </a:rPr>
              <a:t>cf scale, Configuration Server, Route Services</a:t>
            </a:r>
          </a:p>
          <a:p>
            <a:pPr marL="739775" lvl="1" indent="-284163" eaLnBrk="1" hangingPunct="1">
              <a:lnSpc>
                <a:spcPct val="80000"/>
              </a:lnSpc>
              <a:spcBef>
                <a:spcPts val="300"/>
              </a:spcBef>
              <a:buClr>
                <a:srgbClr val="008674"/>
              </a:buClr>
              <a:buSzPct val="100000"/>
              <a:buFont typeface="Wingdings" charset="0"/>
              <a:buChar char="§"/>
              <a:defRPr/>
            </a:pPr>
            <a:endParaRPr lang="en-US" sz="1200">
              <a:solidFill>
                <a:srgbClr val="595959"/>
              </a:solidFill>
              <a:ea typeface="ＭＳ Ｐゴシック" charset="0"/>
            </a:endParaRPr>
          </a:p>
          <a:p>
            <a:pPr marL="739775" lvl="1" indent="-284163" eaLnBrk="1" hangingPunct="1">
              <a:lnSpc>
                <a:spcPct val="80000"/>
              </a:lnSpc>
              <a:spcBef>
                <a:spcPts val="300"/>
              </a:spcBef>
              <a:buClr>
                <a:srgbClr val="008674"/>
              </a:buClr>
              <a:buSzPct val="100000"/>
              <a:buFont typeface="Wingdings" charset="0"/>
              <a:buChar char="§"/>
              <a:defRPr/>
            </a:pPr>
            <a:endParaRPr lang="en-US" sz="1200">
              <a:solidFill>
                <a:srgbClr val="595959"/>
              </a:solidFill>
              <a:ea typeface="ＭＳ Ｐゴシック" charset="0"/>
            </a:endParaRPr>
          </a:p>
        </p:txBody>
      </p:sp>
      <p:pic>
        <p:nvPicPr>
          <p:cNvPr id="33801" name="Picture 9" descr="shu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6538" y="2511425"/>
            <a:ext cx="1038225"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0816228"/>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774"/>
                                        </p:tgtEl>
                                        <p:attrNameLst>
                                          <p:attrName>style.visibility</p:attrName>
                                        </p:attrNameLst>
                                      </p:cBhvr>
                                      <p:to>
                                        <p:strVal val="visible"/>
                                      </p:to>
                                    </p:set>
                                    <p:animEffect transition="in" filter="fade">
                                      <p:cBhvr>
                                        <p:cTn id="7" dur="2000"/>
                                        <p:tgtEl>
                                          <p:spTgt spid="327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773"/>
                                        </p:tgtEl>
                                        <p:attrNameLst>
                                          <p:attrName>style.visibility</p:attrName>
                                        </p:attrNameLst>
                                      </p:cBhvr>
                                      <p:to>
                                        <p:strVal val="visible"/>
                                      </p:to>
                                    </p:set>
                                    <p:animEffect transition="in" filter="fade">
                                      <p:cBhvr>
                                        <p:cTn id="10" dur="2000"/>
                                        <p:tgtEl>
                                          <p:spTgt spid="327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3" grpId="0" bldLvl="0" autoUpdateAnimBg="0"/>
      <p:bldP spid="32774"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Rectangle 4"/>
          <p:cNvSpPr>
            <a:spLocks noChangeArrowheads="1"/>
          </p:cNvSpPr>
          <p:nvPr/>
        </p:nvSpPr>
        <p:spPr bwMode="auto">
          <a:xfrm>
            <a:off x="4572000" y="0"/>
            <a:ext cx="4572000" cy="5143500"/>
          </a:xfrm>
          <a:prstGeom prst="rect">
            <a:avLst/>
          </a:prstGeom>
          <a:solidFill>
            <a:srgbClr val="008881"/>
          </a:solidFill>
          <a:ln>
            <a:noFill/>
          </a:ln>
          <a:effectLst/>
          <a:extLs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endParaRPr lang="en-US">
              <a:solidFill>
                <a:srgbClr val="FFFFFF"/>
              </a:solidFill>
              <a:ea typeface="ＭＳ Ｐゴシック" charset="0"/>
              <a:cs typeface="Arial" charset="0"/>
            </a:endParaRPr>
          </a:p>
        </p:txBody>
      </p:sp>
      <p:pic>
        <p:nvPicPr>
          <p:cNvPr id="33795" name="Picture 6" descr="Pivotal_Whit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6750" y="4854575"/>
            <a:ext cx="711200" cy="173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33796" name="Shape 159"/>
          <p:cNvSpPr>
            <a:spLocks noChangeArrowheads="1"/>
          </p:cNvSpPr>
          <p:nvPr/>
        </p:nvSpPr>
        <p:spPr bwMode="auto">
          <a:xfrm>
            <a:off x="12700" y="1758950"/>
            <a:ext cx="4559300" cy="193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lstStyle/>
          <a:p>
            <a:pPr algn="ctr" eaLnBrk="1" hangingPunct="1">
              <a:lnSpc>
                <a:spcPct val="90000"/>
              </a:lnSpc>
              <a:buClr>
                <a:srgbClr val="008881"/>
              </a:buClr>
              <a:buSzPct val="25000"/>
              <a:defRPr/>
            </a:pPr>
            <a:r>
              <a:rPr lang="en-US" sz="4800" b="1" i="1">
                <a:solidFill>
                  <a:srgbClr val="00A689"/>
                </a:solidFill>
                <a:ea typeface="ＭＳ Ｐゴシック" charset="0"/>
              </a:rPr>
              <a:t>Migrating</a:t>
            </a:r>
          </a:p>
          <a:p>
            <a:pPr algn="ctr" eaLnBrk="1" hangingPunct="1">
              <a:lnSpc>
                <a:spcPct val="90000"/>
              </a:lnSpc>
              <a:buClr>
                <a:srgbClr val="008881"/>
              </a:buClr>
              <a:buSzPct val="25000"/>
              <a:defRPr/>
            </a:pPr>
            <a:r>
              <a:rPr lang="en-US" sz="4800" b="1" i="1">
                <a:solidFill>
                  <a:srgbClr val="00A689"/>
                </a:solidFill>
                <a:ea typeface="ＭＳ Ｐゴシック" charset="0"/>
              </a:rPr>
              <a:t> Data</a:t>
            </a:r>
          </a:p>
        </p:txBody>
      </p:sp>
      <p:sp>
        <p:nvSpPr>
          <p:cNvPr id="33797" name="Shape 159"/>
          <p:cNvSpPr>
            <a:spLocks noChangeArrowheads="1"/>
          </p:cNvSpPr>
          <p:nvPr/>
        </p:nvSpPr>
        <p:spPr bwMode="auto">
          <a:xfrm>
            <a:off x="4789488" y="484188"/>
            <a:ext cx="3744912" cy="4370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lstStyle/>
          <a:p>
            <a:pPr marL="144463" indent="-144463">
              <a:lnSpc>
                <a:spcPct val="110000"/>
              </a:lnSpc>
              <a:buSzPct val="100000"/>
              <a:buFont typeface="Wingdings" charset="0"/>
              <a:buChar char="§"/>
              <a:defRPr/>
            </a:pPr>
            <a:r>
              <a:rPr lang="en-US" b="1" i="1">
                <a:solidFill>
                  <a:schemeClr val="bg1"/>
                </a:solidFill>
                <a:ea typeface="ＭＳ Ｐゴシック" charset="0"/>
              </a:rPr>
              <a:t>Tools – SchemaSpy – graphical relationship viewer</a:t>
            </a:r>
          </a:p>
          <a:p>
            <a:pPr marL="144463" indent="-144463">
              <a:lnSpc>
                <a:spcPct val="110000"/>
              </a:lnSpc>
              <a:buSzPct val="100000"/>
              <a:buFont typeface="Wingdings" charset="0"/>
              <a:buChar char="§"/>
              <a:defRPr/>
            </a:pPr>
            <a:r>
              <a:rPr lang="en-US" b="1" i="1">
                <a:solidFill>
                  <a:schemeClr val="bg1"/>
                </a:solidFill>
                <a:ea typeface="ＭＳ Ｐゴシック" charset="0"/>
              </a:rPr>
              <a:t>Tools - Liquibase, Flyway, jooQ to Auto apply bundles of database refactorings</a:t>
            </a:r>
          </a:p>
          <a:p>
            <a:pPr marL="144463" indent="-144463">
              <a:lnSpc>
                <a:spcPct val="110000"/>
              </a:lnSpc>
              <a:buSzPct val="100000"/>
              <a:buFont typeface="Wingdings" charset="0"/>
              <a:buChar char="§"/>
              <a:defRPr/>
            </a:pPr>
            <a:r>
              <a:rPr lang="en-US" b="1" i="1">
                <a:solidFill>
                  <a:schemeClr val="bg1"/>
                </a:solidFill>
                <a:ea typeface="ＭＳ Ｐゴシック" charset="0"/>
              </a:rPr>
              <a:t>Require a transition period during which both the original and new schemas exist in production</a:t>
            </a:r>
          </a:p>
          <a:p>
            <a:pPr marL="144463" indent="-144463">
              <a:lnSpc>
                <a:spcPct val="110000"/>
              </a:lnSpc>
              <a:buSzPct val="100000"/>
              <a:buFont typeface="Wingdings" charset="0"/>
              <a:buChar char="§"/>
              <a:defRPr/>
            </a:pPr>
            <a:r>
              <a:rPr lang="en-US" b="1" i="1">
                <a:solidFill>
                  <a:schemeClr val="bg1"/>
                </a:solidFill>
                <a:ea typeface="ＭＳ Ｐゴシック" charset="0"/>
              </a:rPr>
              <a:t>Expose a Facade service to  encapsulate DB changes</a:t>
            </a:r>
          </a:p>
          <a:p>
            <a:pPr marL="144463" indent="-144463">
              <a:lnSpc>
                <a:spcPct val="110000"/>
              </a:lnSpc>
              <a:buSzPct val="100000"/>
              <a:buFont typeface="Wingdings" charset="0"/>
              <a:buChar char="§"/>
              <a:defRPr/>
            </a:pPr>
            <a:r>
              <a:rPr lang="en-US" b="1" i="1">
                <a:solidFill>
                  <a:schemeClr val="bg1"/>
                </a:solidFill>
                <a:ea typeface="ＭＳ Ｐゴシック" charset="0"/>
              </a:rPr>
              <a:t>Move logic and constraints to the edge aka services</a:t>
            </a:r>
          </a:p>
          <a:p>
            <a:pPr marL="144463" indent="-144463">
              <a:lnSpc>
                <a:spcPct val="110000"/>
              </a:lnSpc>
              <a:buSzPct val="100000"/>
              <a:buFont typeface="Wingdings" charset="0"/>
              <a:buChar char="§"/>
              <a:defRPr/>
            </a:pPr>
            <a:r>
              <a:rPr lang="en-US" b="1" i="1">
                <a:solidFill>
                  <a:schemeClr val="bg1"/>
                </a:solidFill>
                <a:ea typeface="ＭＳ Ｐゴシック" charset="0"/>
              </a:rPr>
              <a:t>Implement retry and compensations</a:t>
            </a:r>
          </a:p>
          <a:p>
            <a:pPr marL="144463" indent="-144463">
              <a:lnSpc>
                <a:spcPct val="110000"/>
              </a:lnSpc>
              <a:buSzPct val="100000"/>
              <a:buFont typeface="Wingdings" charset="0"/>
              <a:buChar char="§"/>
              <a:defRPr/>
            </a:pPr>
            <a:r>
              <a:rPr lang="en-US" b="1" i="1">
                <a:solidFill>
                  <a:schemeClr val="bg1"/>
                </a:solidFill>
                <a:ea typeface="ＭＳ Ｐゴシック" charset="0"/>
              </a:rPr>
              <a:t>Database Transformation Patterns cataloged in “Refactoring Databases” seminal book by by Scott J Ambler and Pramod J. Sadalage</a:t>
            </a:r>
          </a:p>
        </p:txBody>
      </p:sp>
    </p:spTree>
    <p:extLst>
      <p:ext uri="{BB962C8B-B14F-4D97-AF65-F5344CB8AC3E}">
        <p14:creationId xmlns:p14="http://schemas.microsoft.com/office/powerpoint/2010/main" val="2213221962"/>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33796">
                                            <p:txEl>
                                              <p:pRg st="0" end="0"/>
                                            </p:txEl>
                                          </p:spTgt>
                                        </p:tgtEl>
                                        <p:attrNameLst>
                                          <p:attrName>style.visibility</p:attrName>
                                        </p:attrNameLst>
                                      </p:cBhvr>
                                      <p:to>
                                        <p:strVal val="visible"/>
                                      </p:to>
                                    </p:set>
                                    <p:animEffect transition="in" filter="fade">
                                      <p:cBhvr>
                                        <p:cTn id="7" dur="2000"/>
                                        <p:tgtEl>
                                          <p:spTgt spid="3379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3796">
                                            <p:txEl>
                                              <p:pRg st="1" end="1"/>
                                            </p:txEl>
                                          </p:spTgt>
                                        </p:tgtEl>
                                        <p:attrNameLst>
                                          <p:attrName>style.visibility</p:attrName>
                                        </p:attrNameLst>
                                      </p:cBhvr>
                                      <p:to>
                                        <p:strVal val="visible"/>
                                      </p:to>
                                    </p:set>
                                    <p:animEffect transition="in" filter="fade">
                                      <p:cBhvr>
                                        <p:cTn id="10" dur="2000"/>
                                        <p:tgtEl>
                                          <p:spTgt spid="3379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4818" name="Shape 61"/>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1988" y="4854575"/>
            <a:ext cx="731837"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34819" name="Title 4"/>
          <p:cNvSpPr>
            <a:spLocks noGrp="1" noChangeArrowheads="1"/>
          </p:cNvSpPr>
          <p:nvPr>
            <p:ph type="title" idx="4294967295"/>
          </p:nvPr>
        </p:nvSpPr>
        <p:spPr bwMode="auto">
          <a:xfrm>
            <a:off x="1984375" y="247650"/>
            <a:ext cx="5984875" cy="4746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nchor="ctr"/>
          <a:lstStyle/>
          <a:p>
            <a:pPr>
              <a:defRPr/>
            </a:pPr>
            <a:r>
              <a:rPr lang="en-US" sz="2800" b="1" smtClean="0">
                <a:solidFill>
                  <a:srgbClr val="00A689"/>
                </a:solidFill>
                <a:cs typeface="+mj-cs"/>
              </a:rPr>
              <a:t>ESB to Microservices</a:t>
            </a:r>
          </a:p>
        </p:txBody>
      </p:sp>
      <p:grpSp>
        <p:nvGrpSpPr>
          <p:cNvPr id="35844" name="Group 4"/>
          <p:cNvGrpSpPr>
            <a:grpSpLocks/>
          </p:cNvGrpSpPr>
          <p:nvPr/>
        </p:nvGrpSpPr>
        <p:grpSpPr bwMode="auto">
          <a:xfrm>
            <a:off x="304800" y="912813"/>
            <a:ext cx="8699500" cy="3767137"/>
            <a:chOff x="0" y="0"/>
            <a:chExt cx="13385" cy="6214"/>
          </a:xfrm>
        </p:grpSpPr>
        <p:sp>
          <p:nvSpPr>
            <p:cNvPr id="34821" name="Rectangle 4"/>
            <p:cNvSpPr>
              <a:spLocks noChangeArrowheads="1"/>
            </p:cNvSpPr>
            <p:nvPr/>
          </p:nvSpPr>
          <p:spPr bwMode="auto">
            <a:xfrm>
              <a:off x="15" y="0"/>
              <a:ext cx="13370" cy="6214"/>
            </a:xfrm>
            <a:prstGeom prst="rect">
              <a:avLst/>
            </a:prstGeom>
            <a:gradFill rotWithShape="0">
              <a:gsLst>
                <a:gs pos="0">
                  <a:srgbClr val="DDDDDD"/>
                </a:gs>
                <a:gs pos="100000">
                  <a:schemeClr val="bg1">
                    <a:alpha val="95999"/>
                  </a:schemeClr>
                </a:gs>
              </a:gsLst>
              <a:lin ang="0" scaled="1"/>
            </a:gradFill>
            <a:ln>
              <a:noFill/>
            </a:ln>
            <a:effectLst/>
            <a:extLs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lstStyle/>
            <a:p>
              <a:pPr marL="0" lvl="1">
                <a:lnSpc>
                  <a:spcPct val="110000"/>
                </a:lnSpc>
                <a:defRPr/>
              </a:pPr>
              <a:endParaRPr lang="en-US" sz="1200">
                <a:solidFill>
                  <a:srgbClr val="4D4D4D"/>
                </a:solidFill>
                <a:ea typeface="ＭＳ Ｐゴシック" charset="0"/>
                <a:cs typeface="Arial" charset="0"/>
              </a:endParaRPr>
            </a:p>
          </p:txBody>
        </p:sp>
        <p:sp>
          <p:nvSpPr>
            <p:cNvPr id="34822" name="Rectangle 5"/>
            <p:cNvSpPr>
              <a:spLocks noChangeArrowheads="1"/>
            </p:cNvSpPr>
            <p:nvPr/>
          </p:nvSpPr>
          <p:spPr bwMode="auto">
            <a:xfrm rot="10800000">
              <a:off x="15" y="0"/>
              <a:ext cx="674" cy="6214"/>
            </a:xfrm>
            <a:prstGeom prst="rect">
              <a:avLst/>
            </a:prstGeom>
            <a:solidFill>
              <a:srgbClr val="01786E"/>
            </a:solidFill>
            <a:ln>
              <a:noFill/>
            </a:ln>
            <a:effectLst/>
            <a:extLs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defRPr/>
              </a:pPr>
              <a:r>
                <a:rPr lang="en-US" sz="2600" b="1">
                  <a:solidFill>
                    <a:srgbClr val="FFFFFF"/>
                  </a:solidFill>
                  <a:latin typeface="Calibri" charset="0"/>
                  <a:ea typeface="ＭＳ Ｐゴシック" charset="0"/>
                  <a:cs typeface="Arial" charset="0"/>
                  <a:sym typeface="Calibri" charset="0"/>
                </a:rPr>
                <a:t>BENEF</a:t>
              </a:r>
              <a:r>
                <a:rPr lang="en-PH" sz="2600" b="1">
                  <a:solidFill>
                    <a:srgbClr val="FFFFFF"/>
                  </a:solidFill>
                  <a:latin typeface="Calibri" charset="0"/>
                  <a:ea typeface="ＭＳ Ｐゴシック" charset="0"/>
                  <a:cs typeface="Arial" charset="0"/>
                  <a:sym typeface="Calibri" charset="0"/>
                </a:rPr>
                <a:t>I</a:t>
              </a:r>
              <a:r>
                <a:rPr lang="en-US" sz="2600" b="1">
                  <a:solidFill>
                    <a:srgbClr val="FFFFFF"/>
                  </a:solidFill>
                  <a:latin typeface="Calibri" charset="0"/>
                  <a:ea typeface="ＭＳ Ｐゴシック" charset="0"/>
                  <a:cs typeface="Arial" charset="0"/>
                  <a:sym typeface="Calibri" charset="0"/>
                </a:rPr>
                <a:t>TS</a:t>
              </a:r>
            </a:p>
          </p:txBody>
        </p:sp>
        <p:sp>
          <p:nvSpPr>
            <p:cNvPr id="34823" name="Pentagon 6"/>
            <p:cNvSpPr>
              <a:spLocks noChangeArrowheads="1"/>
            </p:cNvSpPr>
            <p:nvPr/>
          </p:nvSpPr>
          <p:spPr bwMode="auto">
            <a:xfrm>
              <a:off x="620" y="5"/>
              <a:ext cx="469" cy="6209"/>
            </a:xfrm>
            <a:prstGeom prst="homePlate">
              <a:avLst>
                <a:gd name="adj" fmla="val 25000"/>
              </a:avLst>
            </a:prstGeom>
            <a:solidFill>
              <a:srgbClr val="01786E"/>
            </a:solidFill>
            <a:ln>
              <a:noFill/>
            </a:ln>
            <a:effectLst/>
            <a:extLs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defRPr/>
              </a:pPr>
              <a:endParaRPr lang="en-US" sz="1200" b="1">
                <a:solidFill>
                  <a:srgbClr val="FFFFFF"/>
                </a:solidFill>
                <a:latin typeface="Calibri" charset="0"/>
                <a:ea typeface="ＭＳ Ｐゴシック" charset="0"/>
                <a:cs typeface="Arial" charset="0"/>
                <a:sym typeface="Calibri" charset="0"/>
              </a:endParaRPr>
            </a:p>
          </p:txBody>
        </p:sp>
        <p:sp>
          <p:nvSpPr>
            <p:cNvPr id="34824" name="Content Placeholder 5"/>
            <p:cNvSpPr>
              <a:spLocks noChangeArrowheads="1"/>
            </p:cNvSpPr>
            <p:nvPr/>
          </p:nvSpPr>
          <p:spPr bwMode="auto">
            <a:xfrm>
              <a:off x="1092" y="89"/>
              <a:ext cx="12174" cy="60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marL="285750" indent="-285750" eaLnBrk="1" hangingPunct="1">
                <a:spcBef>
                  <a:spcPts val="300"/>
                </a:spcBef>
                <a:buClr>
                  <a:srgbClr val="008674"/>
                </a:buClr>
                <a:buFont typeface="Wingdings" charset="0"/>
                <a:buChar char="§"/>
                <a:defRPr/>
              </a:pPr>
              <a:endParaRPr lang="en-US">
                <a:ea typeface="ＭＳ Ｐゴシック" charset="0"/>
                <a:cs typeface="Arial" charset="0"/>
              </a:endParaRPr>
            </a:p>
          </p:txBody>
        </p:sp>
        <p:sp>
          <p:nvSpPr>
            <p:cNvPr id="34825" name="Rectangle 5"/>
            <p:cNvSpPr>
              <a:spLocks noChangeArrowheads="1"/>
            </p:cNvSpPr>
            <p:nvPr/>
          </p:nvSpPr>
          <p:spPr bwMode="auto">
            <a:xfrm rot="10800000">
              <a:off x="0" y="0"/>
              <a:ext cx="674" cy="6214"/>
            </a:xfrm>
            <a:prstGeom prst="rect">
              <a:avLst/>
            </a:prstGeom>
            <a:solidFill>
              <a:srgbClr val="008881"/>
            </a:solidFill>
            <a:ln>
              <a:noFill/>
            </a:ln>
            <a:effectLst/>
            <a:extLs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vert="eaVert" lIns="90170" tIns="46990" rIns="90170" bIns="46990" anchor="ctr"/>
            <a:lstStyle/>
            <a:p>
              <a:pPr algn="ctr">
                <a:defRPr/>
              </a:pPr>
              <a:r>
                <a:rPr lang="en-US" sz="2400" b="1">
                  <a:solidFill>
                    <a:srgbClr val="FFFFFF"/>
                  </a:solidFill>
                  <a:latin typeface="Calibri" charset="0"/>
                  <a:ea typeface="ＭＳ Ｐゴシック" charset="0"/>
                  <a:cs typeface="Arial" charset="0"/>
                  <a:sym typeface="Calibri" charset="0"/>
                </a:rPr>
                <a:t>DECENTRALIZ</a:t>
              </a:r>
              <a:r>
                <a:rPr lang="en-PH" sz="2400" b="1">
                  <a:solidFill>
                    <a:srgbClr val="FFFFFF"/>
                  </a:solidFill>
                  <a:latin typeface="Calibri" charset="0"/>
                  <a:ea typeface="ＭＳ Ｐゴシック" charset="0"/>
                  <a:cs typeface="Arial" charset="0"/>
                  <a:sym typeface="Calibri" charset="0"/>
                </a:rPr>
                <a:t>A</a:t>
              </a:r>
              <a:r>
                <a:rPr lang="en-US" sz="2400" b="1">
                  <a:solidFill>
                    <a:srgbClr val="FFFFFF"/>
                  </a:solidFill>
                  <a:latin typeface="Calibri" charset="0"/>
                  <a:ea typeface="ＭＳ Ｐゴシック" charset="0"/>
                  <a:cs typeface="Arial" charset="0"/>
                  <a:sym typeface="Calibri" charset="0"/>
                </a:rPr>
                <a:t>TION</a:t>
              </a:r>
            </a:p>
          </p:txBody>
        </p:sp>
        <p:sp>
          <p:nvSpPr>
            <p:cNvPr id="34826" name="Pentagon 6"/>
            <p:cNvSpPr>
              <a:spLocks noChangeArrowheads="1"/>
            </p:cNvSpPr>
            <p:nvPr/>
          </p:nvSpPr>
          <p:spPr bwMode="auto">
            <a:xfrm>
              <a:off x="620" y="0"/>
              <a:ext cx="469" cy="6209"/>
            </a:xfrm>
            <a:prstGeom prst="homePlate">
              <a:avLst>
                <a:gd name="adj" fmla="val 25000"/>
              </a:avLst>
            </a:prstGeom>
            <a:solidFill>
              <a:srgbClr val="008881"/>
            </a:solidFill>
            <a:ln>
              <a:noFill/>
            </a:ln>
            <a:effectLst/>
            <a:extLs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endParaRPr lang="en-US" sz="1200" b="1">
                <a:solidFill>
                  <a:srgbClr val="FFFFFF"/>
                </a:solidFill>
                <a:latin typeface="Calibri" charset="0"/>
                <a:ea typeface="ＭＳ Ｐゴシック" charset="0"/>
                <a:cs typeface="Arial" charset="0"/>
                <a:sym typeface="Calibri" charset="0"/>
              </a:endParaRPr>
            </a:p>
          </p:txBody>
        </p:sp>
      </p:grpSp>
      <p:sp>
        <p:nvSpPr>
          <p:cNvPr id="34827" name="Content Placeholder 5"/>
          <p:cNvSpPr>
            <a:spLocks noChangeArrowheads="1"/>
          </p:cNvSpPr>
          <p:nvPr/>
        </p:nvSpPr>
        <p:spPr bwMode="auto">
          <a:xfrm>
            <a:off x="1120775" y="1057275"/>
            <a:ext cx="7727950" cy="3622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marL="342900" indent="-342900" eaLnBrk="1" hangingPunct="1">
              <a:spcBef>
                <a:spcPct val="20000"/>
              </a:spcBef>
              <a:buFont typeface="Arial" charset="0"/>
              <a:buChar char="•"/>
              <a:defRPr/>
            </a:pPr>
            <a:endParaRPr lang="en-US" sz="1800">
              <a:solidFill>
                <a:srgbClr val="1C1C1C"/>
              </a:solidFill>
              <a:ea typeface="SimHei" charset="0"/>
              <a:cs typeface="SimHei" charset="0"/>
            </a:endParaRPr>
          </a:p>
          <a:p>
            <a:pPr marL="342900" indent="-342900" eaLnBrk="1" hangingPunct="1">
              <a:spcBef>
                <a:spcPct val="20000"/>
              </a:spcBef>
              <a:buFont typeface="Arial" charset="0"/>
              <a:buChar char="•"/>
              <a:defRPr/>
            </a:pPr>
            <a:r>
              <a:rPr lang="en-US" sz="1800">
                <a:solidFill>
                  <a:srgbClr val="1C1C1C"/>
                </a:solidFill>
                <a:ea typeface="SimHei" charset="0"/>
                <a:cs typeface="SimHei" charset="0"/>
              </a:rPr>
              <a:t>Follow a phased approach to migrating ESB composite and provider services</a:t>
            </a:r>
          </a:p>
          <a:p>
            <a:pPr marL="342900" indent="-342900" eaLnBrk="1" hangingPunct="1">
              <a:spcBef>
                <a:spcPct val="20000"/>
              </a:spcBef>
              <a:buFont typeface="Arial" charset="0"/>
              <a:buChar char="•"/>
              <a:defRPr/>
            </a:pPr>
            <a:r>
              <a:rPr lang="en-US" sz="1800">
                <a:solidFill>
                  <a:srgbClr val="1C1C1C"/>
                </a:solidFill>
                <a:ea typeface="SimHei" charset="0"/>
                <a:cs typeface="SimHei" charset="0"/>
              </a:rPr>
              <a:t>Business logic should reside in Java apps and only fundamental ESB functions like legacy adapters and pure transformation and mediation should be handled by the ESB</a:t>
            </a:r>
          </a:p>
          <a:p>
            <a:pPr marL="342900" indent="-342900" eaLnBrk="1" hangingPunct="1">
              <a:spcBef>
                <a:spcPct val="20000"/>
              </a:spcBef>
              <a:buFont typeface="Arial" charset="0"/>
              <a:buChar char="•"/>
              <a:defRPr/>
            </a:pPr>
            <a:r>
              <a:rPr lang="en-US" sz="1800">
                <a:solidFill>
                  <a:srgbClr val="1C1C1C"/>
                </a:solidFill>
                <a:ea typeface="SimHei" charset="0"/>
                <a:cs typeface="SimHei" charset="0"/>
              </a:rPr>
              <a:t>Where existing ESB services do not already exist, start greenfield net new development with a pure microservices based approach</a:t>
            </a:r>
          </a:p>
          <a:p>
            <a:pPr marL="342900" indent="-342900" eaLnBrk="1" hangingPunct="1">
              <a:spcBef>
                <a:spcPct val="20000"/>
              </a:spcBef>
              <a:buFont typeface="Arial" charset="0"/>
              <a:buChar char="•"/>
              <a:defRPr/>
            </a:pPr>
            <a:r>
              <a:rPr lang="en-US" sz="1800">
                <a:solidFill>
                  <a:srgbClr val="1C1C1C"/>
                </a:solidFill>
                <a:ea typeface="SimHei" charset="0"/>
                <a:cs typeface="SimHei" charset="0"/>
              </a:rPr>
              <a:t>5 Step Evolution of the ESB to the Cloud</a:t>
            </a:r>
          </a:p>
          <a:p>
            <a:pPr marL="342900" indent="-342900" eaLnBrk="1" hangingPunct="1">
              <a:spcBef>
                <a:spcPct val="20000"/>
              </a:spcBef>
              <a:buFont typeface="Arial" charset="0"/>
              <a:buChar char="•"/>
              <a:defRPr/>
            </a:pPr>
            <a:r>
              <a:rPr lang="en-US" sz="1800">
                <a:solidFill>
                  <a:srgbClr val="1C1C1C"/>
                </a:solidFill>
                <a:ea typeface="SimHei" charset="0"/>
                <a:cs typeface="SimHei" charset="0"/>
              </a:rPr>
              <a:t>1. Co-exist 2. Lift &amp; Shift 3. Refactor 4. Replace 5. Transform</a:t>
            </a:r>
            <a:endParaRPr lang="en-US">
              <a:solidFill>
                <a:srgbClr val="1C1C1C"/>
              </a:solidFill>
              <a:ea typeface="ＭＳ Ｐゴシック" charset="0"/>
            </a:endParaRPr>
          </a:p>
        </p:txBody>
      </p:sp>
    </p:spTree>
    <p:extLst>
      <p:ext uri="{BB962C8B-B14F-4D97-AF65-F5344CB8AC3E}">
        <p14:creationId xmlns:p14="http://schemas.microsoft.com/office/powerpoint/2010/main" val="2930985041"/>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819"/>
                                        </p:tgtEl>
                                        <p:attrNameLst>
                                          <p:attrName>style.visibility</p:attrName>
                                        </p:attrNameLst>
                                      </p:cBhvr>
                                      <p:to>
                                        <p:strVal val="visible"/>
                                      </p:to>
                                    </p:set>
                                    <p:animEffect transition="in" filter="fade">
                                      <p:cBhvr>
                                        <p:cTn id="7" dur="2000"/>
                                        <p:tgtEl>
                                          <p:spTgt spid="348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bldLvl="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5842" name="Picture 6" descr="pivotal_tea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4688" y="4819650"/>
            <a:ext cx="731837"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pic>
        <p:nvPicPr>
          <p:cNvPr id="3584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3350" y="1333500"/>
            <a:ext cx="4994275" cy="2897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35844" name="Title 4"/>
          <p:cNvSpPr>
            <a:spLocks noGrp="1" noChangeArrowheads="1"/>
          </p:cNvSpPr>
          <p:nvPr>
            <p:ph type="title" idx="4294967295"/>
          </p:nvPr>
        </p:nvSpPr>
        <p:spPr bwMode="auto">
          <a:xfrm>
            <a:off x="2679700" y="184150"/>
            <a:ext cx="3760788" cy="4746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algn="l">
              <a:defRPr/>
            </a:pPr>
            <a:r>
              <a:rPr lang="en-US" sz="2800" b="1" smtClean="0">
                <a:solidFill>
                  <a:srgbClr val="00A689"/>
                </a:solidFill>
                <a:cs typeface="+mj-cs"/>
                <a:sym typeface="Arial" charset="0"/>
              </a:rPr>
              <a:t>Modernizing Batch</a:t>
            </a:r>
          </a:p>
        </p:txBody>
      </p:sp>
      <p:sp>
        <p:nvSpPr>
          <p:cNvPr id="35845" name="Content Placeholder 9"/>
          <p:cNvSpPr>
            <a:spLocks noChangeArrowheads="1"/>
          </p:cNvSpPr>
          <p:nvPr/>
        </p:nvSpPr>
        <p:spPr bwMode="auto">
          <a:xfrm>
            <a:off x="330200" y="892175"/>
            <a:ext cx="4070350" cy="3927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marL="285750" indent="-285750">
              <a:spcBef>
                <a:spcPts val="300"/>
              </a:spcBef>
              <a:buClr>
                <a:srgbClr val="008674"/>
              </a:buClr>
              <a:buFont typeface="Wingdings" charset="0"/>
              <a:buChar char="§"/>
              <a:defRPr/>
            </a:pPr>
            <a:r>
              <a:rPr lang="en-US" sz="2000">
                <a:solidFill>
                  <a:srgbClr val="595959"/>
                </a:solidFill>
                <a:ea typeface="ＭＳ Ｐゴシック" charset="0"/>
              </a:rPr>
              <a:t>Address Concurrent Batch and Online	</a:t>
            </a:r>
          </a:p>
          <a:p>
            <a:pPr marL="285750" indent="-285750">
              <a:spcBef>
                <a:spcPts val="300"/>
              </a:spcBef>
              <a:buClr>
                <a:srgbClr val="008674"/>
              </a:buClr>
              <a:buFont typeface="Wingdings" charset="0"/>
              <a:buChar char="§"/>
              <a:defRPr/>
            </a:pPr>
            <a:r>
              <a:rPr lang="en-US" sz="2000">
                <a:solidFill>
                  <a:srgbClr val="595959"/>
                </a:solidFill>
                <a:ea typeface="ＭＳ Ｐゴシック" charset="0"/>
              </a:rPr>
              <a:t>z/OS v2 Connect</a:t>
            </a:r>
          </a:p>
          <a:p>
            <a:pPr marL="285750" indent="-285750">
              <a:spcBef>
                <a:spcPts val="300"/>
              </a:spcBef>
              <a:buClr>
                <a:srgbClr val="008674"/>
              </a:buClr>
              <a:buFont typeface="Wingdings" charset="0"/>
              <a:buChar char="§"/>
              <a:defRPr/>
            </a:pPr>
            <a:r>
              <a:rPr lang="en-US" sz="2000">
                <a:solidFill>
                  <a:srgbClr val="595959"/>
                </a:solidFill>
                <a:ea typeface="ＭＳ Ｐゴシック" charset="0"/>
              </a:rPr>
              <a:t>Eliminate needless Data Movement</a:t>
            </a:r>
          </a:p>
          <a:p>
            <a:pPr marL="285750" indent="-285750">
              <a:spcBef>
                <a:spcPts val="300"/>
              </a:spcBef>
              <a:buClr>
                <a:srgbClr val="008674"/>
              </a:buClr>
              <a:buFont typeface="Wingdings" charset="0"/>
              <a:buChar char="§"/>
              <a:defRPr/>
            </a:pPr>
            <a:r>
              <a:rPr lang="en-US" sz="2000">
                <a:solidFill>
                  <a:srgbClr val="595959"/>
                </a:solidFill>
                <a:ea typeface="ＭＳ Ｐゴシック" charset="0"/>
              </a:rPr>
              <a:t>Eliminate file transfer and unnecessary app integration</a:t>
            </a:r>
          </a:p>
          <a:p>
            <a:pPr marL="285750" indent="-285750">
              <a:spcBef>
                <a:spcPts val="300"/>
              </a:spcBef>
              <a:buClr>
                <a:srgbClr val="008674"/>
              </a:buClr>
              <a:buFont typeface="Wingdings" charset="0"/>
              <a:buChar char="§"/>
              <a:defRPr/>
            </a:pPr>
            <a:r>
              <a:rPr lang="en-US" sz="2000">
                <a:solidFill>
                  <a:srgbClr val="595959"/>
                </a:solidFill>
                <a:ea typeface="ＭＳ Ｐゴシック" charset="0"/>
              </a:rPr>
              <a:t>Scheduling and Job Management</a:t>
            </a:r>
          </a:p>
          <a:p>
            <a:pPr marL="285750" indent="-285750">
              <a:spcBef>
                <a:spcPts val="300"/>
              </a:spcBef>
              <a:buClr>
                <a:srgbClr val="008674"/>
              </a:buClr>
              <a:buFont typeface="Wingdings" charset="0"/>
              <a:buChar char="§"/>
              <a:defRPr/>
            </a:pPr>
            <a:r>
              <a:rPr lang="en-US" sz="2000">
                <a:solidFill>
                  <a:srgbClr val="595959"/>
                </a:solidFill>
                <a:ea typeface="ＭＳ Ｐゴシック" charset="0"/>
              </a:rPr>
              <a:t>Technical Solutions</a:t>
            </a:r>
          </a:p>
          <a:p>
            <a:pPr marL="285750" indent="-285750">
              <a:spcBef>
                <a:spcPts val="300"/>
              </a:spcBef>
              <a:buClr>
                <a:srgbClr val="008674"/>
              </a:buClr>
              <a:buFont typeface="Wingdings" charset="0"/>
              <a:buChar char="§"/>
              <a:defRPr/>
            </a:pPr>
            <a:r>
              <a:rPr lang="en-US" sz="2000">
                <a:solidFill>
                  <a:srgbClr val="595959"/>
                </a:solidFill>
                <a:ea typeface="ＭＳ Ｐゴシック" charset="0"/>
              </a:rPr>
              <a:t>Leverage Distributed Batch</a:t>
            </a:r>
            <a:endParaRPr lang="en-US" sz="2000">
              <a:ea typeface="ＭＳ Ｐゴシック" charset="0"/>
            </a:endParaRPr>
          </a:p>
        </p:txBody>
      </p:sp>
    </p:spTree>
    <p:extLst>
      <p:ext uri="{BB962C8B-B14F-4D97-AF65-F5344CB8AC3E}">
        <p14:creationId xmlns:p14="http://schemas.microsoft.com/office/powerpoint/2010/main" val="3473991762"/>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35843"/>
                                        </p:tgtEl>
                                        <p:attrNameLst>
                                          <p:attrName>style.visibility</p:attrName>
                                        </p:attrNameLst>
                                      </p:cBhvr>
                                      <p:to>
                                        <p:strVal val="visible"/>
                                      </p:to>
                                    </p:set>
                                    <p:animEffect transition="in" filter="fade">
                                      <p:cBhvr>
                                        <p:cTn id="7" dur="2000"/>
                                        <p:tgtEl>
                                          <p:spTgt spid="358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844"/>
                                        </p:tgtEl>
                                        <p:attrNameLst>
                                          <p:attrName>style.visibility</p:attrName>
                                        </p:attrNameLst>
                                      </p:cBhvr>
                                      <p:to>
                                        <p:strVal val="visible"/>
                                      </p:to>
                                    </p:set>
                                    <p:animEffect transition="in" filter="fade">
                                      <p:cBhvr>
                                        <p:cTn id="10" dur="2000"/>
                                        <p:tgtEl>
                                          <p:spTgt spid="358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bldLvl="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6866" name="Shape 61"/>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2463" y="4854575"/>
            <a:ext cx="731837"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36867" name="Title 1"/>
          <p:cNvSpPr>
            <a:spLocks noGrp="1" noChangeArrowheads="1"/>
          </p:cNvSpPr>
          <p:nvPr>
            <p:ph type="title" idx="4294967295"/>
          </p:nvPr>
        </p:nvSpPr>
        <p:spPr bwMode="auto">
          <a:xfrm>
            <a:off x="365125" y="301625"/>
            <a:ext cx="8413750" cy="5397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nchor="ctr"/>
          <a:lstStyle/>
          <a:p>
            <a:pPr>
              <a:defRPr/>
            </a:pPr>
            <a:r>
              <a:rPr lang="en-US" sz="2800" b="1" smtClean="0">
                <a:solidFill>
                  <a:srgbClr val="00A689"/>
                </a:solidFill>
                <a:cs typeface="+mj-cs"/>
              </a:rPr>
              <a:t>A word about organization structure</a:t>
            </a:r>
          </a:p>
        </p:txBody>
      </p:sp>
      <p:sp>
        <p:nvSpPr>
          <p:cNvPr id="36868" name="Content Placeholder 2"/>
          <p:cNvSpPr>
            <a:spLocks noGrp="1" noChangeArrowheads="1"/>
          </p:cNvSpPr>
          <p:nvPr/>
        </p:nvSpPr>
        <p:spPr bwMode="auto">
          <a:xfrm>
            <a:off x="365125" y="1047750"/>
            <a:ext cx="8413750" cy="3435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marL="285750" indent="-285750" eaLnBrk="1" hangingPunct="1">
              <a:lnSpc>
                <a:spcPct val="90000"/>
              </a:lnSpc>
              <a:spcBef>
                <a:spcPts val="300"/>
              </a:spcBef>
              <a:buClr>
                <a:srgbClr val="008674"/>
              </a:buClr>
              <a:buFont typeface="Wingdings" charset="0"/>
              <a:buChar char="§"/>
              <a:defRPr/>
            </a:pPr>
            <a:r>
              <a:rPr lang="en-US" sz="2400">
                <a:solidFill>
                  <a:srgbClr val="333333"/>
                </a:solidFill>
                <a:ea typeface="ＭＳ Ｐゴシック" charset="0"/>
              </a:rPr>
              <a:t>Conway's Law asserts that organizations are constrained to produce application designs which are copies of their communication structures</a:t>
            </a:r>
          </a:p>
          <a:p>
            <a:pPr marL="285750" indent="-285750" eaLnBrk="1" hangingPunct="1">
              <a:lnSpc>
                <a:spcPct val="90000"/>
              </a:lnSpc>
              <a:spcBef>
                <a:spcPts val="300"/>
              </a:spcBef>
              <a:buClr>
                <a:srgbClr val="008674"/>
              </a:buClr>
              <a:buFont typeface="Wingdings" charset="0"/>
              <a:buChar char="§"/>
              <a:defRPr/>
            </a:pPr>
            <a:r>
              <a:rPr lang="en-US" sz="2400">
                <a:solidFill>
                  <a:srgbClr val="333333"/>
                </a:solidFill>
                <a:ea typeface="ＭＳ Ｐゴシック" charset="0"/>
              </a:rPr>
              <a:t>Leads to unintended friction points.</a:t>
            </a:r>
          </a:p>
          <a:p>
            <a:pPr marL="285750" indent="-285750" eaLnBrk="1" hangingPunct="1">
              <a:lnSpc>
                <a:spcPct val="90000"/>
              </a:lnSpc>
              <a:spcBef>
                <a:spcPts val="300"/>
              </a:spcBef>
              <a:buClr>
                <a:srgbClr val="008674"/>
              </a:buClr>
              <a:buFont typeface="Wingdings" charset="0"/>
              <a:buChar char="§"/>
              <a:defRPr/>
            </a:pPr>
            <a:r>
              <a:rPr lang="en-US" sz="2400">
                <a:solidFill>
                  <a:srgbClr val="333333"/>
                </a:solidFill>
                <a:ea typeface="ＭＳ Ｐゴシック" charset="0"/>
              </a:rPr>
              <a:t>Evolve your team and organizational structure to promote your desired architecture</a:t>
            </a:r>
          </a:p>
          <a:p>
            <a:pPr marL="285750" indent="-285750" eaLnBrk="1" hangingPunct="1">
              <a:lnSpc>
                <a:spcPct val="90000"/>
              </a:lnSpc>
              <a:spcBef>
                <a:spcPts val="300"/>
              </a:spcBef>
              <a:buClr>
                <a:srgbClr val="008674"/>
              </a:buClr>
              <a:buFont typeface="Wingdings" charset="0"/>
              <a:buChar char="§"/>
              <a:defRPr/>
            </a:pPr>
            <a:r>
              <a:rPr lang="en-US" sz="2400">
                <a:solidFill>
                  <a:srgbClr val="333333"/>
                </a:solidFill>
                <a:ea typeface="ＭＳ Ｐゴシック" charset="0"/>
              </a:rPr>
              <a:t>Break down silos to foster collaboration</a:t>
            </a:r>
          </a:p>
          <a:p>
            <a:pPr marL="285750" indent="-285750" eaLnBrk="1" hangingPunct="1">
              <a:lnSpc>
                <a:spcPct val="90000"/>
              </a:lnSpc>
              <a:spcBef>
                <a:spcPts val="300"/>
              </a:spcBef>
              <a:buClr>
                <a:srgbClr val="008674"/>
              </a:buClr>
              <a:buFont typeface="Wingdings" charset="0"/>
              <a:buChar char="§"/>
              <a:defRPr/>
            </a:pPr>
            <a:r>
              <a:rPr lang="en-US" sz="2400">
                <a:solidFill>
                  <a:srgbClr val="333333"/>
                </a:solidFill>
                <a:ea typeface="ＭＳ Ｐゴシック" charset="0"/>
              </a:rPr>
              <a:t>Your technology architecture is then isomorphic with your business architecture.</a:t>
            </a:r>
          </a:p>
          <a:p>
            <a:pPr marL="285750" indent="-285750" eaLnBrk="1" hangingPunct="1">
              <a:lnSpc>
                <a:spcPct val="90000"/>
              </a:lnSpc>
              <a:spcBef>
                <a:spcPts val="300"/>
              </a:spcBef>
              <a:buClr>
                <a:srgbClr val="008674"/>
              </a:buClr>
              <a:buFont typeface="Wingdings" charset="0"/>
              <a:buChar char="§"/>
              <a:defRPr/>
            </a:pPr>
            <a:endParaRPr lang="en-US" sz="2400">
              <a:solidFill>
                <a:srgbClr val="333333"/>
              </a:solidFill>
              <a:ea typeface="ＭＳ Ｐゴシック" charset="0"/>
            </a:endParaRPr>
          </a:p>
          <a:p>
            <a:pPr marL="285750" indent="-285750" eaLnBrk="1" hangingPunct="1">
              <a:lnSpc>
                <a:spcPct val="90000"/>
              </a:lnSpc>
              <a:spcBef>
                <a:spcPts val="300"/>
              </a:spcBef>
              <a:buClr>
                <a:srgbClr val="008674"/>
              </a:buClr>
              <a:buFont typeface="Wingdings" charset="0"/>
              <a:buChar char="§"/>
              <a:defRPr/>
            </a:pPr>
            <a:endParaRPr lang="en-US" sz="2400">
              <a:ea typeface="ＭＳ Ｐゴシック" charset="0"/>
            </a:endParaRPr>
          </a:p>
        </p:txBody>
      </p:sp>
    </p:spTree>
    <p:extLst>
      <p:ext uri="{BB962C8B-B14F-4D97-AF65-F5344CB8AC3E}">
        <p14:creationId xmlns:p14="http://schemas.microsoft.com/office/powerpoint/2010/main" val="1085919116"/>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867"/>
                                        </p:tgtEl>
                                        <p:attrNameLst>
                                          <p:attrName>style.visibility</p:attrName>
                                        </p:attrNameLst>
                                      </p:cBhvr>
                                      <p:to>
                                        <p:strVal val="visible"/>
                                      </p:to>
                                    </p:set>
                                    <p:animEffect transition="in" filter="fade">
                                      <p:cBhvr>
                                        <p:cTn id="7" dur="2000"/>
                                        <p:tgtEl>
                                          <p:spTgt spid="368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ldLvl="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2270125" y="2144713"/>
            <a:ext cx="460375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rgbClr val="000000"/>
                </a:solidFill>
                <a:latin typeface="Arial" charset="0"/>
                <a:ea typeface="SimSun" charset="0"/>
                <a:cs typeface="SimSun" charset="0"/>
                <a:sym typeface="Arial" charset="0"/>
              </a:defRPr>
            </a:lvl1pPr>
            <a:lvl2pPr marL="742950" indent="-285750">
              <a:defRPr sz="1400">
                <a:solidFill>
                  <a:srgbClr val="000000"/>
                </a:solidFill>
                <a:latin typeface="Arial" charset="0"/>
                <a:ea typeface="SimSun" charset="0"/>
                <a:cs typeface="SimSun" charset="0"/>
                <a:sym typeface="Arial" charset="0"/>
              </a:defRPr>
            </a:lvl2pPr>
            <a:lvl3pPr marL="1143000" indent="-228600">
              <a:defRPr sz="1400">
                <a:solidFill>
                  <a:srgbClr val="000000"/>
                </a:solidFill>
                <a:latin typeface="Arial" charset="0"/>
                <a:ea typeface="SimSun" charset="0"/>
                <a:cs typeface="SimSun" charset="0"/>
                <a:sym typeface="Arial" charset="0"/>
              </a:defRPr>
            </a:lvl3pPr>
            <a:lvl4pPr marL="1600200" indent="-228600">
              <a:defRPr sz="1400">
                <a:solidFill>
                  <a:srgbClr val="000000"/>
                </a:solidFill>
                <a:latin typeface="Arial" charset="0"/>
                <a:ea typeface="SimSun" charset="0"/>
                <a:cs typeface="SimSun" charset="0"/>
                <a:sym typeface="Arial" charset="0"/>
              </a:defRPr>
            </a:lvl4pPr>
            <a:lvl5pPr marL="2057400" indent="-228600">
              <a:defRPr sz="1400">
                <a:solidFill>
                  <a:srgbClr val="000000"/>
                </a:solidFill>
                <a:latin typeface="Arial" charset="0"/>
                <a:ea typeface="SimSun" charset="0"/>
                <a:cs typeface="SimSun" charset="0"/>
                <a:sym typeface="Arial" charset="0"/>
              </a:defRPr>
            </a:lvl5pPr>
            <a:lvl6pPr marL="25146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6pPr>
            <a:lvl7pPr marL="29718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7pPr>
            <a:lvl8pPr marL="34290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8pPr>
            <a:lvl9pPr marL="38862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9pPr>
          </a:lstStyle>
          <a:p>
            <a:r>
              <a:rPr lang="en-US" sz="3600" b="1">
                <a:solidFill>
                  <a:srgbClr val="00A689"/>
                </a:solidFill>
                <a:ea typeface="ＭＳ Ｐゴシック" charset="0"/>
                <a:cs typeface="ＭＳ Ｐゴシック" charset="0"/>
              </a:rPr>
              <a:t>Refactoring Recipes</a:t>
            </a:r>
            <a:endParaRPr lang="en-US" sz="1600">
              <a:solidFill>
                <a:srgbClr val="00A689"/>
              </a:solidFill>
              <a:ea typeface="ＭＳ Ｐゴシック" charset="0"/>
              <a:cs typeface="ＭＳ Ｐゴシック" charset="0"/>
            </a:endParaRPr>
          </a:p>
          <a:p>
            <a:endParaRPr lang="en-US">
              <a:solidFill>
                <a:srgbClr val="00A689"/>
              </a:solidFill>
            </a:endParaRPr>
          </a:p>
        </p:txBody>
      </p:sp>
    </p:spTree>
    <p:extLst>
      <p:ext uri="{BB962C8B-B14F-4D97-AF65-F5344CB8AC3E}">
        <p14:creationId xmlns:p14="http://schemas.microsoft.com/office/powerpoint/2010/main" val="3453793903"/>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37890">
                                            <p:txEl>
                                              <p:pRg st="0" end="0"/>
                                            </p:txEl>
                                          </p:spTgt>
                                        </p:tgtEl>
                                        <p:attrNameLst>
                                          <p:attrName>style.visibility</p:attrName>
                                        </p:attrNameLst>
                                      </p:cBhvr>
                                      <p:to>
                                        <p:strVal val="visible"/>
                                      </p:to>
                                    </p:set>
                                    <p:animEffect transition="in" filter="fade">
                                      <p:cBhvr>
                                        <p:cTn id="7" dur="2000"/>
                                        <p:tgtEl>
                                          <p:spTgt spid="3789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8914" name="Shape 61"/>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2463" y="4854575"/>
            <a:ext cx="731837"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38915" name="Subtitle 3"/>
          <p:cNvSpPr>
            <a:spLocks noGrp="1" noChangeArrowheads="1"/>
          </p:cNvSpPr>
          <p:nvPr/>
        </p:nvSpPr>
        <p:spPr bwMode="auto">
          <a:xfrm>
            <a:off x="365125" y="704850"/>
            <a:ext cx="8413750" cy="81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lstStyle/>
          <a:p>
            <a:pPr eaLnBrk="1" hangingPunct="1">
              <a:buFontTx/>
              <a:buNone/>
              <a:defRPr/>
            </a:pPr>
            <a:r>
              <a:rPr lang="en-US" sz="1800">
                <a:solidFill>
                  <a:srgbClr val="595959"/>
                </a:solidFill>
                <a:ea typeface="ＭＳ Ｐゴシック" charset="0"/>
              </a:rPr>
              <a:t>Persist operation state in the client microservice and track to success or compensate </a:t>
            </a:r>
          </a:p>
          <a:p>
            <a:pPr eaLnBrk="1" hangingPunct="1">
              <a:buFontTx/>
              <a:buNone/>
              <a:defRPr/>
            </a:pPr>
            <a:endParaRPr lang="en-US" sz="1800">
              <a:solidFill>
                <a:srgbClr val="595959"/>
              </a:solidFill>
              <a:ea typeface="ＭＳ Ｐゴシック" charset="0"/>
            </a:endParaRPr>
          </a:p>
        </p:txBody>
      </p:sp>
      <p:sp>
        <p:nvSpPr>
          <p:cNvPr id="38916" name="Title 2"/>
          <p:cNvSpPr>
            <a:spLocks noGrp="1" noChangeArrowheads="1"/>
          </p:cNvSpPr>
          <p:nvPr>
            <p:ph type="title" idx="4294967295"/>
          </p:nvPr>
        </p:nvSpPr>
        <p:spPr bwMode="auto">
          <a:xfrm>
            <a:off x="365125" y="169863"/>
            <a:ext cx="8413750" cy="54133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nchor="ctr"/>
          <a:lstStyle/>
          <a:p>
            <a:pPr>
              <a:defRPr/>
            </a:pPr>
            <a:r>
              <a:rPr lang="en-US" sz="2400" b="1" smtClean="0">
                <a:solidFill>
                  <a:srgbClr val="00A689"/>
                </a:solidFill>
                <a:cs typeface="+mj-cs"/>
              </a:rPr>
              <a:t>Application Level Eventual Consistency</a:t>
            </a:r>
          </a:p>
        </p:txBody>
      </p:sp>
      <p:sp>
        <p:nvSpPr>
          <p:cNvPr id="38917" name="Text Placeholder 4"/>
          <p:cNvSpPr>
            <a:spLocks noGrp="1" noChangeArrowheads="1"/>
          </p:cNvSpPr>
          <p:nvPr/>
        </p:nvSpPr>
        <p:spPr bwMode="auto">
          <a:xfrm>
            <a:off x="206375" y="1441450"/>
            <a:ext cx="8574088" cy="301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marL="638175" indent="-458788" eaLnBrk="1" hangingPunct="1">
              <a:lnSpc>
                <a:spcPct val="90000"/>
              </a:lnSpc>
              <a:spcBef>
                <a:spcPts val="300"/>
              </a:spcBef>
              <a:buClr>
                <a:srgbClr val="008674"/>
              </a:buClr>
              <a:buFont typeface="Wingdings" charset="0"/>
              <a:buChar char="§"/>
              <a:defRPr/>
            </a:pPr>
            <a:r>
              <a:rPr lang="en-US" sz="2400">
                <a:solidFill>
                  <a:srgbClr val="595959"/>
                </a:solidFill>
                <a:ea typeface="ＭＳ Ｐゴシック" charset="0"/>
              </a:rPr>
              <a:t> Databases SQL or NoSQL Gemfire</a:t>
            </a:r>
          </a:p>
          <a:p>
            <a:pPr marL="638175" indent="-458788" eaLnBrk="1" hangingPunct="1">
              <a:lnSpc>
                <a:spcPct val="90000"/>
              </a:lnSpc>
              <a:spcBef>
                <a:spcPts val="300"/>
              </a:spcBef>
              <a:buClr>
                <a:srgbClr val="008674"/>
              </a:buClr>
              <a:buFont typeface="Wingdings" charset="0"/>
              <a:buChar char="§"/>
              <a:defRPr/>
            </a:pPr>
            <a:r>
              <a:rPr lang="en-US" sz="2400">
                <a:solidFill>
                  <a:srgbClr val="595959"/>
                </a:solidFill>
                <a:ea typeface="ＭＳ Ｐゴシック" charset="0"/>
              </a:rPr>
              <a:t> Queues ( RabbitMQ, JMS, WebSphereMQ, Tibco .. etc)</a:t>
            </a:r>
          </a:p>
          <a:p>
            <a:pPr marL="638175" indent="-458788" eaLnBrk="1" hangingPunct="1">
              <a:lnSpc>
                <a:spcPct val="90000"/>
              </a:lnSpc>
              <a:spcBef>
                <a:spcPts val="300"/>
              </a:spcBef>
              <a:buClr>
                <a:srgbClr val="008674"/>
              </a:buClr>
              <a:buFont typeface="Wingdings" charset="0"/>
              <a:buChar char="§"/>
              <a:defRPr/>
            </a:pPr>
            <a:r>
              <a:rPr lang="en-US" sz="2400">
                <a:solidFill>
                  <a:srgbClr val="595959"/>
                </a:solidFill>
                <a:ea typeface="ＭＳ Ｐゴシック" charset="0"/>
              </a:rPr>
              <a:t> Spring State Machine </a:t>
            </a:r>
          </a:p>
          <a:p>
            <a:pPr marL="638175" indent="-458788" eaLnBrk="1" hangingPunct="1">
              <a:lnSpc>
                <a:spcPct val="90000"/>
              </a:lnSpc>
              <a:spcBef>
                <a:spcPts val="300"/>
              </a:spcBef>
              <a:buClr>
                <a:srgbClr val="008674"/>
              </a:buClr>
              <a:buFont typeface="Wingdings" charset="0"/>
              <a:buChar char="§"/>
              <a:defRPr/>
            </a:pPr>
            <a:r>
              <a:rPr lang="en-US" sz="2400">
                <a:solidFill>
                  <a:srgbClr val="595959"/>
                </a:solidFill>
                <a:ea typeface="ＭＳ Ｐゴシック" charset="0"/>
              </a:rPr>
              <a:t> Java 8 Completeable Futures </a:t>
            </a:r>
          </a:p>
          <a:p>
            <a:pPr marL="638175" indent="-458788" eaLnBrk="1" hangingPunct="1">
              <a:lnSpc>
                <a:spcPct val="90000"/>
              </a:lnSpc>
              <a:spcBef>
                <a:spcPts val="300"/>
              </a:spcBef>
              <a:buClr>
                <a:srgbClr val="008674"/>
              </a:buClr>
              <a:buFont typeface="Wingdings" charset="0"/>
              <a:buChar char="§"/>
              <a:defRPr/>
            </a:pPr>
            <a:r>
              <a:rPr lang="en-PH" sz="2400">
                <a:solidFill>
                  <a:srgbClr val="595959"/>
                </a:solidFill>
                <a:ea typeface="ＭＳ Ｐゴシック" charset="0"/>
              </a:rPr>
              <a:t> </a:t>
            </a:r>
            <a:r>
              <a:rPr lang="en-US" sz="2400">
                <a:solidFill>
                  <a:srgbClr val="595959"/>
                </a:solidFill>
                <a:ea typeface="ＭＳ Ｐゴシック" charset="0"/>
              </a:rPr>
              <a:t>“Distributed transactions in Spring, with and without XA”  </a:t>
            </a:r>
            <a:r>
              <a:rPr lang="en-PH" sz="2400">
                <a:solidFill>
                  <a:srgbClr val="595959"/>
                </a:solidFill>
                <a:ea typeface="ＭＳ Ｐゴシック" charset="0"/>
              </a:rPr>
              <a:t> 	</a:t>
            </a:r>
            <a:r>
              <a:rPr lang="en-US" sz="2400">
                <a:solidFill>
                  <a:srgbClr val="595959"/>
                </a:solidFill>
                <a:ea typeface="ＭＳ Ｐゴシック" charset="0"/>
              </a:rPr>
              <a:t>from Dave Syer </a:t>
            </a:r>
          </a:p>
          <a:p>
            <a:pPr marL="638175" indent="-458788" eaLnBrk="1" hangingPunct="1">
              <a:lnSpc>
                <a:spcPct val="90000"/>
              </a:lnSpc>
              <a:spcBef>
                <a:spcPts val="300"/>
              </a:spcBef>
              <a:buClr>
                <a:srgbClr val="008674"/>
              </a:buClr>
              <a:buFont typeface="Wingdings" charset="0"/>
              <a:buNone/>
              <a:defRPr/>
            </a:pPr>
            <a:r>
              <a:rPr lang="en-PH" sz="2000">
                <a:solidFill>
                  <a:srgbClr val="595959"/>
                </a:solidFill>
                <a:ea typeface="ＭＳ Ｐゴシック" charset="0"/>
              </a:rPr>
              <a:t>	</a:t>
            </a:r>
            <a:r>
              <a:rPr lang="en-PH" sz="2000">
                <a:solidFill>
                  <a:srgbClr val="595959"/>
                </a:solidFill>
                <a:ea typeface="ＭＳ Ｐゴシック" charset="0"/>
                <a:hlinkClick r:id="rId3"/>
              </a:rPr>
              <a:t>ht</a:t>
            </a:r>
            <a:r>
              <a:rPr lang="en-US" sz="2000">
                <a:solidFill>
                  <a:srgbClr val="595959"/>
                </a:solidFill>
                <a:ea typeface="ＭＳ Ｐゴシック" charset="0"/>
                <a:hlinkClick r:id="rId3"/>
              </a:rPr>
              <a:t>tp://www.javaworld.com/article/2077963/open-source-tools/distributed-transactions-in-spring--with-and-without-xa.htm</a:t>
            </a:r>
            <a:r>
              <a:rPr lang="en-US" sz="2400">
                <a:solidFill>
                  <a:srgbClr val="595959"/>
                </a:solidFill>
                <a:ea typeface="ＭＳ Ｐゴシック" charset="0"/>
                <a:hlinkClick r:id="rId3"/>
              </a:rPr>
              <a:t>l</a:t>
            </a:r>
            <a:r>
              <a:rPr lang="en-US" sz="2400">
                <a:solidFill>
                  <a:srgbClr val="595959"/>
                </a:solidFill>
                <a:ea typeface="ＭＳ Ｐゴシック" charset="0"/>
              </a:rPr>
              <a:t> </a:t>
            </a:r>
          </a:p>
          <a:p>
            <a:pPr marL="638175" indent="-458788" eaLnBrk="1" hangingPunct="1">
              <a:lnSpc>
                <a:spcPct val="90000"/>
              </a:lnSpc>
              <a:spcBef>
                <a:spcPts val="300"/>
              </a:spcBef>
              <a:buClr>
                <a:srgbClr val="008674"/>
              </a:buClr>
              <a:buFont typeface="Wingdings" charset="0"/>
              <a:buNone/>
              <a:defRPr/>
            </a:pPr>
            <a:endParaRPr lang="en-US" sz="2400">
              <a:solidFill>
                <a:srgbClr val="595959"/>
              </a:solidFill>
              <a:ea typeface="ＭＳ Ｐゴシック" charset="0"/>
            </a:endParaRPr>
          </a:p>
        </p:txBody>
      </p:sp>
    </p:spTree>
    <p:extLst>
      <p:ext uri="{BB962C8B-B14F-4D97-AF65-F5344CB8AC3E}">
        <p14:creationId xmlns:p14="http://schemas.microsoft.com/office/powerpoint/2010/main" val="2556669143"/>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916"/>
                                        </p:tgtEl>
                                        <p:attrNameLst>
                                          <p:attrName>style.visibility</p:attrName>
                                        </p:attrNameLst>
                                      </p:cBhvr>
                                      <p:to>
                                        <p:strVal val="visible"/>
                                      </p:to>
                                    </p:set>
                                    <p:animEffect transition="in" filter="fade">
                                      <p:cBhvr>
                                        <p:cTn id="7" dur="2000"/>
                                        <p:tgtEl>
                                          <p:spTgt spid="389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6" grpId="0" bldLvl="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9938" name="Shape 55"/>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2463" y="4854575"/>
            <a:ext cx="731837"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39939" name="Subtitle 1"/>
          <p:cNvSpPr>
            <a:spLocks noGrp="1" noChangeArrowheads="1"/>
          </p:cNvSpPr>
          <p:nvPr/>
        </p:nvSpPr>
        <p:spPr bwMode="auto">
          <a:xfrm>
            <a:off x="365125" y="679450"/>
            <a:ext cx="8413750" cy="465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lstStyle/>
          <a:p>
            <a:pPr eaLnBrk="1" hangingPunct="1">
              <a:buFontTx/>
              <a:buNone/>
              <a:defRPr/>
            </a:pPr>
            <a:r>
              <a:rPr lang="en-US" sz="1800">
                <a:solidFill>
                  <a:srgbClr val="595959"/>
                </a:solidFill>
                <a:ea typeface="ＭＳ Ｐゴシック" charset="0"/>
                <a:cs typeface="Arial" charset="0"/>
              </a:rPr>
              <a:t>Make a UI Microservice that is exposed to end users and have it serve up the UI?</a:t>
            </a:r>
            <a:endParaRPr lang="en-US" altLang="en-US">
              <a:ea typeface="ＭＳ Ｐゴシック" charset="0"/>
              <a:cs typeface="Arial" charset="0"/>
            </a:endParaRPr>
          </a:p>
        </p:txBody>
      </p:sp>
      <p:sp>
        <p:nvSpPr>
          <p:cNvPr id="39940" name="Title 2"/>
          <p:cNvSpPr>
            <a:spLocks noGrp="1" noChangeArrowheads="1"/>
          </p:cNvSpPr>
          <p:nvPr>
            <p:ph type="title" idx="4294967295"/>
          </p:nvPr>
        </p:nvSpPr>
        <p:spPr bwMode="auto">
          <a:xfrm>
            <a:off x="365125" y="169863"/>
            <a:ext cx="8413750" cy="54133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nchor="ctr"/>
          <a:lstStyle/>
          <a:p>
            <a:pPr>
              <a:defRPr/>
            </a:pPr>
            <a:r>
              <a:rPr lang="en-US" sz="2800" b="1" smtClean="0">
                <a:solidFill>
                  <a:srgbClr val="00A689"/>
                </a:solidFill>
                <a:cs typeface="+mj-cs"/>
              </a:rPr>
              <a:t>Monolithic Edge UI Gateway</a:t>
            </a:r>
          </a:p>
        </p:txBody>
      </p:sp>
      <p:sp>
        <p:nvSpPr>
          <p:cNvPr id="39941" name="Hexagon 7"/>
          <p:cNvSpPr>
            <a:spLocks noChangeArrowheads="1"/>
          </p:cNvSpPr>
          <p:nvPr/>
        </p:nvSpPr>
        <p:spPr bwMode="auto">
          <a:xfrm>
            <a:off x="1790700" y="3944938"/>
            <a:ext cx="1177925" cy="877887"/>
          </a:xfrm>
          <a:prstGeom prst="hexagon">
            <a:avLst>
              <a:gd name="adj" fmla="val 20530"/>
              <a:gd name="vf" fmla="val 115470"/>
            </a:avLst>
          </a:prstGeom>
          <a:solidFill>
            <a:srgbClr val="1F6FB8"/>
          </a:solidFill>
          <a:ln w="25400" cap="flat" cmpd="sng">
            <a:solidFill>
              <a:srgbClr val="165186"/>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defRPr/>
            </a:pPr>
            <a:r>
              <a:rPr lang="en-US" b="1">
                <a:solidFill>
                  <a:srgbClr val="FFFFFF"/>
                </a:solidFill>
                <a:ea typeface="ＭＳ Ｐゴシック" charset="0"/>
                <a:cs typeface="Arial" charset="0"/>
              </a:rPr>
              <a:t>A</a:t>
            </a:r>
          </a:p>
        </p:txBody>
      </p:sp>
      <p:sp>
        <p:nvSpPr>
          <p:cNvPr id="39942" name="Hexagon 8"/>
          <p:cNvSpPr>
            <a:spLocks noChangeArrowheads="1"/>
          </p:cNvSpPr>
          <p:nvPr/>
        </p:nvSpPr>
        <p:spPr bwMode="auto">
          <a:xfrm>
            <a:off x="3613150" y="3944938"/>
            <a:ext cx="1249363" cy="877887"/>
          </a:xfrm>
          <a:prstGeom prst="hexagon">
            <a:avLst>
              <a:gd name="adj" fmla="val 24971"/>
              <a:gd name="vf" fmla="val 115470"/>
            </a:avLst>
          </a:prstGeom>
          <a:solidFill>
            <a:schemeClr val="accent1"/>
          </a:solidFill>
          <a:ln w="25400" cap="flat" cmpd="sng">
            <a:solidFill>
              <a:srgbClr val="008881"/>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r>
              <a:rPr lang="en-US" b="1">
                <a:solidFill>
                  <a:srgbClr val="FFFFFF"/>
                </a:solidFill>
                <a:ea typeface="ＭＳ Ｐゴシック" charset="0"/>
                <a:cs typeface="Arial" charset="0"/>
              </a:rPr>
              <a:t>B</a:t>
            </a:r>
          </a:p>
        </p:txBody>
      </p:sp>
      <p:sp>
        <p:nvSpPr>
          <p:cNvPr id="39943" name="Hexagon 9"/>
          <p:cNvSpPr>
            <a:spLocks noChangeArrowheads="1"/>
          </p:cNvSpPr>
          <p:nvPr/>
        </p:nvSpPr>
        <p:spPr bwMode="auto">
          <a:xfrm>
            <a:off x="5343525" y="3943350"/>
            <a:ext cx="1247775" cy="879475"/>
          </a:xfrm>
          <a:prstGeom prst="hexagon">
            <a:avLst>
              <a:gd name="adj" fmla="val 24053"/>
              <a:gd name="vf" fmla="val 115470"/>
            </a:avLst>
          </a:prstGeom>
          <a:solidFill>
            <a:srgbClr val="800080"/>
          </a:solidFill>
          <a:ln w="25400" cap="flat" cmpd="sng">
            <a:solidFill>
              <a:srgbClr val="4F2E56"/>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r>
              <a:rPr lang="en-US" b="1">
                <a:solidFill>
                  <a:srgbClr val="FFFFFF"/>
                </a:solidFill>
                <a:ea typeface="ＭＳ Ｐゴシック" charset="0"/>
                <a:cs typeface="Arial" charset="0"/>
              </a:rPr>
              <a:t>C</a:t>
            </a:r>
          </a:p>
        </p:txBody>
      </p:sp>
      <p:grpSp>
        <p:nvGrpSpPr>
          <p:cNvPr id="40968" name="Group 8"/>
          <p:cNvGrpSpPr>
            <a:grpSpLocks/>
          </p:cNvGrpSpPr>
          <p:nvPr/>
        </p:nvGrpSpPr>
        <p:grpSpPr bwMode="auto">
          <a:xfrm>
            <a:off x="365125" y="1320800"/>
            <a:ext cx="2441575" cy="2289175"/>
            <a:chOff x="0" y="0"/>
            <a:chExt cx="3846" cy="3604"/>
          </a:xfrm>
        </p:grpSpPr>
        <p:sp>
          <p:nvSpPr>
            <p:cNvPr id="39945" name="Rectangle 10"/>
            <p:cNvSpPr>
              <a:spLocks noChangeArrowheads="1"/>
            </p:cNvSpPr>
            <p:nvPr/>
          </p:nvSpPr>
          <p:spPr bwMode="auto">
            <a:xfrm>
              <a:off x="0" y="0"/>
              <a:ext cx="3846" cy="3604"/>
            </a:xfrm>
            <a:prstGeom prst="rect">
              <a:avLst/>
            </a:prstGeom>
            <a:solidFill>
              <a:srgbClr val="FFFFFF"/>
            </a:solidFill>
            <a:ln w="25400" cap="flat" cmpd="sng">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defRPr/>
              </a:pPr>
              <a:r>
                <a:rPr lang="en-US" b="1">
                  <a:ea typeface="ＭＳ Ｐゴシック" charset="0"/>
                </a:rPr>
                <a:t>Browser</a:t>
              </a:r>
            </a:p>
            <a:p>
              <a:pPr algn="ctr">
                <a:defRPr/>
              </a:pPr>
              <a:endParaRPr lang="en-US" b="1">
                <a:ea typeface="ＭＳ Ｐゴシック" charset="0"/>
              </a:endParaRPr>
            </a:p>
            <a:p>
              <a:pPr algn="ctr">
                <a:defRPr/>
              </a:pPr>
              <a:endParaRPr lang="en-US" b="1">
                <a:ea typeface="ＭＳ Ｐゴシック" charset="0"/>
              </a:endParaRPr>
            </a:p>
            <a:p>
              <a:pPr algn="ctr">
                <a:defRPr/>
              </a:pPr>
              <a:endParaRPr lang="en-US" b="1">
                <a:ea typeface="ＭＳ Ｐゴシック" charset="0"/>
              </a:endParaRPr>
            </a:p>
            <a:p>
              <a:pPr algn="ctr">
                <a:defRPr/>
              </a:pPr>
              <a:endParaRPr lang="en-US" b="1">
                <a:ea typeface="ＭＳ Ｐゴシック" charset="0"/>
              </a:endParaRPr>
            </a:p>
            <a:p>
              <a:pPr algn="ctr">
                <a:defRPr/>
              </a:pPr>
              <a:endParaRPr lang="en-US">
                <a:ea typeface="ＭＳ Ｐゴシック" charset="0"/>
              </a:endParaRPr>
            </a:p>
            <a:p>
              <a:pPr algn="ctr">
                <a:defRPr/>
              </a:pPr>
              <a:endParaRPr lang="en-US">
                <a:ea typeface="ＭＳ Ｐゴシック" charset="0"/>
              </a:endParaRPr>
            </a:p>
            <a:p>
              <a:pPr algn="ctr">
                <a:defRPr/>
              </a:pPr>
              <a:endParaRPr lang="en-US">
                <a:ea typeface="ＭＳ Ｐゴシック" charset="0"/>
              </a:endParaRPr>
            </a:p>
            <a:p>
              <a:pPr algn="ctr">
                <a:defRPr/>
              </a:pPr>
              <a:endParaRPr lang="en-US">
                <a:ea typeface="ＭＳ Ｐゴシック" charset="0"/>
              </a:endParaRPr>
            </a:p>
            <a:p>
              <a:pPr algn="ctr">
                <a:defRPr/>
              </a:pPr>
              <a:endParaRPr lang="en-US">
                <a:ea typeface="ＭＳ Ｐゴシック" charset="0"/>
              </a:endParaRPr>
            </a:p>
          </p:txBody>
        </p:sp>
        <p:sp>
          <p:nvSpPr>
            <p:cNvPr id="39946" name="Rectangle 11"/>
            <p:cNvSpPr>
              <a:spLocks noChangeArrowheads="1"/>
            </p:cNvSpPr>
            <p:nvPr/>
          </p:nvSpPr>
          <p:spPr bwMode="auto">
            <a:xfrm>
              <a:off x="1413" y="1147"/>
              <a:ext cx="1000" cy="522"/>
            </a:xfrm>
            <a:prstGeom prst="rect">
              <a:avLst/>
            </a:prstGeom>
            <a:solidFill>
              <a:schemeClr val="accent1"/>
            </a:solidFill>
            <a:ln w="25400" cap="flat" cmpd="sng">
              <a:solidFill>
                <a:srgbClr val="008881"/>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endParaRPr lang="en-US">
                <a:solidFill>
                  <a:srgbClr val="FFFFFF"/>
                </a:solidFill>
                <a:ea typeface="ＭＳ Ｐゴシック" charset="0"/>
                <a:cs typeface="Arial" charset="0"/>
              </a:endParaRPr>
            </a:p>
          </p:txBody>
        </p:sp>
        <p:sp>
          <p:nvSpPr>
            <p:cNvPr id="39947" name="Rectangle 12"/>
            <p:cNvSpPr>
              <a:spLocks noChangeArrowheads="1"/>
            </p:cNvSpPr>
            <p:nvPr/>
          </p:nvSpPr>
          <p:spPr bwMode="auto">
            <a:xfrm>
              <a:off x="273" y="777"/>
              <a:ext cx="1000" cy="2372"/>
            </a:xfrm>
            <a:prstGeom prst="rect">
              <a:avLst/>
            </a:prstGeom>
            <a:solidFill>
              <a:srgbClr val="1F6FB8"/>
            </a:solidFill>
            <a:ln w="25400" cap="flat" cmpd="sng">
              <a:solidFill>
                <a:srgbClr val="165186"/>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defRPr/>
              </a:pPr>
              <a:endParaRPr lang="en-US">
                <a:solidFill>
                  <a:srgbClr val="FFFFFF"/>
                </a:solidFill>
                <a:ea typeface="ＭＳ Ｐゴシック" charset="0"/>
                <a:cs typeface="Arial" charset="0"/>
              </a:endParaRPr>
            </a:p>
          </p:txBody>
        </p:sp>
        <p:sp>
          <p:nvSpPr>
            <p:cNvPr id="39948" name="Rectangle 13"/>
            <p:cNvSpPr>
              <a:spLocks noChangeArrowheads="1"/>
            </p:cNvSpPr>
            <p:nvPr/>
          </p:nvSpPr>
          <p:spPr bwMode="auto">
            <a:xfrm>
              <a:off x="2563" y="1377"/>
              <a:ext cx="1085" cy="1567"/>
            </a:xfrm>
            <a:prstGeom prst="rect">
              <a:avLst/>
            </a:prstGeom>
            <a:solidFill>
              <a:srgbClr val="800080"/>
            </a:solidFill>
            <a:ln w="25400" cap="flat" cmpd="sng">
              <a:solidFill>
                <a:srgbClr val="4F2E56"/>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endParaRPr lang="en-US">
                <a:solidFill>
                  <a:srgbClr val="FFFFFF"/>
                </a:solidFill>
                <a:ea typeface="ＭＳ Ｐゴシック" charset="0"/>
                <a:cs typeface="Arial" charset="0"/>
              </a:endParaRPr>
            </a:p>
          </p:txBody>
        </p:sp>
      </p:grpSp>
      <p:sp>
        <p:nvSpPr>
          <p:cNvPr id="39949" name="Hexagon 4"/>
          <p:cNvSpPr>
            <a:spLocks noChangeArrowheads="1"/>
          </p:cNvSpPr>
          <p:nvPr/>
        </p:nvSpPr>
        <p:spPr bwMode="auto">
          <a:xfrm>
            <a:off x="3660775" y="2665413"/>
            <a:ext cx="1120775" cy="979487"/>
          </a:xfrm>
          <a:prstGeom prst="hexagon">
            <a:avLst>
              <a:gd name="adj" fmla="val 28362"/>
              <a:gd name="vf" fmla="val 115470"/>
            </a:avLst>
          </a:prstGeom>
          <a:solidFill>
            <a:srgbClr val="33CCCC"/>
          </a:solidFill>
          <a:ln w="25400" cap="flat" cmpd="sng">
            <a:solidFill>
              <a:srgbClr val="12838D"/>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r>
              <a:rPr lang="en-US">
                <a:solidFill>
                  <a:srgbClr val="FFFFFF"/>
                </a:solidFill>
                <a:ea typeface="ＭＳ Ｐゴシック" charset="0"/>
                <a:cs typeface="Arial" charset="0"/>
              </a:rPr>
              <a:t>UI</a:t>
            </a:r>
            <a:endParaRPr lang="en-US" altLang="en-US">
              <a:ea typeface="ＭＳ Ｐゴシック" charset="0"/>
              <a:cs typeface="Arial" charset="0"/>
            </a:endParaRPr>
          </a:p>
        </p:txBody>
      </p:sp>
      <p:cxnSp>
        <p:nvCxnSpPr>
          <p:cNvPr id="39950" name="Straight Arrow Connector 6"/>
          <p:cNvCxnSpPr>
            <a:cxnSpLocks noChangeShapeType="1"/>
            <a:stCxn id="39949" idx="2"/>
          </p:cNvCxnSpPr>
          <p:nvPr/>
        </p:nvCxnSpPr>
        <p:spPr bwMode="auto">
          <a:xfrm flipH="1">
            <a:off x="2586038" y="3155950"/>
            <a:ext cx="1074737" cy="787400"/>
          </a:xfrm>
          <a:prstGeom prst="straightConnector1">
            <a:avLst/>
          </a:prstGeom>
          <a:noFill/>
          <a:ln w="25400" cap="flat" cmpd="sng">
            <a:solidFill>
              <a:srgbClr val="3366FF"/>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cxnSp>
      <p:sp>
        <p:nvSpPr>
          <p:cNvPr id="39951" name="Straight Arrow Connector 20"/>
          <p:cNvSpPr>
            <a:spLocks noChangeShapeType="1"/>
          </p:cNvSpPr>
          <p:nvPr/>
        </p:nvSpPr>
        <p:spPr bwMode="auto">
          <a:xfrm>
            <a:off x="4295775" y="3644900"/>
            <a:ext cx="55563" cy="298450"/>
          </a:xfrm>
          <a:prstGeom prst="straightConnector1">
            <a:avLst/>
          </a:prstGeom>
          <a:noFill/>
          <a:ln w="25400" cap="flat" cmpd="sng">
            <a:solidFill>
              <a:schemeClr val="accent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a:defRPr/>
            </a:pPr>
            <a:endParaRPr lang="en-US"/>
          </a:p>
        </p:txBody>
      </p:sp>
      <p:cxnSp>
        <p:nvCxnSpPr>
          <p:cNvPr id="39952" name="Straight Arrow Connector 22"/>
          <p:cNvCxnSpPr>
            <a:cxnSpLocks noChangeShapeType="1"/>
          </p:cNvCxnSpPr>
          <p:nvPr/>
        </p:nvCxnSpPr>
        <p:spPr bwMode="auto">
          <a:xfrm>
            <a:off x="4781550" y="3155950"/>
            <a:ext cx="1114425" cy="787400"/>
          </a:xfrm>
          <a:prstGeom prst="straightConnector1">
            <a:avLst/>
          </a:prstGeom>
          <a:noFill/>
          <a:ln w="25400" cap="flat" cmpd="sng">
            <a:solidFill>
              <a:srgbClr val="80008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cxnSp>
      <p:grpSp>
        <p:nvGrpSpPr>
          <p:cNvPr id="40973" name="Group 17"/>
          <p:cNvGrpSpPr>
            <a:grpSpLocks/>
          </p:cNvGrpSpPr>
          <p:nvPr/>
        </p:nvGrpSpPr>
        <p:grpSpPr bwMode="auto">
          <a:xfrm>
            <a:off x="5959475" y="1270000"/>
            <a:ext cx="2546350" cy="1657350"/>
            <a:chOff x="0" y="0"/>
            <a:chExt cx="4012" cy="2610"/>
          </a:xfrm>
        </p:grpSpPr>
        <p:sp>
          <p:nvSpPr>
            <p:cNvPr id="39954" name="Rectangle 29"/>
            <p:cNvSpPr>
              <a:spLocks noChangeArrowheads="1"/>
            </p:cNvSpPr>
            <p:nvPr/>
          </p:nvSpPr>
          <p:spPr bwMode="auto">
            <a:xfrm>
              <a:off x="0" y="0"/>
              <a:ext cx="4012" cy="2610"/>
            </a:xfrm>
            <a:prstGeom prst="rect">
              <a:avLst/>
            </a:prstGeom>
            <a:solidFill>
              <a:srgbClr val="FFFFFF"/>
            </a:solidFill>
            <a:ln w="25400" cap="flat" cmpd="sng">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algn="ctr">
                <a:defRPr/>
              </a:pPr>
              <a:r>
                <a:rPr lang="en-US" b="1">
                  <a:ea typeface="ＭＳ Ｐゴシック" charset="0"/>
                  <a:cs typeface="Arial" charset="0"/>
                </a:rPr>
                <a:t>Native Mobile </a:t>
              </a:r>
            </a:p>
            <a:p>
              <a:pPr algn="ctr">
                <a:defRPr/>
              </a:pPr>
              <a:endParaRPr lang="en-US" altLang="en-US">
                <a:ea typeface="ＭＳ Ｐゴシック" charset="0"/>
                <a:cs typeface="Arial" charset="0"/>
              </a:endParaRPr>
            </a:p>
            <a:p>
              <a:pPr algn="ctr">
                <a:defRPr/>
              </a:pPr>
              <a:endParaRPr lang="en-US" altLang="en-US">
                <a:ea typeface="ＭＳ Ｐゴシック" charset="0"/>
                <a:cs typeface="Arial" charset="0"/>
              </a:endParaRPr>
            </a:p>
            <a:p>
              <a:pPr algn="ctr">
                <a:defRPr/>
              </a:pPr>
              <a:endParaRPr lang="en-US" altLang="en-US">
                <a:ea typeface="ＭＳ Ｐゴシック" charset="0"/>
                <a:cs typeface="Arial" charset="0"/>
              </a:endParaRPr>
            </a:p>
            <a:p>
              <a:pPr algn="ctr">
                <a:defRPr/>
              </a:pPr>
              <a:endParaRPr lang="en-US" altLang="en-US">
                <a:ea typeface="ＭＳ Ｐゴシック" charset="0"/>
                <a:cs typeface="Arial" charset="0"/>
              </a:endParaRPr>
            </a:p>
            <a:p>
              <a:pPr algn="ctr">
                <a:defRPr/>
              </a:pPr>
              <a:endParaRPr lang="en-US" altLang="en-US">
                <a:ea typeface="ＭＳ Ｐゴシック" charset="0"/>
                <a:cs typeface="Arial" charset="0"/>
              </a:endParaRPr>
            </a:p>
          </p:txBody>
        </p:sp>
        <p:sp>
          <p:nvSpPr>
            <p:cNvPr id="39955" name="Rectangle 30"/>
            <p:cNvSpPr>
              <a:spLocks noChangeArrowheads="1"/>
            </p:cNvSpPr>
            <p:nvPr/>
          </p:nvSpPr>
          <p:spPr bwMode="auto">
            <a:xfrm>
              <a:off x="1461" y="1398"/>
              <a:ext cx="1000" cy="525"/>
            </a:xfrm>
            <a:prstGeom prst="rect">
              <a:avLst/>
            </a:prstGeom>
            <a:solidFill>
              <a:srgbClr val="008881"/>
            </a:solidFill>
            <a:ln w="25400" cap="flat" cmpd="sng">
              <a:solidFill>
                <a:srgbClr val="006254"/>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endParaRPr lang="en-US">
                <a:solidFill>
                  <a:srgbClr val="FFFFFF"/>
                </a:solidFill>
                <a:ea typeface="ＭＳ Ｐゴシック" charset="0"/>
                <a:cs typeface="Arial" charset="0"/>
              </a:endParaRPr>
            </a:p>
          </p:txBody>
        </p:sp>
        <p:sp>
          <p:nvSpPr>
            <p:cNvPr id="39956" name="Rectangle 31"/>
            <p:cNvSpPr>
              <a:spLocks noChangeArrowheads="1"/>
            </p:cNvSpPr>
            <p:nvPr/>
          </p:nvSpPr>
          <p:spPr bwMode="auto">
            <a:xfrm>
              <a:off x="233" y="980"/>
              <a:ext cx="1000" cy="958"/>
            </a:xfrm>
            <a:prstGeom prst="rect">
              <a:avLst/>
            </a:prstGeom>
            <a:solidFill>
              <a:srgbClr val="1F6FB8"/>
            </a:solidFill>
            <a:ln w="25400" cap="flat" cmpd="sng">
              <a:solidFill>
                <a:srgbClr val="165186"/>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defRPr/>
              </a:pPr>
              <a:endParaRPr lang="en-US">
                <a:solidFill>
                  <a:srgbClr val="FFFFFF"/>
                </a:solidFill>
                <a:ea typeface="ＭＳ Ｐゴシック" charset="0"/>
                <a:cs typeface="Arial" charset="0"/>
              </a:endParaRPr>
            </a:p>
          </p:txBody>
        </p:sp>
        <p:sp>
          <p:nvSpPr>
            <p:cNvPr id="39957" name="Rectangle 32"/>
            <p:cNvSpPr>
              <a:spLocks noChangeArrowheads="1"/>
            </p:cNvSpPr>
            <p:nvPr/>
          </p:nvSpPr>
          <p:spPr bwMode="auto">
            <a:xfrm>
              <a:off x="2714" y="858"/>
              <a:ext cx="1083" cy="865"/>
            </a:xfrm>
            <a:prstGeom prst="rect">
              <a:avLst/>
            </a:prstGeom>
            <a:solidFill>
              <a:srgbClr val="800080"/>
            </a:solidFill>
            <a:ln w="25400" cap="flat" cmpd="sng">
              <a:solidFill>
                <a:srgbClr val="4F2E56"/>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endParaRPr lang="en-US">
                <a:solidFill>
                  <a:srgbClr val="FFFFFF"/>
                </a:solidFill>
                <a:ea typeface="ＭＳ Ｐゴシック" charset="0"/>
                <a:cs typeface="Arial" charset="0"/>
              </a:endParaRPr>
            </a:p>
          </p:txBody>
        </p:sp>
      </p:grpSp>
      <p:cxnSp>
        <p:nvCxnSpPr>
          <p:cNvPr id="39958" name="Straight Arrow Connector 36"/>
          <p:cNvCxnSpPr>
            <a:cxnSpLocks noChangeShapeType="1"/>
            <a:endCxn id="39949" idx="2"/>
          </p:cNvCxnSpPr>
          <p:nvPr/>
        </p:nvCxnSpPr>
        <p:spPr bwMode="auto">
          <a:xfrm flipH="1">
            <a:off x="4781550" y="1971675"/>
            <a:ext cx="1149350" cy="1184275"/>
          </a:xfrm>
          <a:prstGeom prst="straightConnector1">
            <a:avLst/>
          </a:prstGeom>
          <a:noFill/>
          <a:ln w="25400" cap="flat" cmpd="sng">
            <a:solidFill>
              <a:srgbClr val="000000"/>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cxnSp>
      <p:cxnSp>
        <p:nvCxnSpPr>
          <p:cNvPr id="39959" name="Straight Arrow Connector 37"/>
          <p:cNvCxnSpPr>
            <a:cxnSpLocks noChangeShapeType="1"/>
          </p:cNvCxnSpPr>
          <p:nvPr/>
        </p:nvCxnSpPr>
        <p:spPr bwMode="auto">
          <a:xfrm flipH="1" flipV="1">
            <a:off x="2870200" y="2214563"/>
            <a:ext cx="790575" cy="941387"/>
          </a:xfrm>
          <a:prstGeom prst="straightConnector1">
            <a:avLst/>
          </a:prstGeom>
          <a:noFill/>
          <a:ln w="25400" cap="flat" cmpd="sng">
            <a:solidFill>
              <a:srgbClr val="000000"/>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cxnSp>
    </p:spTree>
    <p:extLst>
      <p:ext uri="{BB962C8B-B14F-4D97-AF65-F5344CB8AC3E}">
        <p14:creationId xmlns:p14="http://schemas.microsoft.com/office/powerpoint/2010/main" val="350046224"/>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940"/>
                                        </p:tgtEl>
                                        <p:attrNameLst>
                                          <p:attrName>style.visibility</p:attrName>
                                        </p:attrNameLst>
                                      </p:cBhvr>
                                      <p:to>
                                        <p:strVal val="visible"/>
                                      </p:to>
                                    </p:set>
                                    <p:animEffect transition="in" filter="fade">
                                      <p:cBhvr>
                                        <p:cTn id="7" dur="2000"/>
                                        <p:tgtEl>
                                          <p:spTgt spid="399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0" grpId="0" bldLvl="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62" name="Shape 61"/>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2463" y="4854575"/>
            <a:ext cx="731837"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40963" name="Subtitle 1"/>
          <p:cNvSpPr>
            <a:spLocks noGrp="1" noChangeArrowheads="1"/>
          </p:cNvSpPr>
          <p:nvPr/>
        </p:nvSpPr>
        <p:spPr bwMode="auto">
          <a:xfrm>
            <a:off x="293688" y="758825"/>
            <a:ext cx="8413750" cy="541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lstStyle/>
          <a:p>
            <a:pPr eaLnBrk="1" hangingPunct="1">
              <a:buFontTx/>
              <a:buNone/>
              <a:defRPr/>
            </a:pPr>
            <a:r>
              <a:rPr lang="en-US" sz="1600">
                <a:solidFill>
                  <a:srgbClr val="595959"/>
                </a:solidFill>
                <a:ea typeface="ＭＳ Ｐゴシック" charset="0"/>
                <a:cs typeface="Arial" charset="0"/>
              </a:rPr>
              <a:t>How are Foreign Key Constraints Validated Across Table is Different Bounded Contexts</a:t>
            </a:r>
          </a:p>
        </p:txBody>
      </p:sp>
      <p:sp>
        <p:nvSpPr>
          <p:cNvPr id="40964" name="Title 2"/>
          <p:cNvSpPr>
            <a:spLocks noGrp="1" noChangeArrowheads="1"/>
          </p:cNvSpPr>
          <p:nvPr>
            <p:ph type="title" idx="4294967295"/>
          </p:nvPr>
        </p:nvSpPr>
        <p:spPr bwMode="auto">
          <a:xfrm>
            <a:off x="365125" y="169863"/>
            <a:ext cx="8413750" cy="54133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nchor="ctr"/>
          <a:lstStyle/>
          <a:p>
            <a:pPr>
              <a:defRPr/>
            </a:pPr>
            <a:r>
              <a:rPr lang="en-US" sz="2800" b="1" smtClean="0">
                <a:solidFill>
                  <a:srgbClr val="00A689"/>
                </a:solidFill>
                <a:cs typeface="+mj-cs"/>
              </a:rPr>
              <a:t>Foreign Keys Constraints</a:t>
            </a:r>
          </a:p>
        </p:txBody>
      </p:sp>
      <p:sp>
        <p:nvSpPr>
          <p:cNvPr id="40965" name="Text Placeholder 7"/>
          <p:cNvSpPr>
            <a:spLocks noGrp="1" noChangeArrowheads="1"/>
          </p:cNvSpPr>
          <p:nvPr/>
        </p:nvSpPr>
        <p:spPr bwMode="auto">
          <a:xfrm>
            <a:off x="293688" y="1300163"/>
            <a:ext cx="8413750" cy="2592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marL="285750" indent="-285750" eaLnBrk="1" hangingPunct="1">
              <a:spcBef>
                <a:spcPts val="300"/>
              </a:spcBef>
              <a:buClr>
                <a:srgbClr val="008674"/>
              </a:buClr>
              <a:buFont typeface="Wingdings" charset="0"/>
              <a:buChar char="§"/>
              <a:defRPr/>
            </a:pPr>
            <a:r>
              <a:rPr lang="en-US" sz="2400">
                <a:solidFill>
                  <a:srgbClr val="595959"/>
                </a:solidFill>
                <a:ea typeface="ＭＳ Ｐゴシック" charset="0"/>
                <a:cs typeface="Arial" charset="0"/>
              </a:rPr>
              <a:t>Enforcing Foreign Key Constraints between microservices becomes an application level problem to be handled by the microservices rather than the database </a:t>
            </a:r>
          </a:p>
          <a:p>
            <a:pPr marL="285750" indent="-285750" eaLnBrk="1" hangingPunct="1">
              <a:spcBef>
                <a:spcPts val="300"/>
              </a:spcBef>
              <a:buClr>
                <a:srgbClr val="008674"/>
              </a:buClr>
              <a:buFont typeface="Wingdings" charset="0"/>
              <a:buChar char="§"/>
              <a:defRPr/>
            </a:pPr>
            <a:endParaRPr lang="en-US" altLang="en-US" sz="2400">
              <a:solidFill>
                <a:srgbClr val="595959"/>
              </a:solidFill>
              <a:ea typeface="ＭＳ Ｐゴシック" charset="0"/>
              <a:cs typeface="Arial" charset="0"/>
            </a:endParaRPr>
          </a:p>
          <a:p>
            <a:pPr marL="285750" indent="-285750" eaLnBrk="1" hangingPunct="1">
              <a:spcBef>
                <a:spcPts val="300"/>
              </a:spcBef>
              <a:buClr>
                <a:srgbClr val="008674"/>
              </a:buClr>
              <a:buFont typeface="Wingdings" charset="0"/>
              <a:buChar char="§"/>
              <a:defRPr/>
            </a:pPr>
            <a:r>
              <a:rPr lang="en-US" sz="2400">
                <a:solidFill>
                  <a:srgbClr val="595959"/>
                </a:solidFill>
                <a:ea typeface="ＭＳ Ｐゴシック" charset="0"/>
                <a:cs typeface="Arial" charset="0"/>
              </a:rPr>
              <a:t>Usage of Immutable Stable URI’s to identify Foreign keys can be helpful</a:t>
            </a:r>
            <a:endParaRPr lang="en-US">
              <a:ea typeface="ＭＳ Ｐゴシック" charset="0"/>
              <a:cs typeface="Arial" charset="0"/>
            </a:endParaRPr>
          </a:p>
        </p:txBody>
      </p:sp>
    </p:spTree>
    <p:extLst>
      <p:ext uri="{BB962C8B-B14F-4D97-AF65-F5344CB8AC3E}">
        <p14:creationId xmlns:p14="http://schemas.microsoft.com/office/powerpoint/2010/main" val="547203859"/>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964"/>
                                        </p:tgtEl>
                                        <p:attrNameLst>
                                          <p:attrName>style.visibility</p:attrName>
                                        </p:attrNameLst>
                                      </p:cBhvr>
                                      <p:to>
                                        <p:strVal val="visible"/>
                                      </p:to>
                                    </p:set>
                                    <p:animEffect transition="in" filter="fade">
                                      <p:cBhvr>
                                        <p:cTn id="7" dur="2000"/>
                                        <p:tgtEl>
                                          <p:spTgt spid="409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bldLvl="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Shape 61"/>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2463" y="4854575"/>
            <a:ext cx="731837"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7171" name="Title 2"/>
          <p:cNvSpPr>
            <a:spLocks noGrp="1" noChangeArrowheads="1"/>
          </p:cNvSpPr>
          <p:nvPr>
            <p:ph type="title" idx="4294967295"/>
          </p:nvPr>
        </p:nvSpPr>
        <p:spPr bwMode="auto">
          <a:xfrm>
            <a:off x="365125" y="169863"/>
            <a:ext cx="8413750" cy="54133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nchor="ctr"/>
          <a:lstStyle/>
          <a:p>
            <a:pPr>
              <a:defRPr/>
            </a:pPr>
            <a:r>
              <a:rPr lang="en-US" sz="2800" b="1" dirty="0" smtClean="0">
                <a:solidFill>
                  <a:srgbClr val="00A689"/>
                </a:solidFill>
                <a:cs typeface="+mj-cs"/>
              </a:rPr>
              <a:t>The Cloud Native Applications Journey</a:t>
            </a:r>
          </a:p>
        </p:txBody>
      </p:sp>
      <p:grpSp>
        <p:nvGrpSpPr>
          <p:cNvPr id="7172" name="Group 4"/>
          <p:cNvGrpSpPr>
            <a:grpSpLocks/>
          </p:cNvGrpSpPr>
          <p:nvPr/>
        </p:nvGrpSpPr>
        <p:grpSpPr bwMode="auto">
          <a:xfrm>
            <a:off x="-44450" y="2355850"/>
            <a:ext cx="1847850" cy="2049463"/>
            <a:chOff x="0" y="0"/>
            <a:chExt cx="2922" cy="3229"/>
          </a:xfrm>
        </p:grpSpPr>
        <p:sp>
          <p:nvSpPr>
            <p:cNvPr id="7173" name="Oval 4"/>
            <p:cNvSpPr>
              <a:spLocks noChangeArrowheads="1"/>
            </p:cNvSpPr>
            <p:nvPr/>
          </p:nvSpPr>
          <p:spPr bwMode="auto">
            <a:xfrm>
              <a:off x="1225" y="0"/>
              <a:ext cx="399" cy="398"/>
            </a:xfrm>
            <a:prstGeom prst="ellipse">
              <a:avLst/>
            </a:prstGeom>
            <a:solidFill>
              <a:schemeClr val="bg1"/>
            </a:solidFill>
            <a:ln w="57150" cap="flat" cmpd="sng">
              <a:solidFill>
                <a:srgbClr val="008674"/>
              </a:solidFill>
              <a:round/>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defRPr/>
              </a:pPr>
              <a:endParaRPr lang="en-US">
                <a:solidFill>
                  <a:srgbClr val="FFFFFF"/>
                </a:solidFill>
                <a:ea typeface="ＭＳ Ｐゴシック" charset="0"/>
                <a:cs typeface="Arial" charset="0"/>
              </a:endParaRPr>
            </a:p>
          </p:txBody>
        </p:sp>
        <p:sp>
          <p:nvSpPr>
            <p:cNvPr id="7174" name="TextBox 19"/>
            <p:cNvSpPr>
              <a:spLocks noChangeArrowheads="1"/>
            </p:cNvSpPr>
            <p:nvPr/>
          </p:nvSpPr>
          <p:spPr bwMode="auto">
            <a:xfrm>
              <a:off x="427" y="500"/>
              <a:ext cx="2068" cy="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a:defRPr/>
              </a:pPr>
              <a:r>
                <a:rPr lang="en-US" sz="1200" b="1">
                  <a:solidFill>
                    <a:srgbClr val="969696"/>
                  </a:solidFill>
                  <a:latin typeface="Calibri" charset="0"/>
                  <a:ea typeface="ＭＳ Ｐゴシック" charset="0"/>
                  <a:cs typeface="Calibri" charset="0"/>
                  <a:sym typeface="Calibri" charset="0"/>
                </a:rPr>
                <a:t>RUNS ON  LEGACY IT</a:t>
              </a:r>
            </a:p>
          </p:txBody>
        </p:sp>
        <p:sp>
          <p:nvSpPr>
            <p:cNvPr id="7175" name="Straight Arrow Connector 18"/>
            <p:cNvSpPr>
              <a:spLocks noChangeShapeType="1"/>
            </p:cNvSpPr>
            <p:nvPr/>
          </p:nvSpPr>
          <p:spPr bwMode="auto">
            <a:xfrm flipH="1">
              <a:off x="1461" y="1533"/>
              <a:ext cx="0" cy="365"/>
            </a:xfrm>
            <a:prstGeom prst="straightConnector1">
              <a:avLst/>
            </a:prstGeom>
            <a:noFill/>
            <a:ln w="12700" cap="flat" cmpd="sng">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a:defRPr/>
              </a:pPr>
              <a:endParaRPr lang="en-US"/>
            </a:p>
          </p:txBody>
        </p:sp>
        <p:sp>
          <p:nvSpPr>
            <p:cNvPr id="7176" name="Rectangle 8"/>
            <p:cNvSpPr>
              <a:spLocks noChangeArrowheads="1"/>
            </p:cNvSpPr>
            <p:nvPr/>
          </p:nvSpPr>
          <p:spPr bwMode="auto">
            <a:xfrm>
              <a:off x="0" y="1921"/>
              <a:ext cx="2922" cy="1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a:defRPr/>
              </a:pPr>
              <a:r>
                <a:rPr lang="en-US" sz="1200" dirty="0">
                  <a:solidFill>
                    <a:srgbClr val="969696"/>
                  </a:solidFill>
                  <a:latin typeface="Calibri" charset="0"/>
                  <a:ea typeface="ＭＳ Ｐゴシック" charset="0"/>
                  <a:cs typeface="Calibri" charset="0"/>
                  <a:sym typeface="Calibri" charset="0"/>
                </a:rPr>
                <a:t>Your Existing Apps Running on Current-Era Stacks Supported by Time-Tested People and Process</a:t>
              </a:r>
              <a:endParaRPr lang="en-US" sz="1200" dirty="0">
                <a:solidFill>
                  <a:srgbClr val="969696"/>
                </a:solidFill>
                <a:ea typeface="ＭＳ Ｐゴシック" charset="0"/>
                <a:cs typeface="Arial" charset="0"/>
              </a:endParaRPr>
            </a:p>
          </p:txBody>
        </p:sp>
      </p:grpSp>
      <p:grpSp>
        <p:nvGrpSpPr>
          <p:cNvPr id="7177" name="Group 9"/>
          <p:cNvGrpSpPr>
            <a:grpSpLocks/>
          </p:cNvGrpSpPr>
          <p:nvPr/>
        </p:nvGrpSpPr>
        <p:grpSpPr bwMode="auto">
          <a:xfrm>
            <a:off x="979488" y="2346325"/>
            <a:ext cx="3151187" cy="2043113"/>
            <a:chOff x="0" y="0"/>
            <a:chExt cx="4964" cy="3216"/>
          </a:xfrm>
        </p:grpSpPr>
        <p:sp>
          <p:nvSpPr>
            <p:cNvPr id="7178" name="Oval 5"/>
            <p:cNvSpPr>
              <a:spLocks noChangeArrowheads="1"/>
            </p:cNvSpPr>
            <p:nvPr/>
          </p:nvSpPr>
          <p:spPr bwMode="auto">
            <a:xfrm>
              <a:off x="3266" y="12"/>
              <a:ext cx="398" cy="397"/>
            </a:xfrm>
            <a:prstGeom prst="ellipse">
              <a:avLst/>
            </a:prstGeom>
            <a:solidFill>
              <a:schemeClr val="bg1"/>
            </a:solidFill>
            <a:ln w="57150" cap="flat" cmpd="sng">
              <a:solidFill>
                <a:srgbClr val="008674"/>
              </a:solidFill>
              <a:round/>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defRPr/>
              </a:pPr>
              <a:endParaRPr lang="en-US">
                <a:solidFill>
                  <a:srgbClr val="FFFFFF"/>
                </a:solidFill>
                <a:ea typeface="ＭＳ Ｐゴシック" charset="0"/>
                <a:cs typeface="Arial" charset="0"/>
              </a:endParaRPr>
            </a:p>
          </p:txBody>
        </p:sp>
        <p:cxnSp>
          <p:nvCxnSpPr>
            <p:cNvPr id="7179" name="Straight Arrow Connector 12"/>
            <p:cNvCxnSpPr>
              <a:cxnSpLocks noChangeShapeType="1"/>
              <a:stCxn id="7173" idx="6"/>
              <a:endCxn id="7178" idx="2"/>
            </p:cNvCxnSpPr>
            <p:nvPr/>
          </p:nvCxnSpPr>
          <p:spPr bwMode="auto">
            <a:xfrm>
              <a:off x="0" y="212"/>
              <a:ext cx="3266" cy="0"/>
            </a:xfrm>
            <a:prstGeom prst="straightConnector1">
              <a:avLst/>
            </a:prstGeom>
            <a:noFill/>
            <a:ln w="12700" cap="flat" cmpd="sng">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cxnSp>
        <p:sp>
          <p:nvSpPr>
            <p:cNvPr id="7180" name="TextBox 20"/>
            <p:cNvSpPr>
              <a:spLocks noChangeArrowheads="1"/>
            </p:cNvSpPr>
            <p:nvPr/>
          </p:nvSpPr>
          <p:spPr bwMode="auto">
            <a:xfrm>
              <a:off x="2468" y="487"/>
              <a:ext cx="2068" cy="10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a:defRPr/>
              </a:pPr>
              <a:r>
                <a:rPr lang="en-US" sz="1200" b="1">
                  <a:solidFill>
                    <a:srgbClr val="969696"/>
                  </a:solidFill>
                  <a:latin typeface="Calibri" charset="0"/>
                  <a:ea typeface="ＭＳ Ｐゴシック" charset="0"/>
                  <a:cs typeface="Calibri" charset="0"/>
                  <a:sym typeface="Calibri" charset="0"/>
                </a:rPr>
                <a:t>RUNS ON PIVOTAL CLOUD FOUNDRY</a:t>
              </a:r>
            </a:p>
          </p:txBody>
        </p:sp>
        <p:sp>
          <p:nvSpPr>
            <p:cNvPr id="7181" name="Rectangle 9"/>
            <p:cNvSpPr>
              <a:spLocks noChangeArrowheads="1"/>
            </p:cNvSpPr>
            <p:nvPr/>
          </p:nvSpPr>
          <p:spPr bwMode="auto">
            <a:xfrm>
              <a:off x="443" y="0"/>
              <a:ext cx="2371" cy="412"/>
            </a:xfrm>
            <a:prstGeom prst="rect">
              <a:avLst/>
            </a:prstGeom>
            <a:solidFill>
              <a:schemeClr val="bg1"/>
            </a:solidFill>
            <a:ln w="9525" cap="flat" cmpd="sng">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wrap="none">
              <a:spAutoFit/>
            </a:bodyPr>
            <a:lstStyle/>
            <a:p>
              <a:pPr algn="ctr">
                <a:defRPr/>
              </a:pPr>
              <a:r>
                <a:rPr lang="en-US" sz="1000">
                  <a:solidFill>
                    <a:srgbClr val="969696"/>
                  </a:solidFill>
                  <a:latin typeface="Calibri" charset="0"/>
                  <a:ea typeface="ＭＳ Ｐゴシック" charset="0"/>
                  <a:cs typeface="Calibri" charset="0"/>
                  <a:sym typeface="Calibri" charset="0"/>
                </a:rPr>
                <a:t>APPS REPLATFORMING</a:t>
              </a:r>
            </a:p>
          </p:txBody>
        </p:sp>
        <p:sp>
          <p:nvSpPr>
            <p:cNvPr id="7182" name="Straight Arrow Connector 25"/>
            <p:cNvSpPr>
              <a:spLocks noChangeShapeType="1"/>
            </p:cNvSpPr>
            <p:nvPr/>
          </p:nvSpPr>
          <p:spPr bwMode="auto">
            <a:xfrm flipH="1">
              <a:off x="3501" y="1519"/>
              <a:ext cx="2" cy="367"/>
            </a:xfrm>
            <a:prstGeom prst="straightConnector1">
              <a:avLst/>
            </a:prstGeom>
            <a:noFill/>
            <a:ln w="12700" cap="flat" cmpd="sng">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a:defRPr/>
              </a:pPr>
              <a:endParaRPr lang="en-US"/>
            </a:p>
          </p:txBody>
        </p:sp>
        <p:sp>
          <p:nvSpPr>
            <p:cNvPr id="7183" name="Rectangle 28"/>
            <p:cNvSpPr>
              <a:spLocks noChangeArrowheads="1"/>
            </p:cNvSpPr>
            <p:nvPr/>
          </p:nvSpPr>
          <p:spPr bwMode="auto">
            <a:xfrm>
              <a:off x="2041" y="1909"/>
              <a:ext cx="2923" cy="13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a:defRPr/>
              </a:pPr>
              <a:r>
                <a:rPr lang="en-US" sz="1200">
                  <a:solidFill>
                    <a:srgbClr val="969696"/>
                  </a:solidFill>
                  <a:latin typeface="Calibri" charset="0"/>
                  <a:ea typeface="ＭＳ Ｐゴシック" charset="0"/>
                  <a:cs typeface="Calibri" charset="0"/>
                  <a:sym typeface="Calibri" charset="0"/>
                </a:rPr>
                <a:t>Suitable Apps Moved to PCF with Minimal Code Change; Better Ops Thanks to Platform Automation</a:t>
              </a:r>
            </a:p>
          </p:txBody>
        </p:sp>
      </p:grpSp>
      <p:grpSp>
        <p:nvGrpSpPr>
          <p:cNvPr id="7184" name="Group 16"/>
          <p:cNvGrpSpPr>
            <a:grpSpLocks/>
          </p:cNvGrpSpPr>
          <p:nvPr/>
        </p:nvGrpSpPr>
        <p:grpSpPr bwMode="auto">
          <a:xfrm>
            <a:off x="5688013" y="2346325"/>
            <a:ext cx="3473450" cy="2227263"/>
            <a:chOff x="0" y="0"/>
            <a:chExt cx="5469" cy="3506"/>
          </a:xfrm>
        </p:grpSpPr>
        <p:sp>
          <p:nvSpPr>
            <p:cNvPr id="7185" name="Oval 7"/>
            <p:cNvSpPr>
              <a:spLocks noChangeArrowheads="1"/>
            </p:cNvSpPr>
            <p:nvPr/>
          </p:nvSpPr>
          <p:spPr bwMode="auto">
            <a:xfrm>
              <a:off x="3772" y="12"/>
              <a:ext cx="397" cy="397"/>
            </a:xfrm>
            <a:prstGeom prst="ellipse">
              <a:avLst/>
            </a:prstGeom>
            <a:solidFill>
              <a:schemeClr val="bg1"/>
            </a:solidFill>
            <a:ln w="57150" cap="flat" cmpd="sng">
              <a:solidFill>
                <a:srgbClr val="008674"/>
              </a:solidFill>
              <a:round/>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defRPr/>
              </a:pPr>
              <a:endParaRPr lang="en-US">
                <a:solidFill>
                  <a:srgbClr val="FFFFFF"/>
                </a:solidFill>
                <a:ea typeface="ＭＳ Ｐゴシック" charset="0"/>
                <a:cs typeface="Arial" charset="0"/>
              </a:endParaRPr>
            </a:p>
          </p:txBody>
        </p:sp>
        <p:cxnSp>
          <p:nvCxnSpPr>
            <p:cNvPr id="7186" name="Straight Arrow Connector 16"/>
            <p:cNvCxnSpPr>
              <a:cxnSpLocks noChangeShapeType="1"/>
              <a:stCxn id="7192" idx="6"/>
              <a:endCxn id="7185" idx="2"/>
            </p:cNvCxnSpPr>
            <p:nvPr/>
          </p:nvCxnSpPr>
          <p:spPr bwMode="auto">
            <a:xfrm>
              <a:off x="0" y="212"/>
              <a:ext cx="3772" cy="0"/>
            </a:xfrm>
            <a:prstGeom prst="straightConnector1">
              <a:avLst/>
            </a:prstGeom>
            <a:noFill/>
            <a:ln w="12700" cap="flat" cmpd="sng">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cxnSp>
        <p:sp>
          <p:nvSpPr>
            <p:cNvPr id="7187" name="TextBox 22"/>
            <p:cNvSpPr>
              <a:spLocks noChangeArrowheads="1"/>
            </p:cNvSpPr>
            <p:nvPr/>
          </p:nvSpPr>
          <p:spPr bwMode="auto">
            <a:xfrm>
              <a:off x="2972" y="487"/>
              <a:ext cx="2070" cy="10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a:defRPr/>
              </a:pPr>
              <a:r>
                <a:rPr lang="en-US" sz="1200" b="1">
                  <a:solidFill>
                    <a:srgbClr val="969696"/>
                  </a:solidFill>
                  <a:latin typeface="Calibri" charset="0"/>
                  <a:ea typeface="ＭＳ Ｐゴシック" charset="0"/>
                  <a:cs typeface="Calibri" charset="0"/>
                  <a:sym typeface="Calibri" charset="0"/>
                </a:rPr>
                <a:t>RUNS GREAT ON PIVOTAL CLOUD FOUNDRY</a:t>
              </a:r>
            </a:p>
          </p:txBody>
        </p:sp>
        <p:sp>
          <p:nvSpPr>
            <p:cNvPr id="7188" name="Rectangle 30"/>
            <p:cNvSpPr>
              <a:spLocks noChangeArrowheads="1"/>
            </p:cNvSpPr>
            <p:nvPr/>
          </p:nvSpPr>
          <p:spPr bwMode="auto">
            <a:xfrm>
              <a:off x="302" y="0"/>
              <a:ext cx="2992" cy="400"/>
            </a:xfrm>
            <a:prstGeom prst="rect">
              <a:avLst/>
            </a:prstGeom>
            <a:solidFill>
              <a:schemeClr val="bg1"/>
            </a:solidFill>
            <a:ln w="9525" cap="flat" cmpd="sng">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wrap="none">
              <a:spAutoFit/>
            </a:bodyPr>
            <a:lstStyle/>
            <a:p>
              <a:pPr algn="ctr">
                <a:defRPr/>
              </a:pPr>
              <a:r>
                <a:rPr lang="en-US" sz="1000">
                  <a:solidFill>
                    <a:srgbClr val="969696"/>
                  </a:solidFill>
                  <a:latin typeface="Calibri" charset="0"/>
                  <a:ea typeface="ＭＳ Ｐゴシック" charset="0"/>
                  <a:cs typeface="Calibri" charset="0"/>
                  <a:sym typeface="Calibri" charset="0"/>
                </a:rPr>
                <a:t>OPS &amp; ORG TRANSFORMATION</a:t>
              </a:r>
            </a:p>
          </p:txBody>
        </p:sp>
        <p:sp>
          <p:nvSpPr>
            <p:cNvPr id="7189" name="Straight Arrow Connector 34"/>
            <p:cNvSpPr>
              <a:spLocks noChangeShapeType="1"/>
            </p:cNvSpPr>
            <p:nvPr/>
          </p:nvSpPr>
          <p:spPr bwMode="auto">
            <a:xfrm flipH="1">
              <a:off x="4007" y="1519"/>
              <a:ext cx="0" cy="367"/>
            </a:xfrm>
            <a:prstGeom prst="straightConnector1">
              <a:avLst/>
            </a:prstGeom>
            <a:noFill/>
            <a:ln w="12700" cap="flat" cmpd="sng">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a:defRPr/>
              </a:pPr>
              <a:endParaRPr lang="en-US"/>
            </a:p>
          </p:txBody>
        </p:sp>
        <p:sp>
          <p:nvSpPr>
            <p:cNvPr id="7190" name="Rectangle 35"/>
            <p:cNvSpPr>
              <a:spLocks noChangeArrowheads="1"/>
            </p:cNvSpPr>
            <p:nvPr/>
          </p:nvSpPr>
          <p:spPr bwMode="auto">
            <a:xfrm>
              <a:off x="2545" y="1909"/>
              <a:ext cx="2924" cy="15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a:defRPr/>
              </a:pPr>
              <a:r>
                <a:rPr lang="en-US" sz="1200">
                  <a:solidFill>
                    <a:srgbClr val="969696"/>
                  </a:solidFill>
                  <a:latin typeface="Calibri" charset="0"/>
                  <a:ea typeface="ＭＳ Ｐゴシック" charset="0"/>
                  <a:cs typeface="Calibri" charset="0"/>
                  <a:sym typeface="Calibri" charset="0"/>
                </a:rPr>
                <a:t>Cross-Functional Teams Delivering Continuous Software Updates Into PCF End-to-End Through Modern Principles</a:t>
              </a:r>
            </a:p>
          </p:txBody>
        </p:sp>
      </p:grpSp>
      <p:grpSp>
        <p:nvGrpSpPr>
          <p:cNvPr id="7191" name="Group 23"/>
          <p:cNvGrpSpPr>
            <a:grpSpLocks/>
          </p:cNvGrpSpPr>
          <p:nvPr/>
        </p:nvGrpSpPr>
        <p:grpSpPr bwMode="auto">
          <a:xfrm>
            <a:off x="3305175" y="2346325"/>
            <a:ext cx="3182938" cy="2227263"/>
            <a:chOff x="0" y="0"/>
            <a:chExt cx="5011" cy="3506"/>
          </a:xfrm>
        </p:grpSpPr>
        <p:sp>
          <p:nvSpPr>
            <p:cNvPr id="7192" name="Oval 6"/>
            <p:cNvSpPr>
              <a:spLocks noChangeArrowheads="1"/>
            </p:cNvSpPr>
            <p:nvPr/>
          </p:nvSpPr>
          <p:spPr bwMode="auto">
            <a:xfrm>
              <a:off x="3354" y="12"/>
              <a:ext cx="397" cy="397"/>
            </a:xfrm>
            <a:prstGeom prst="ellipse">
              <a:avLst/>
            </a:prstGeom>
            <a:solidFill>
              <a:schemeClr val="bg1"/>
            </a:solidFill>
            <a:ln w="57150" cap="flat" cmpd="sng">
              <a:solidFill>
                <a:srgbClr val="008674"/>
              </a:solidFill>
              <a:round/>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defRPr/>
              </a:pPr>
              <a:endParaRPr lang="en-US">
                <a:solidFill>
                  <a:srgbClr val="FFFFFF"/>
                </a:solidFill>
                <a:ea typeface="ＭＳ Ｐゴシック" charset="0"/>
                <a:cs typeface="Arial" charset="0"/>
              </a:endParaRPr>
            </a:p>
          </p:txBody>
        </p:sp>
        <p:cxnSp>
          <p:nvCxnSpPr>
            <p:cNvPr id="7193" name="Straight Arrow Connector 13"/>
            <p:cNvCxnSpPr>
              <a:cxnSpLocks noChangeShapeType="1"/>
              <a:stCxn id="7178" idx="6"/>
              <a:endCxn id="7192" idx="2"/>
            </p:cNvCxnSpPr>
            <p:nvPr/>
          </p:nvCxnSpPr>
          <p:spPr bwMode="auto">
            <a:xfrm>
              <a:off x="0" y="212"/>
              <a:ext cx="3354" cy="0"/>
            </a:xfrm>
            <a:prstGeom prst="straightConnector1">
              <a:avLst/>
            </a:prstGeom>
            <a:noFill/>
            <a:ln w="12700" cap="flat" cmpd="sng">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cxnSp>
        <p:sp>
          <p:nvSpPr>
            <p:cNvPr id="7194" name="TextBox 21"/>
            <p:cNvSpPr>
              <a:spLocks noChangeArrowheads="1"/>
            </p:cNvSpPr>
            <p:nvPr/>
          </p:nvSpPr>
          <p:spPr bwMode="auto">
            <a:xfrm>
              <a:off x="2514" y="487"/>
              <a:ext cx="2069" cy="10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a:defRPr/>
              </a:pPr>
              <a:r>
                <a:rPr lang="en-US" sz="1200" b="1">
                  <a:solidFill>
                    <a:srgbClr val="969696"/>
                  </a:solidFill>
                  <a:latin typeface="Calibri" charset="0"/>
                  <a:ea typeface="ＭＳ Ｐゴシック" charset="0"/>
                  <a:cs typeface="Calibri" charset="0"/>
                  <a:sym typeface="Calibri" charset="0"/>
                </a:rPr>
                <a:t>RUNS WELL ON PIVOTAL CLOUD FOUNDRY</a:t>
              </a:r>
            </a:p>
          </p:txBody>
        </p:sp>
        <p:sp>
          <p:nvSpPr>
            <p:cNvPr id="7195" name="Straight Arrow Connector 32"/>
            <p:cNvSpPr>
              <a:spLocks noChangeShapeType="1"/>
            </p:cNvSpPr>
            <p:nvPr/>
          </p:nvSpPr>
          <p:spPr bwMode="auto">
            <a:xfrm flipH="1">
              <a:off x="3549" y="1519"/>
              <a:ext cx="0" cy="367"/>
            </a:xfrm>
            <a:prstGeom prst="straightConnector1">
              <a:avLst/>
            </a:prstGeom>
            <a:noFill/>
            <a:ln w="12700" cap="flat" cmpd="sng">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a:defRPr/>
              </a:pPr>
              <a:endParaRPr lang="en-US"/>
            </a:p>
          </p:txBody>
        </p:sp>
        <p:sp>
          <p:nvSpPr>
            <p:cNvPr id="7196" name="Rectangle 33"/>
            <p:cNvSpPr>
              <a:spLocks noChangeArrowheads="1"/>
            </p:cNvSpPr>
            <p:nvPr/>
          </p:nvSpPr>
          <p:spPr bwMode="auto">
            <a:xfrm>
              <a:off x="2087" y="1909"/>
              <a:ext cx="2924" cy="15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a:defRPr/>
              </a:pPr>
              <a:r>
                <a:rPr lang="en-US" sz="1200">
                  <a:solidFill>
                    <a:srgbClr val="969696"/>
                  </a:solidFill>
                  <a:latin typeface="Calibri" charset="0"/>
                  <a:ea typeface="ＭＳ Ｐゴシック" charset="0"/>
                  <a:cs typeface="Calibri" charset="0"/>
                  <a:sym typeface="Calibri" charset="0"/>
                </a:rPr>
                <a:t>Legacy Apps Refactored Using 12-Factor Principles and Modern Software Process (TDD, CI/CD), Optimized for PCF </a:t>
              </a:r>
            </a:p>
          </p:txBody>
        </p:sp>
        <p:sp>
          <p:nvSpPr>
            <p:cNvPr id="7197" name="Straight Connector 48"/>
            <p:cNvSpPr>
              <a:spLocks noChangeShapeType="1"/>
            </p:cNvSpPr>
            <p:nvPr/>
          </p:nvSpPr>
          <p:spPr bwMode="auto">
            <a:xfrm>
              <a:off x="130" y="205"/>
              <a:ext cx="135" cy="5"/>
            </a:xfrm>
            <a:prstGeom prst="line">
              <a:avLst/>
            </a:prstGeom>
            <a:noFill/>
            <a:ln w="9525" cap="flat" cmpd="sng">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a:defRPr/>
              </a:pPr>
              <a:endParaRPr lang="en-US"/>
            </a:p>
          </p:txBody>
        </p:sp>
        <p:sp>
          <p:nvSpPr>
            <p:cNvPr id="7198" name="Rectangle 29"/>
            <p:cNvSpPr>
              <a:spLocks noChangeArrowheads="1"/>
            </p:cNvSpPr>
            <p:nvPr/>
          </p:nvSpPr>
          <p:spPr bwMode="auto">
            <a:xfrm>
              <a:off x="527" y="0"/>
              <a:ext cx="2299" cy="400"/>
            </a:xfrm>
            <a:prstGeom prst="rect">
              <a:avLst/>
            </a:prstGeom>
            <a:solidFill>
              <a:schemeClr val="bg1"/>
            </a:solidFill>
            <a:ln w="9525" cap="flat" cmpd="sng">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wrap="none">
              <a:spAutoFit/>
            </a:bodyPr>
            <a:lstStyle/>
            <a:p>
              <a:pPr algn="ctr">
                <a:defRPr/>
              </a:pPr>
              <a:r>
                <a:rPr lang="en-US" sz="1000">
                  <a:solidFill>
                    <a:srgbClr val="969696"/>
                  </a:solidFill>
                  <a:latin typeface="Calibri" charset="0"/>
                  <a:ea typeface="ＭＳ Ｐゴシック" charset="0"/>
                  <a:cs typeface="Calibri" charset="0"/>
                  <a:sym typeface="Calibri" charset="0"/>
                </a:rPr>
                <a:t>APPS MODERNIZATION</a:t>
              </a:r>
              <a:endParaRPr lang="en-US" sz="1000">
                <a:solidFill>
                  <a:srgbClr val="969696"/>
                </a:solidFill>
                <a:ea typeface="ＭＳ Ｐゴシック" charset="0"/>
                <a:cs typeface="Arial" charset="0"/>
              </a:endParaRPr>
            </a:p>
          </p:txBody>
        </p:sp>
      </p:grpSp>
      <p:grpSp>
        <p:nvGrpSpPr>
          <p:cNvPr id="7199" name="Group 31"/>
          <p:cNvGrpSpPr>
            <a:grpSpLocks/>
          </p:cNvGrpSpPr>
          <p:nvPr/>
        </p:nvGrpSpPr>
        <p:grpSpPr bwMode="auto">
          <a:xfrm>
            <a:off x="4937125" y="912813"/>
            <a:ext cx="3787775" cy="1422400"/>
            <a:chOff x="0" y="0"/>
            <a:chExt cx="5965" cy="2240"/>
          </a:xfrm>
        </p:grpSpPr>
        <p:sp>
          <p:nvSpPr>
            <p:cNvPr id="7200" name="Oval 27"/>
            <p:cNvSpPr>
              <a:spLocks noChangeArrowheads="1"/>
            </p:cNvSpPr>
            <p:nvPr/>
          </p:nvSpPr>
          <p:spPr bwMode="auto">
            <a:xfrm>
              <a:off x="4910" y="365"/>
              <a:ext cx="398" cy="397"/>
            </a:xfrm>
            <a:prstGeom prst="ellipse">
              <a:avLst/>
            </a:prstGeom>
            <a:solidFill>
              <a:schemeClr val="bg1"/>
            </a:solidFill>
            <a:ln w="57150" cap="flat" cmpd="sng">
              <a:solidFill>
                <a:srgbClr val="008674"/>
              </a:solidFill>
              <a:round/>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defRPr/>
              </a:pPr>
              <a:endParaRPr lang="en-US">
                <a:solidFill>
                  <a:srgbClr val="FFFFFF"/>
                </a:solidFill>
                <a:ea typeface="ＭＳ Ｐゴシック" charset="0"/>
                <a:cs typeface="Arial" charset="0"/>
              </a:endParaRPr>
            </a:p>
          </p:txBody>
        </p:sp>
        <p:sp>
          <p:nvSpPr>
            <p:cNvPr id="7201" name="TextBox 38"/>
            <p:cNvSpPr>
              <a:spLocks noChangeArrowheads="1"/>
            </p:cNvSpPr>
            <p:nvPr/>
          </p:nvSpPr>
          <p:spPr bwMode="auto">
            <a:xfrm>
              <a:off x="3210" y="180"/>
              <a:ext cx="2070" cy="7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a:defRPr/>
              </a:pPr>
              <a:r>
                <a:rPr lang="en-US" sz="1200" b="1">
                  <a:solidFill>
                    <a:srgbClr val="969696"/>
                  </a:solidFill>
                  <a:latin typeface="Calibri" charset="0"/>
                  <a:ea typeface="ＭＳ Ｐゴシック" charset="0"/>
                  <a:sym typeface="Calibri" charset="0"/>
                </a:rPr>
                <a:t>CLOUD </a:t>
              </a:r>
            </a:p>
            <a:p>
              <a:pPr algn="ctr">
                <a:defRPr/>
              </a:pPr>
              <a:r>
                <a:rPr lang="en-US" sz="1200" b="1">
                  <a:solidFill>
                    <a:srgbClr val="969696"/>
                  </a:solidFill>
                  <a:latin typeface="Calibri" charset="0"/>
                  <a:ea typeface="ＭＳ Ｐゴシック" charset="0"/>
                  <a:sym typeface="Calibri" charset="0"/>
                </a:rPr>
                <a:t>NATIVE</a:t>
              </a:r>
            </a:p>
          </p:txBody>
        </p:sp>
        <p:sp>
          <p:nvSpPr>
            <p:cNvPr id="7202" name="Straight Arrow Connector 39"/>
            <p:cNvSpPr>
              <a:spLocks noChangeShapeType="1"/>
            </p:cNvSpPr>
            <p:nvPr/>
          </p:nvSpPr>
          <p:spPr bwMode="auto">
            <a:xfrm>
              <a:off x="5115" y="805"/>
              <a:ext cx="25" cy="1435"/>
            </a:xfrm>
            <a:prstGeom prst="straightConnector1">
              <a:avLst/>
            </a:prstGeom>
            <a:noFill/>
            <a:ln w="127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a:defRPr/>
              </a:pPr>
              <a:endParaRPr lang="en-US"/>
            </a:p>
          </p:txBody>
        </p:sp>
        <p:sp>
          <p:nvSpPr>
            <p:cNvPr id="7203" name="Rectangle 40"/>
            <p:cNvSpPr>
              <a:spLocks noChangeArrowheads="1"/>
            </p:cNvSpPr>
            <p:nvPr/>
          </p:nvSpPr>
          <p:spPr bwMode="auto">
            <a:xfrm>
              <a:off x="0" y="0"/>
              <a:ext cx="2585" cy="10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a:defRPr/>
              </a:pPr>
              <a:r>
                <a:rPr lang="en-US" sz="1200">
                  <a:solidFill>
                    <a:srgbClr val="969696"/>
                  </a:solidFill>
                  <a:latin typeface="Calibri" charset="0"/>
                  <a:ea typeface="ＭＳ Ｐゴシック" charset="0"/>
                  <a:cs typeface="Calibri" charset="0"/>
                  <a:sym typeface="Calibri" charset="0"/>
                </a:rPr>
                <a:t>Microservices, Business Capability Teams, API First Design</a:t>
              </a:r>
              <a:endParaRPr lang="en-US" sz="1200">
                <a:solidFill>
                  <a:srgbClr val="969696"/>
                </a:solidFill>
                <a:ea typeface="ＭＳ Ｐゴシック" charset="0"/>
                <a:cs typeface="Arial" charset="0"/>
              </a:endParaRPr>
            </a:p>
          </p:txBody>
        </p:sp>
        <p:sp>
          <p:nvSpPr>
            <p:cNvPr id="7204" name="Straight Arrow Connector 42"/>
            <p:cNvSpPr>
              <a:spLocks noChangeShapeType="1"/>
            </p:cNvSpPr>
            <p:nvPr/>
          </p:nvSpPr>
          <p:spPr bwMode="auto">
            <a:xfrm>
              <a:off x="2840" y="510"/>
              <a:ext cx="458" cy="0"/>
            </a:xfrm>
            <a:prstGeom prst="straightConnector1">
              <a:avLst/>
            </a:prstGeom>
            <a:noFill/>
            <a:ln w="12700" cap="flat" cmpd="sng">
              <a:solidFill>
                <a:schemeClr val="accent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a:defRPr/>
              </a:pPr>
              <a:endParaRPr lang="en-US"/>
            </a:p>
          </p:txBody>
        </p:sp>
        <p:sp>
          <p:nvSpPr>
            <p:cNvPr id="7205" name="Rectangle 51"/>
            <p:cNvSpPr>
              <a:spLocks noChangeArrowheads="1"/>
            </p:cNvSpPr>
            <p:nvPr/>
          </p:nvSpPr>
          <p:spPr bwMode="auto">
            <a:xfrm>
              <a:off x="4268" y="1222"/>
              <a:ext cx="1697" cy="400"/>
            </a:xfrm>
            <a:prstGeom prst="rect">
              <a:avLst/>
            </a:prstGeom>
            <a:solidFill>
              <a:schemeClr val="bg1"/>
            </a:solidFill>
            <a:ln w="9525" cap="flat" cmpd="sng">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wrap="none">
              <a:spAutoFit/>
            </a:bodyPr>
            <a:lstStyle/>
            <a:p>
              <a:pPr algn="ctr">
                <a:defRPr/>
              </a:pPr>
              <a:r>
                <a:rPr lang="en-US" sz="1000">
                  <a:solidFill>
                    <a:srgbClr val="969696"/>
                  </a:solidFill>
                  <a:latin typeface="Calibri" charset="0"/>
                  <a:ea typeface="ＭＳ Ｐゴシック" charset="0"/>
                  <a:cs typeface="Calibri" charset="0"/>
                  <a:sym typeface="Calibri" charset="0"/>
                </a:rPr>
                <a:t>MICROSERVICES</a:t>
              </a:r>
            </a:p>
          </p:txBody>
        </p:sp>
      </p:grpSp>
    </p:spTree>
    <p:extLst>
      <p:ext uri="{BB962C8B-B14F-4D97-AF65-F5344CB8AC3E}">
        <p14:creationId xmlns:p14="http://schemas.microsoft.com/office/powerpoint/2010/main" val="2274420403"/>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animEffect transition="in" filter="fade">
                                      <p:cBhvr>
                                        <p:cTn id="7" dur="2000"/>
                                        <p:tgtEl>
                                          <p:spTgt spid="71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7177"/>
                                        </p:tgtEl>
                                        <p:attrNameLst>
                                          <p:attrName>style.visibility</p:attrName>
                                        </p:attrNameLst>
                                      </p:cBhvr>
                                      <p:to>
                                        <p:strVal val="visible"/>
                                      </p:to>
                                    </p:set>
                                    <p:animEffect transition="in" filter="fade">
                                      <p:cBhvr>
                                        <p:cTn id="12" dur="2000"/>
                                        <p:tgtEl>
                                          <p:spTgt spid="717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7191"/>
                                        </p:tgtEl>
                                        <p:attrNameLst>
                                          <p:attrName>style.visibility</p:attrName>
                                        </p:attrNameLst>
                                      </p:cBhvr>
                                      <p:to>
                                        <p:strVal val="visible"/>
                                      </p:to>
                                    </p:set>
                                    <p:animEffect transition="in" filter="fade">
                                      <p:cBhvr>
                                        <p:cTn id="17" dur="2000"/>
                                        <p:tgtEl>
                                          <p:spTgt spid="719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7184"/>
                                        </p:tgtEl>
                                        <p:attrNameLst>
                                          <p:attrName>style.visibility</p:attrName>
                                        </p:attrNameLst>
                                      </p:cBhvr>
                                      <p:to>
                                        <p:strVal val="visible"/>
                                      </p:to>
                                    </p:set>
                                    <p:animEffect transition="in" filter="fade">
                                      <p:cBhvr>
                                        <p:cTn id="22" dur="2000"/>
                                        <p:tgtEl>
                                          <p:spTgt spid="718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7199"/>
                                        </p:tgtEl>
                                        <p:attrNameLst>
                                          <p:attrName>style.visibility</p:attrName>
                                        </p:attrNameLst>
                                      </p:cBhvr>
                                      <p:to>
                                        <p:strVal val="visible"/>
                                      </p:to>
                                    </p:set>
                                    <p:animEffect transition="in" filter="fade">
                                      <p:cBhvr>
                                        <p:cTn id="27" dur="2000"/>
                                        <p:tgtEl>
                                          <p:spTgt spid="7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986" name="Shape 3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2463" y="4854575"/>
            <a:ext cx="731837"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41987" name="Subtitle 1"/>
          <p:cNvSpPr>
            <a:spLocks noGrp="1" noChangeArrowheads="1"/>
          </p:cNvSpPr>
          <p:nvPr/>
        </p:nvSpPr>
        <p:spPr bwMode="auto">
          <a:xfrm>
            <a:off x="136525" y="625475"/>
            <a:ext cx="9036050" cy="541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lstStyle/>
          <a:p>
            <a:pPr eaLnBrk="1" hangingPunct="1">
              <a:buFontTx/>
              <a:buNone/>
              <a:defRPr/>
            </a:pPr>
            <a:r>
              <a:rPr lang="en-US" sz="1800">
                <a:solidFill>
                  <a:srgbClr val="595959"/>
                </a:solidFill>
                <a:ea typeface="ＭＳ Ｐゴシック" charset="0"/>
                <a:cs typeface="Arial" charset="0"/>
              </a:rPr>
              <a:t>Turn Static Shared Data into Code Accessible via dependency manager</a:t>
            </a:r>
          </a:p>
        </p:txBody>
      </p:sp>
      <p:sp>
        <p:nvSpPr>
          <p:cNvPr id="41988" name="Title 2"/>
          <p:cNvSpPr>
            <a:spLocks noGrp="1" noChangeArrowheads="1"/>
          </p:cNvSpPr>
          <p:nvPr>
            <p:ph type="title" idx="4294967295"/>
          </p:nvPr>
        </p:nvSpPr>
        <p:spPr bwMode="auto">
          <a:xfrm>
            <a:off x="38100" y="76200"/>
            <a:ext cx="9036050" cy="5397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nchor="ctr"/>
          <a:lstStyle/>
          <a:p>
            <a:pPr>
              <a:defRPr/>
            </a:pPr>
            <a:r>
              <a:rPr lang="en-US" sz="2800" b="1" smtClean="0">
                <a:solidFill>
                  <a:srgbClr val="00A689"/>
                </a:solidFill>
                <a:cs typeface="+mj-cs"/>
              </a:rPr>
              <a:t>Shared Static Data Becomes Code</a:t>
            </a:r>
          </a:p>
        </p:txBody>
      </p:sp>
      <p:pic>
        <p:nvPicPr>
          <p:cNvPr id="41989" name="Picture 4" descr="Screen Shot 2016-01-25 at 9.28.36 A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700" y="1247775"/>
            <a:ext cx="7292975" cy="3736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Tree>
    <p:extLst>
      <p:ext uri="{BB962C8B-B14F-4D97-AF65-F5344CB8AC3E}">
        <p14:creationId xmlns:p14="http://schemas.microsoft.com/office/powerpoint/2010/main" val="2465555011"/>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988"/>
                                        </p:tgtEl>
                                        <p:attrNameLst>
                                          <p:attrName>style.visibility</p:attrName>
                                        </p:attrNameLst>
                                      </p:cBhvr>
                                      <p:to>
                                        <p:strVal val="visible"/>
                                      </p:to>
                                    </p:set>
                                    <p:animEffect transition="in" filter="fade">
                                      <p:cBhvr>
                                        <p:cTn id="7" dur="2000"/>
                                        <p:tgtEl>
                                          <p:spTgt spid="41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8" grpId="0" bldLvl="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3010" name="Shape 55"/>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2463" y="4845050"/>
            <a:ext cx="731837"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43011" name="Subtitle 1"/>
          <p:cNvSpPr>
            <a:spLocks noGrp="1" noChangeArrowheads="1"/>
          </p:cNvSpPr>
          <p:nvPr/>
        </p:nvSpPr>
        <p:spPr bwMode="auto">
          <a:xfrm>
            <a:off x="365125" y="554038"/>
            <a:ext cx="8413750" cy="782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lstStyle/>
          <a:p>
            <a:pPr eaLnBrk="1" hangingPunct="1">
              <a:buFontTx/>
              <a:buNone/>
              <a:defRPr/>
            </a:pPr>
            <a:r>
              <a:rPr lang="en-US" sz="1800">
                <a:solidFill>
                  <a:srgbClr val="595959"/>
                </a:solidFill>
                <a:ea typeface="ＭＳ Ｐゴシック" charset="0"/>
              </a:rPr>
              <a:t>Extend each UI experience with a dedicated backend component for UI </a:t>
            </a:r>
            <a:br>
              <a:rPr lang="en-US" sz="1800">
                <a:solidFill>
                  <a:srgbClr val="595959"/>
                </a:solidFill>
                <a:ea typeface="ＭＳ Ｐゴシック" charset="0"/>
              </a:rPr>
            </a:br>
            <a:r>
              <a:rPr lang="en-US" sz="1800">
                <a:solidFill>
                  <a:srgbClr val="595959"/>
                </a:solidFill>
                <a:ea typeface="ＭＳ Ｐゴシック" charset="0"/>
                <a:hlinkClick r:id="rId3"/>
              </a:rPr>
              <a:t>http://samnewman.io/patterns/architectural/bff/</a:t>
            </a:r>
            <a:r>
              <a:rPr lang="en-US" sz="1800">
                <a:solidFill>
                  <a:srgbClr val="595959"/>
                </a:solidFill>
                <a:ea typeface="ＭＳ Ｐゴシック" charset="0"/>
              </a:rPr>
              <a:t> </a:t>
            </a:r>
          </a:p>
          <a:p>
            <a:pPr eaLnBrk="1" hangingPunct="1">
              <a:buFontTx/>
              <a:buNone/>
              <a:defRPr/>
            </a:pPr>
            <a:endParaRPr lang="en-US" sz="1800">
              <a:solidFill>
                <a:srgbClr val="595959"/>
              </a:solidFill>
              <a:ea typeface="ＭＳ Ｐゴシック" charset="0"/>
            </a:endParaRPr>
          </a:p>
        </p:txBody>
      </p:sp>
      <p:sp>
        <p:nvSpPr>
          <p:cNvPr id="43012" name="Title 2"/>
          <p:cNvSpPr>
            <a:spLocks noGrp="1" noChangeArrowheads="1"/>
          </p:cNvSpPr>
          <p:nvPr>
            <p:ph type="title" idx="4294967295"/>
          </p:nvPr>
        </p:nvSpPr>
        <p:spPr bwMode="auto">
          <a:xfrm>
            <a:off x="365125" y="98425"/>
            <a:ext cx="8413750" cy="5413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nchor="ctr"/>
          <a:lstStyle/>
          <a:p>
            <a:pPr>
              <a:defRPr/>
            </a:pPr>
            <a:r>
              <a:rPr lang="en-US" sz="2800" b="1" smtClean="0">
                <a:solidFill>
                  <a:srgbClr val="008674"/>
                </a:solidFill>
                <a:cs typeface="+mj-cs"/>
              </a:rPr>
              <a:t>Back End For Front End</a:t>
            </a:r>
          </a:p>
        </p:txBody>
      </p:sp>
      <p:sp>
        <p:nvSpPr>
          <p:cNvPr id="43013" name="Hexagon 7"/>
          <p:cNvSpPr>
            <a:spLocks noChangeArrowheads="1"/>
          </p:cNvSpPr>
          <p:nvPr/>
        </p:nvSpPr>
        <p:spPr bwMode="auto">
          <a:xfrm>
            <a:off x="1701800" y="4049713"/>
            <a:ext cx="1433513" cy="877887"/>
          </a:xfrm>
          <a:prstGeom prst="hexagon">
            <a:avLst>
              <a:gd name="adj" fmla="val 24985"/>
              <a:gd name="vf" fmla="val 115470"/>
            </a:avLst>
          </a:prstGeom>
          <a:solidFill>
            <a:srgbClr val="3366FF"/>
          </a:solidFill>
          <a:ln w="25400" cap="flat" cmpd="sng">
            <a:solidFill>
              <a:srgbClr val="165186"/>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r>
              <a:rPr lang="en-US">
                <a:solidFill>
                  <a:srgbClr val="FFFFFF"/>
                </a:solidFill>
                <a:ea typeface="ＭＳ Ｐゴシック" charset="0"/>
                <a:cs typeface="Arial" charset="0"/>
              </a:rPr>
              <a:t>A</a:t>
            </a:r>
          </a:p>
        </p:txBody>
      </p:sp>
      <p:sp>
        <p:nvSpPr>
          <p:cNvPr id="43014" name="Hexagon 8"/>
          <p:cNvSpPr>
            <a:spLocks noChangeArrowheads="1"/>
          </p:cNvSpPr>
          <p:nvPr/>
        </p:nvSpPr>
        <p:spPr bwMode="auto">
          <a:xfrm>
            <a:off x="3530600" y="4049713"/>
            <a:ext cx="1250950" cy="877887"/>
          </a:xfrm>
          <a:prstGeom prst="hexagon">
            <a:avLst>
              <a:gd name="adj" fmla="val 25003"/>
              <a:gd name="vf" fmla="val 115470"/>
            </a:avLst>
          </a:prstGeom>
          <a:solidFill>
            <a:srgbClr val="008881"/>
          </a:solidFill>
          <a:ln w="25400" cap="flat" cmpd="sng">
            <a:solidFill>
              <a:srgbClr val="006254"/>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r>
              <a:rPr lang="en-US">
                <a:solidFill>
                  <a:srgbClr val="FFFFFF"/>
                </a:solidFill>
                <a:ea typeface="ＭＳ Ｐゴシック" charset="0"/>
                <a:cs typeface="Arial" charset="0"/>
              </a:rPr>
              <a:t>B</a:t>
            </a:r>
          </a:p>
        </p:txBody>
      </p:sp>
      <p:sp>
        <p:nvSpPr>
          <p:cNvPr id="43015" name="Hexagon 9"/>
          <p:cNvSpPr>
            <a:spLocks noChangeArrowheads="1"/>
          </p:cNvSpPr>
          <p:nvPr/>
        </p:nvSpPr>
        <p:spPr bwMode="auto">
          <a:xfrm>
            <a:off x="5181600" y="4049713"/>
            <a:ext cx="1295400" cy="877887"/>
          </a:xfrm>
          <a:prstGeom prst="hexagon">
            <a:avLst>
              <a:gd name="adj" fmla="val 25017"/>
              <a:gd name="vf" fmla="val 115470"/>
            </a:avLst>
          </a:prstGeom>
          <a:solidFill>
            <a:srgbClr val="800080"/>
          </a:solidFill>
          <a:ln w="25400" cap="flat" cmpd="sng">
            <a:solidFill>
              <a:srgbClr val="4F2E56"/>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r>
              <a:rPr lang="en-US">
                <a:solidFill>
                  <a:srgbClr val="FFFFFF"/>
                </a:solidFill>
                <a:ea typeface="ＭＳ Ｐゴシック" charset="0"/>
                <a:cs typeface="Arial" charset="0"/>
              </a:rPr>
              <a:t>C</a:t>
            </a:r>
          </a:p>
        </p:txBody>
      </p:sp>
      <p:sp>
        <p:nvSpPr>
          <p:cNvPr id="43016" name="Hexagon 4"/>
          <p:cNvSpPr>
            <a:spLocks noChangeArrowheads="1"/>
          </p:cNvSpPr>
          <p:nvPr/>
        </p:nvSpPr>
        <p:spPr bwMode="auto">
          <a:xfrm>
            <a:off x="3530600" y="2473325"/>
            <a:ext cx="1127125" cy="979488"/>
          </a:xfrm>
          <a:prstGeom prst="hexagon">
            <a:avLst>
              <a:gd name="adj" fmla="val 28523"/>
              <a:gd name="vf" fmla="val 115470"/>
            </a:avLst>
          </a:prstGeom>
          <a:solidFill>
            <a:srgbClr val="19B4C1"/>
          </a:solidFill>
          <a:ln w="25400" cap="flat" cmpd="sng">
            <a:solidFill>
              <a:srgbClr val="12838D"/>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defRPr/>
            </a:pPr>
            <a:r>
              <a:rPr lang="en-US">
                <a:solidFill>
                  <a:srgbClr val="FFFFFF"/>
                </a:solidFill>
                <a:ea typeface="ＭＳ Ｐゴシック" charset="0"/>
                <a:cs typeface="Arial" charset="0"/>
              </a:rPr>
              <a:t>WEB BFF</a:t>
            </a:r>
          </a:p>
        </p:txBody>
      </p:sp>
      <p:cxnSp>
        <p:nvCxnSpPr>
          <p:cNvPr id="43017" name="Straight Arrow Connector 6"/>
          <p:cNvCxnSpPr>
            <a:cxnSpLocks noChangeShapeType="1"/>
            <a:stCxn id="43016" idx="2"/>
          </p:cNvCxnSpPr>
          <p:nvPr/>
        </p:nvCxnSpPr>
        <p:spPr bwMode="auto">
          <a:xfrm flipH="1">
            <a:off x="2916238" y="2963863"/>
            <a:ext cx="614362" cy="1050925"/>
          </a:xfrm>
          <a:prstGeom prst="straightConnector1">
            <a:avLst/>
          </a:prstGeom>
          <a:noFill/>
          <a:ln w="25400" cap="flat" cmpd="sng">
            <a:solidFill>
              <a:srgbClr val="1F6FB8"/>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cxnSp>
      <p:sp>
        <p:nvSpPr>
          <p:cNvPr id="43018" name="Straight Arrow Connector 20"/>
          <p:cNvSpPr>
            <a:spLocks noChangeShapeType="1"/>
          </p:cNvSpPr>
          <p:nvPr/>
        </p:nvSpPr>
        <p:spPr bwMode="auto">
          <a:xfrm>
            <a:off x="4073525" y="3462338"/>
            <a:ext cx="55563" cy="596900"/>
          </a:xfrm>
          <a:prstGeom prst="straightConnector1">
            <a:avLst/>
          </a:prstGeom>
          <a:noFill/>
          <a:ln w="25400" cap="flat" cmpd="sng">
            <a:solidFill>
              <a:schemeClr val="accent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a:defRPr/>
            </a:pPr>
            <a:endParaRPr lang="en-US"/>
          </a:p>
        </p:txBody>
      </p:sp>
      <p:cxnSp>
        <p:nvCxnSpPr>
          <p:cNvPr id="43019" name="Straight Arrow Connector 22"/>
          <p:cNvCxnSpPr>
            <a:cxnSpLocks noChangeShapeType="1"/>
            <a:stCxn id="43016" idx="1"/>
            <a:endCxn id="43015" idx="3"/>
          </p:cNvCxnSpPr>
          <p:nvPr/>
        </p:nvCxnSpPr>
        <p:spPr bwMode="auto">
          <a:xfrm>
            <a:off x="4656138" y="2963863"/>
            <a:ext cx="744537" cy="1085850"/>
          </a:xfrm>
          <a:prstGeom prst="straightConnector1">
            <a:avLst/>
          </a:prstGeom>
          <a:noFill/>
          <a:ln w="25400" cap="flat" cmpd="sng">
            <a:solidFill>
              <a:srgbClr val="80008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cxnSp>
      <p:cxnSp>
        <p:nvCxnSpPr>
          <p:cNvPr id="43020" name="Straight Arrow Connector 36"/>
          <p:cNvCxnSpPr>
            <a:cxnSpLocks noChangeShapeType="1"/>
          </p:cNvCxnSpPr>
          <p:nvPr/>
        </p:nvCxnSpPr>
        <p:spPr bwMode="auto">
          <a:xfrm flipH="1">
            <a:off x="6194425" y="2601913"/>
            <a:ext cx="336550" cy="261937"/>
          </a:xfrm>
          <a:prstGeom prst="straightConnector1">
            <a:avLst/>
          </a:prstGeom>
          <a:noFill/>
          <a:ln w="25400" cap="flat" cmpd="sng">
            <a:solidFill>
              <a:srgbClr val="000000"/>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cxnSp>
      <p:sp>
        <p:nvSpPr>
          <p:cNvPr id="43021" name="Straight Arrow Connector 37"/>
          <p:cNvSpPr>
            <a:spLocks noChangeShapeType="1"/>
          </p:cNvSpPr>
          <p:nvPr/>
        </p:nvSpPr>
        <p:spPr bwMode="auto">
          <a:xfrm flipH="1" flipV="1">
            <a:off x="2974975" y="1912938"/>
            <a:ext cx="938213" cy="561975"/>
          </a:xfrm>
          <a:prstGeom prst="straightConnector1">
            <a:avLst/>
          </a:prstGeom>
          <a:noFill/>
          <a:ln w="25400" cap="flat" cmpd="sng">
            <a:solidFill>
              <a:srgbClr val="000000"/>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a:defRPr/>
            </a:pPr>
            <a:endParaRPr lang="en-US"/>
          </a:p>
        </p:txBody>
      </p:sp>
      <p:sp>
        <p:nvSpPr>
          <p:cNvPr id="43022" name="Hexagon 23"/>
          <p:cNvSpPr>
            <a:spLocks noChangeArrowheads="1"/>
          </p:cNvSpPr>
          <p:nvPr/>
        </p:nvSpPr>
        <p:spPr bwMode="auto">
          <a:xfrm>
            <a:off x="5181600" y="2863850"/>
            <a:ext cx="1181100" cy="820738"/>
          </a:xfrm>
          <a:prstGeom prst="hexagon">
            <a:avLst>
              <a:gd name="adj" fmla="val 28981"/>
              <a:gd name="vf" fmla="val 115470"/>
            </a:avLst>
          </a:prstGeom>
          <a:solidFill>
            <a:srgbClr val="FFCC00"/>
          </a:solidFill>
          <a:ln w="25400" cap="flat" cmpd="sng">
            <a:solidFill>
              <a:srgbClr val="BA9245"/>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r>
              <a:rPr lang="en-US">
                <a:solidFill>
                  <a:srgbClr val="FFFFFF"/>
                </a:solidFill>
                <a:ea typeface="ＭＳ Ｐゴシック" charset="0"/>
                <a:cs typeface="Arial" charset="0"/>
              </a:rPr>
              <a:t>Andro</a:t>
            </a:r>
            <a:r>
              <a:rPr lang="en-PH">
                <a:solidFill>
                  <a:srgbClr val="FFFFFF"/>
                </a:solidFill>
                <a:ea typeface="ＭＳ Ｐゴシック" charset="0"/>
                <a:cs typeface="Arial" charset="0"/>
              </a:rPr>
              <a:t>id </a:t>
            </a:r>
            <a:r>
              <a:rPr lang="en-US">
                <a:solidFill>
                  <a:srgbClr val="FFFFFF"/>
                </a:solidFill>
                <a:ea typeface="ＭＳ Ｐゴシック" charset="0"/>
                <a:cs typeface="Arial" charset="0"/>
              </a:rPr>
              <a:t>BFF</a:t>
            </a:r>
          </a:p>
        </p:txBody>
      </p:sp>
      <p:cxnSp>
        <p:nvCxnSpPr>
          <p:cNvPr id="43023" name="Straight Arrow Connector 21"/>
          <p:cNvCxnSpPr>
            <a:cxnSpLocks noChangeShapeType="1"/>
            <a:stCxn id="43022" idx="2"/>
          </p:cNvCxnSpPr>
          <p:nvPr/>
        </p:nvCxnSpPr>
        <p:spPr bwMode="auto">
          <a:xfrm flipH="1">
            <a:off x="2916238" y="3275013"/>
            <a:ext cx="2265362" cy="739775"/>
          </a:xfrm>
          <a:prstGeom prst="straightConnector1">
            <a:avLst/>
          </a:prstGeom>
          <a:noFill/>
          <a:ln w="25400" cap="flat" cmpd="sng">
            <a:solidFill>
              <a:srgbClr val="1F6FB8"/>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cxnSp>
      <p:cxnSp>
        <p:nvCxnSpPr>
          <p:cNvPr id="43024" name="Straight Arrow Connector 33"/>
          <p:cNvCxnSpPr>
            <a:cxnSpLocks noChangeShapeType="1"/>
          </p:cNvCxnSpPr>
          <p:nvPr/>
        </p:nvCxnSpPr>
        <p:spPr bwMode="auto">
          <a:xfrm flipH="1">
            <a:off x="4602163" y="3684588"/>
            <a:ext cx="798512" cy="365125"/>
          </a:xfrm>
          <a:prstGeom prst="straightConnector1">
            <a:avLst/>
          </a:prstGeom>
          <a:noFill/>
          <a:ln w="25400" cap="flat" cmpd="sng">
            <a:solidFill>
              <a:schemeClr val="accent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cxnSp>
      <p:cxnSp>
        <p:nvCxnSpPr>
          <p:cNvPr id="43025" name="Straight Arrow Connector 34"/>
          <p:cNvCxnSpPr>
            <a:cxnSpLocks noChangeShapeType="1"/>
            <a:stCxn id="43022" idx="2"/>
            <a:endCxn id="43015" idx="3"/>
          </p:cNvCxnSpPr>
          <p:nvPr/>
        </p:nvCxnSpPr>
        <p:spPr bwMode="auto">
          <a:xfrm>
            <a:off x="6153150" y="3673475"/>
            <a:ext cx="103188" cy="376238"/>
          </a:xfrm>
          <a:prstGeom prst="straightConnector1">
            <a:avLst/>
          </a:prstGeom>
          <a:noFill/>
          <a:ln w="25400" cap="flat" cmpd="sng">
            <a:solidFill>
              <a:srgbClr val="80008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cxnSp>
      <p:grpSp>
        <p:nvGrpSpPr>
          <p:cNvPr id="44050" name="Group 18"/>
          <p:cNvGrpSpPr>
            <a:grpSpLocks/>
          </p:cNvGrpSpPr>
          <p:nvPr/>
        </p:nvGrpSpPr>
        <p:grpSpPr bwMode="auto">
          <a:xfrm>
            <a:off x="808038" y="1336675"/>
            <a:ext cx="2108200" cy="1928813"/>
            <a:chOff x="0" y="0"/>
            <a:chExt cx="3846" cy="3604"/>
          </a:xfrm>
        </p:grpSpPr>
        <p:sp>
          <p:nvSpPr>
            <p:cNvPr id="2" name="Rectangle 10"/>
            <p:cNvSpPr>
              <a:spLocks noChangeArrowheads="1"/>
            </p:cNvSpPr>
            <p:nvPr/>
          </p:nvSpPr>
          <p:spPr bwMode="auto">
            <a:xfrm>
              <a:off x="0" y="0"/>
              <a:ext cx="3846" cy="3604"/>
            </a:xfrm>
            <a:prstGeom prst="rect">
              <a:avLst/>
            </a:prstGeom>
            <a:solidFill>
              <a:srgbClr val="FFFFFF"/>
            </a:solidFill>
            <a:ln w="25400" cap="flat" cmpd="sng">
              <a:solidFill>
                <a:srgbClr val="000000"/>
              </a:solidFill>
              <a:bevel/>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defRPr/>
              </a:pPr>
              <a:endParaRPr lang="en-US" b="1">
                <a:ea typeface="ＭＳ Ｐゴシック" charset="0"/>
              </a:endParaRPr>
            </a:p>
            <a:p>
              <a:pPr algn="ctr">
                <a:defRPr/>
              </a:pPr>
              <a:endParaRPr lang="en-US" b="1">
                <a:ea typeface="ＭＳ Ｐゴシック" charset="0"/>
              </a:endParaRPr>
            </a:p>
            <a:p>
              <a:pPr algn="ctr">
                <a:defRPr/>
              </a:pPr>
              <a:r>
                <a:rPr lang="en-US" b="1">
                  <a:ea typeface="ＭＳ Ｐゴシック" charset="0"/>
                </a:rPr>
                <a:t>Browser</a:t>
              </a:r>
            </a:p>
            <a:p>
              <a:pPr algn="ctr">
                <a:defRPr/>
              </a:pPr>
              <a:endParaRPr lang="en-US" b="1">
                <a:ea typeface="ＭＳ Ｐゴシック" charset="0"/>
              </a:endParaRPr>
            </a:p>
            <a:p>
              <a:pPr algn="ctr">
                <a:defRPr/>
              </a:pPr>
              <a:endParaRPr lang="en-US" b="1">
                <a:ea typeface="ＭＳ Ｐゴシック" charset="0"/>
              </a:endParaRPr>
            </a:p>
            <a:p>
              <a:pPr algn="ctr">
                <a:defRPr/>
              </a:pPr>
              <a:endParaRPr lang="en-US" b="1">
                <a:ea typeface="ＭＳ Ｐゴシック" charset="0"/>
              </a:endParaRPr>
            </a:p>
            <a:p>
              <a:pPr algn="ctr">
                <a:defRPr/>
              </a:pPr>
              <a:endParaRPr lang="en-US" b="1">
                <a:ea typeface="ＭＳ Ｐゴシック" charset="0"/>
              </a:endParaRPr>
            </a:p>
            <a:p>
              <a:pPr algn="ctr">
                <a:defRPr/>
              </a:pPr>
              <a:endParaRPr lang="en-US">
                <a:ea typeface="ＭＳ Ｐゴシック" charset="0"/>
              </a:endParaRPr>
            </a:p>
            <a:p>
              <a:pPr algn="ctr">
                <a:defRPr/>
              </a:pPr>
              <a:endParaRPr lang="en-US">
                <a:ea typeface="ＭＳ Ｐゴシック" charset="0"/>
              </a:endParaRPr>
            </a:p>
            <a:p>
              <a:pPr algn="ctr">
                <a:defRPr/>
              </a:pPr>
              <a:endParaRPr lang="en-US">
                <a:ea typeface="ＭＳ Ｐゴシック" charset="0"/>
              </a:endParaRPr>
            </a:p>
            <a:p>
              <a:pPr algn="ctr">
                <a:defRPr/>
              </a:pPr>
              <a:endParaRPr lang="en-US">
                <a:ea typeface="ＭＳ Ｐゴシック" charset="0"/>
              </a:endParaRPr>
            </a:p>
            <a:p>
              <a:pPr algn="ctr">
                <a:defRPr/>
              </a:pPr>
              <a:endParaRPr lang="en-US">
                <a:ea typeface="ＭＳ Ｐゴシック" charset="0"/>
              </a:endParaRPr>
            </a:p>
          </p:txBody>
        </p:sp>
        <p:sp>
          <p:nvSpPr>
            <p:cNvPr id="43028" name="Rectangle 11"/>
            <p:cNvSpPr>
              <a:spLocks noChangeArrowheads="1"/>
            </p:cNvSpPr>
            <p:nvPr/>
          </p:nvSpPr>
          <p:spPr bwMode="auto">
            <a:xfrm>
              <a:off x="1413" y="1145"/>
              <a:ext cx="999" cy="525"/>
            </a:xfrm>
            <a:prstGeom prst="rect">
              <a:avLst/>
            </a:prstGeom>
            <a:solidFill>
              <a:schemeClr val="accent1"/>
            </a:solidFill>
            <a:ln w="25400" cap="flat" cmpd="sng">
              <a:solidFill>
                <a:srgbClr val="008881"/>
              </a:solidFill>
              <a:bevel/>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endParaRPr lang="en-US">
                <a:solidFill>
                  <a:srgbClr val="FFFFFF"/>
                </a:solidFill>
                <a:ea typeface="ＭＳ Ｐゴシック" charset="0"/>
                <a:cs typeface="Arial" charset="0"/>
              </a:endParaRPr>
            </a:p>
          </p:txBody>
        </p:sp>
        <p:sp>
          <p:nvSpPr>
            <p:cNvPr id="43029" name="Rectangle 12"/>
            <p:cNvSpPr>
              <a:spLocks noChangeArrowheads="1"/>
            </p:cNvSpPr>
            <p:nvPr/>
          </p:nvSpPr>
          <p:spPr bwMode="auto">
            <a:xfrm>
              <a:off x="272" y="777"/>
              <a:ext cx="1002" cy="2373"/>
            </a:xfrm>
            <a:prstGeom prst="rect">
              <a:avLst/>
            </a:prstGeom>
            <a:solidFill>
              <a:srgbClr val="1F6FB8"/>
            </a:solidFill>
            <a:ln w="25400" cap="flat" cmpd="sng">
              <a:solidFill>
                <a:srgbClr val="165186"/>
              </a:solidFill>
              <a:bevel/>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defRPr/>
              </a:pPr>
              <a:endParaRPr lang="en-US">
                <a:solidFill>
                  <a:srgbClr val="FFFFFF"/>
                </a:solidFill>
                <a:ea typeface="ＭＳ Ｐゴシック" charset="0"/>
                <a:cs typeface="Arial" charset="0"/>
              </a:endParaRPr>
            </a:p>
          </p:txBody>
        </p:sp>
        <p:sp>
          <p:nvSpPr>
            <p:cNvPr id="43030" name="Rectangle 13"/>
            <p:cNvSpPr>
              <a:spLocks noChangeArrowheads="1"/>
            </p:cNvSpPr>
            <p:nvPr/>
          </p:nvSpPr>
          <p:spPr bwMode="auto">
            <a:xfrm>
              <a:off x="2563" y="1379"/>
              <a:ext cx="1086" cy="1566"/>
            </a:xfrm>
            <a:prstGeom prst="rect">
              <a:avLst/>
            </a:prstGeom>
            <a:solidFill>
              <a:srgbClr val="800080"/>
            </a:solidFill>
            <a:ln w="25400" cap="flat" cmpd="sng">
              <a:solidFill>
                <a:srgbClr val="4F2E56"/>
              </a:solidFill>
              <a:bevel/>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endParaRPr lang="en-US">
                <a:solidFill>
                  <a:srgbClr val="FFFFFF"/>
                </a:solidFill>
                <a:ea typeface="ＭＳ Ｐゴシック" charset="0"/>
                <a:cs typeface="Arial" charset="0"/>
              </a:endParaRPr>
            </a:p>
          </p:txBody>
        </p:sp>
      </p:grpSp>
      <p:grpSp>
        <p:nvGrpSpPr>
          <p:cNvPr id="44051" name="Group 23"/>
          <p:cNvGrpSpPr>
            <a:grpSpLocks/>
          </p:cNvGrpSpPr>
          <p:nvPr/>
        </p:nvGrpSpPr>
        <p:grpSpPr bwMode="auto">
          <a:xfrm>
            <a:off x="6561138" y="1455738"/>
            <a:ext cx="2319337" cy="1508125"/>
            <a:chOff x="0" y="0"/>
            <a:chExt cx="4012" cy="2610"/>
          </a:xfrm>
        </p:grpSpPr>
        <p:sp>
          <p:nvSpPr>
            <p:cNvPr id="43032" name="Rectangle 29"/>
            <p:cNvSpPr>
              <a:spLocks noChangeArrowheads="1"/>
            </p:cNvSpPr>
            <p:nvPr/>
          </p:nvSpPr>
          <p:spPr bwMode="auto">
            <a:xfrm>
              <a:off x="0" y="0"/>
              <a:ext cx="4012" cy="2610"/>
            </a:xfrm>
            <a:prstGeom prst="rect">
              <a:avLst/>
            </a:prstGeom>
            <a:solidFill>
              <a:srgbClr val="FFFFFF"/>
            </a:solidFill>
            <a:ln w="25400" cap="flat" cmpd="sng">
              <a:solidFill>
                <a:srgbClr val="000000"/>
              </a:solidFill>
              <a:bevel/>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algn="ctr">
                <a:defRPr/>
              </a:pPr>
              <a:r>
                <a:rPr lang="en-PH" b="1">
                  <a:ea typeface="ＭＳ Ｐゴシック" charset="0"/>
                  <a:cs typeface="Arial" charset="0"/>
                </a:rPr>
                <a:t>Android </a:t>
              </a:r>
              <a:r>
                <a:rPr lang="en-US" b="1">
                  <a:ea typeface="ＭＳ Ｐゴシック" charset="0"/>
                  <a:cs typeface="Arial" charset="0"/>
                </a:rPr>
                <a:t>Mobile </a:t>
              </a:r>
            </a:p>
            <a:p>
              <a:pPr algn="ctr">
                <a:defRPr/>
              </a:pPr>
              <a:endParaRPr lang="en-US" altLang="en-US">
                <a:ea typeface="ＭＳ Ｐゴシック" charset="0"/>
                <a:cs typeface="Arial" charset="0"/>
              </a:endParaRPr>
            </a:p>
            <a:p>
              <a:pPr algn="ctr">
                <a:defRPr/>
              </a:pPr>
              <a:endParaRPr lang="en-US" altLang="en-US">
                <a:ea typeface="ＭＳ Ｐゴシック" charset="0"/>
                <a:cs typeface="Arial" charset="0"/>
              </a:endParaRPr>
            </a:p>
            <a:p>
              <a:pPr algn="ctr">
                <a:defRPr/>
              </a:pPr>
              <a:endParaRPr lang="en-US" altLang="en-US">
                <a:ea typeface="ＭＳ Ｐゴシック" charset="0"/>
                <a:cs typeface="Arial" charset="0"/>
              </a:endParaRPr>
            </a:p>
            <a:p>
              <a:pPr algn="ctr">
                <a:defRPr/>
              </a:pPr>
              <a:endParaRPr lang="en-US" altLang="en-US">
                <a:ea typeface="ＭＳ Ｐゴシック" charset="0"/>
                <a:cs typeface="Arial" charset="0"/>
              </a:endParaRPr>
            </a:p>
            <a:p>
              <a:pPr algn="ctr">
                <a:defRPr/>
              </a:pPr>
              <a:endParaRPr lang="en-US" altLang="en-US">
                <a:ea typeface="ＭＳ Ｐゴシック" charset="0"/>
                <a:cs typeface="Arial" charset="0"/>
              </a:endParaRPr>
            </a:p>
          </p:txBody>
        </p:sp>
        <p:sp>
          <p:nvSpPr>
            <p:cNvPr id="43033" name="Rectangle 30"/>
            <p:cNvSpPr>
              <a:spLocks noChangeArrowheads="1"/>
            </p:cNvSpPr>
            <p:nvPr/>
          </p:nvSpPr>
          <p:spPr bwMode="auto">
            <a:xfrm>
              <a:off x="1461" y="1396"/>
              <a:ext cx="1000" cy="527"/>
            </a:xfrm>
            <a:prstGeom prst="rect">
              <a:avLst/>
            </a:prstGeom>
            <a:solidFill>
              <a:srgbClr val="008881"/>
            </a:solidFill>
            <a:ln w="25400" cap="flat" cmpd="sng">
              <a:solidFill>
                <a:srgbClr val="006254"/>
              </a:solidFill>
              <a:bevel/>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endParaRPr lang="en-US">
                <a:solidFill>
                  <a:srgbClr val="FFFFFF"/>
                </a:solidFill>
                <a:ea typeface="ＭＳ Ｐゴシック" charset="0"/>
                <a:cs typeface="Arial" charset="0"/>
              </a:endParaRPr>
            </a:p>
          </p:txBody>
        </p:sp>
        <p:sp>
          <p:nvSpPr>
            <p:cNvPr id="43034" name="Rectangle 31"/>
            <p:cNvSpPr>
              <a:spLocks noChangeArrowheads="1"/>
            </p:cNvSpPr>
            <p:nvPr/>
          </p:nvSpPr>
          <p:spPr bwMode="auto">
            <a:xfrm>
              <a:off x="233" y="978"/>
              <a:ext cx="1000" cy="959"/>
            </a:xfrm>
            <a:prstGeom prst="rect">
              <a:avLst/>
            </a:prstGeom>
            <a:solidFill>
              <a:srgbClr val="1F6FB8"/>
            </a:solidFill>
            <a:ln w="25400" cap="flat" cmpd="sng">
              <a:solidFill>
                <a:srgbClr val="165186"/>
              </a:solidFill>
              <a:bevel/>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defRPr/>
              </a:pPr>
              <a:endParaRPr lang="en-US">
                <a:solidFill>
                  <a:srgbClr val="FFFFFF"/>
                </a:solidFill>
                <a:ea typeface="ＭＳ Ｐゴシック" charset="0"/>
                <a:cs typeface="Arial" charset="0"/>
              </a:endParaRPr>
            </a:p>
          </p:txBody>
        </p:sp>
        <p:sp>
          <p:nvSpPr>
            <p:cNvPr id="43035" name="Rectangle 32"/>
            <p:cNvSpPr>
              <a:spLocks noChangeArrowheads="1"/>
            </p:cNvSpPr>
            <p:nvPr/>
          </p:nvSpPr>
          <p:spPr bwMode="auto">
            <a:xfrm>
              <a:off x="2713" y="857"/>
              <a:ext cx="1085" cy="865"/>
            </a:xfrm>
            <a:prstGeom prst="rect">
              <a:avLst/>
            </a:prstGeom>
            <a:solidFill>
              <a:srgbClr val="800080"/>
            </a:solidFill>
            <a:ln w="25400" cap="flat" cmpd="sng">
              <a:solidFill>
                <a:srgbClr val="4F2E56"/>
              </a:solidFill>
              <a:bevel/>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endParaRPr lang="en-US">
                <a:solidFill>
                  <a:srgbClr val="FFFFFF"/>
                </a:solidFill>
                <a:ea typeface="ＭＳ Ｐゴシック" charset="0"/>
                <a:cs typeface="Arial" charset="0"/>
              </a:endParaRPr>
            </a:p>
          </p:txBody>
        </p:sp>
      </p:grpSp>
    </p:spTree>
    <p:extLst>
      <p:ext uri="{BB962C8B-B14F-4D97-AF65-F5344CB8AC3E}">
        <p14:creationId xmlns:p14="http://schemas.microsoft.com/office/powerpoint/2010/main" val="1853138513"/>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3012"/>
                                        </p:tgtEl>
                                        <p:attrNameLst>
                                          <p:attrName>style.visibility</p:attrName>
                                        </p:attrNameLst>
                                      </p:cBhvr>
                                      <p:to>
                                        <p:strVal val="visible"/>
                                      </p:to>
                                    </p:set>
                                    <p:animEffect transition="in" filter="fade">
                                      <p:cBhvr>
                                        <p:cTn id="7" dur="2000"/>
                                        <p:tgtEl>
                                          <p:spTgt spid="430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2" grpId="0" bldLvl="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4034" name="Shape 55"/>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2463" y="4854575"/>
            <a:ext cx="731837"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44035" name="Subtitle 1"/>
          <p:cNvSpPr>
            <a:spLocks noGrp="1" noChangeArrowheads="1"/>
          </p:cNvSpPr>
          <p:nvPr/>
        </p:nvSpPr>
        <p:spPr bwMode="auto">
          <a:xfrm>
            <a:off x="365125" y="741363"/>
            <a:ext cx="8413750" cy="541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lstStyle/>
          <a:p>
            <a:pPr eaLnBrk="1" hangingPunct="1">
              <a:buFontTx/>
              <a:buNone/>
              <a:defRPr/>
            </a:pPr>
            <a:r>
              <a:rPr lang="en-US" sz="1800">
                <a:solidFill>
                  <a:srgbClr val="595959"/>
                </a:solidFill>
                <a:ea typeface="ＭＳ Ｐゴシック" charset="0"/>
                <a:cs typeface="Arial" charset="0"/>
              </a:rPr>
              <a:t>Use JSON Web Token to pass user info between microservices </a:t>
            </a:r>
          </a:p>
        </p:txBody>
      </p:sp>
      <p:sp>
        <p:nvSpPr>
          <p:cNvPr id="44036" name="Title 2"/>
          <p:cNvSpPr>
            <a:spLocks noGrp="1" noChangeArrowheads="1"/>
          </p:cNvSpPr>
          <p:nvPr>
            <p:ph type="title" idx="4294967295"/>
          </p:nvPr>
        </p:nvSpPr>
        <p:spPr bwMode="auto">
          <a:xfrm>
            <a:off x="365125" y="169863"/>
            <a:ext cx="8413750" cy="54133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nchor="ctr"/>
          <a:lstStyle/>
          <a:p>
            <a:pPr>
              <a:defRPr/>
            </a:pPr>
            <a:r>
              <a:rPr lang="en-US" sz="2800" b="1" smtClean="0">
                <a:solidFill>
                  <a:srgbClr val="00A689"/>
                </a:solidFill>
                <a:cs typeface="+mj-cs"/>
              </a:rPr>
              <a:t>Use JWT Tokens</a:t>
            </a:r>
          </a:p>
        </p:txBody>
      </p:sp>
      <p:sp>
        <p:nvSpPr>
          <p:cNvPr id="44037" name="Hexagon 4"/>
          <p:cNvSpPr>
            <a:spLocks noChangeArrowheads="1"/>
          </p:cNvSpPr>
          <p:nvPr/>
        </p:nvSpPr>
        <p:spPr bwMode="auto">
          <a:xfrm>
            <a:off x="119063" y="1428750"/>
            <a:ext cx="3021012" cy="2374900"/>
          </a:xfrm>
          <a:prstGeom prst="hexagon">
            <a:avLst>
              <a:gd name="adj" fmla="val 23851"/>
              <a:gd name="vf" fmla="val 115470"/>
            </a:avLst>
          </a:prstGeom>
          <a:solidFill>
            <a:srgbClr val="008881"/>
          </a:solidFill>
          <a:ln w="25400" cap="flat" cmpd="sng">
            <a:solidFill>
              <a:srgbClr val="006254"/>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r>
              <a:rPr lang="en-US" sz="1800">
                <a:solidFill>
                  <a:srgbClr val="FFFFFF"/>
                </a:solidFill>
                <a:ea typeface="ＭＳ Ｐゴシック" charset="0"/>
                <a:cs typeface="Arial" charset="0"/>
              </a:rPr>
              <a:t>Microservice A</a:t>
            </a:r>
          </a:p>
        </p:txBody>
      </p:sp>
      <p:sp>
        <p:nvSpPr>
          <p:cNvPr id="44038" name="Hexagon 5"/>
          <p:cNvSpPr>
            <a:spLocks noChangeArrowheads="1"/>
          </p:cNvSpPr>
          <p:nvPr/>
        </p:nvSpPr>
        <p:spPr bwMode="auto">
          <a:xfrm>
            <a:off x="5949950" y="1428750"/>
            <a:ext cx="3006725" cy="2374900"/>
          </a:xfrm>
          <a:prstGeom prst="hexagon">
            <a:avLst>
              <a:gd name="adj" fmla="val 23738"/>
              <a:gd name="vf" fmla="val 115470"/>
            </a:avLst>
          </a:prstGeom>
          <a:solidFill>
            <a:srgbClr val="3366FF"/>
          </a:solidFill>
          <a:ln w="25400" cap="flat" cmpd="sng">
            <a:solidFill>
              <a:srgbClr val="165186"/>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r>
              <a:rPr lang="en-US" sz="1800">
                <a:solidFill>
                  <a:srgbClr val="FFFFFF"/>
                </a:solidFill>
                <a:ea typeface="ＭＳ Ｐゴシック" charset="0"/>
                <a:cs typeface="Arial" charset="0"/>
              </a:rPr>
              <a:t>Microservice B</a:t>
            </a:r>
          </a:p>
        </p:txBody>
      </p:sp>
      <p:sp>
        <p:nvSpPr>
          <p:cNvPr id="44039" name="Right Arrow 6"/>
          <p:cNvSpPr>
            <a:spLocks noChangeArrowheads="1"/>
          </p:cNvSpPr>
          <p:nvPr/>
        </p:nvSpPr>
        <p:spPr bwMode="auto">
          <a:xfrm>
            <a:off x="3157538" y="2306638"/>
            <a:ext cx="2792412" cy="658812"/>
          </a:xfrm>
          <a:prstGeom prst="rightArrow">
            <a:avLst>
              <a:gd name="adj1" fmla="val 50000"/>
              <a:gd name="adj2" fmla="val 50137"/>
            </a:avLst>
          </a:prstGeom>
          <a:solidFill>
            <a:srgbClr val="3366FF"/>
          </a:solidFill>
          <a:ln w="25400" cap="flat" cmpd="sng">
            <a:solidFill>
              <a:srgbClr val="165186"/>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endParaRPr lang="en-US">
              <a:solidFill>
                <a:srgbClr val="FFFFFF"/>
              </a:solidFill>
              <a:ea typeface="ＭＳ Ｐゴシック" charset="0"/>
              <a:cs typeface="Arial" charset="0"/>
            </a:endParaRPr>
          </a:p>
        </p:txBody>
      </p:sp>
      <p:sp>
        <p:nvSpPr>
          <p:cNvPr id="44040" name="Oval 3"/>
          <p:cNvSpPr>
            <a:spLocks noChangeArrowheads="1"/>
          </p:cNvSpPr>
          <p:nvPr/>
        </p:nvSpPr>
        <p:spPr bwMode="auto">
          <a:xfrm>
            <a:off x="3806825" y="2479675"/>
            <a:ext cx="1395413" cy="288925"/>
          </a:xfrm>
          <a:prstGeom prst="ellipse">
            <a:avLst/>
          </a:prstGeom>
          <a:solidFill>
            <a:srgbClr val="800080"/>
          </a:solidFill>
          <a:ln w="25400" cap="flat" cmpd="sng">
            <a:solidFill>
              <a:srgbClr val="4F2E56"/>
            </a:solidFill>
            <a:round/>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r>
              <a:rPr lang="en-US" sz="1800">
                <a:solidFill>
                  <a:srgbClr val="FFFFFF"/>
                </a:solidFill>
                <a:ea typeface="ＭＳ Ｐゴシック" charset="0"/>
                <a:cs typeface="Arial" charset="0"/>
              </a:rPr>
              <a:t>JWT</a:t>
            </a:r>
          </a:p>
        </p:txBody>
      </p:sp>
      <p:sp>
        <p:nvSpPr>
          <p:cNvPr id="44041" name="TextBox 7"/>
          <p:cNvSpPr>
            <a:spLocks noChangeArrowheads="1"/>
          </p:cNvSpPr>
          <p:nvPr/>
        </p:nvSpPr>
        <p:spPr bwMode="auto">
          <a:xfrm>
            <a:off x="1760538" y="4021138"/>
            <a:ext cx="5964237" cy="1189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defRPr/>
            </a:pPr>
            <a:r>
              <a:rPr lang="en-US" sz="1800" b="1">
                <a:ea typeface="ＭＳ Ｐゴシック" charset="0"/>
              </a:rPr>
              <a:t>JSON Web Tokens are an open, industry standard RFC 7519 method for representing claims securely between two parties.</a:t>
            </a:r>
          </a:p>
          <a:p>
            <a:pPr>
              <a:defRPr/>
            </a:pPr>
            <a:endParaRPr lang="en-US" sz="1800">
              <a:ea typeface="ＭＳ Ｐゴシック" charset="0"/>
            </a:endParaRPr>
          </a:p>
        </p:txBody>
      </p:sp>
    </p:spTree>
    <p:extLst>
      <p:ext uri="{BB962C8B-B14F-4D97-AF65-F5344CB8AC3E}">
        <p14:creationId xmlns:p14="http://schemas.microsoft.com/office/powerpoint/2010/main" val="341770560"/>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036"/>
                                        </p:tgtEl>
                                        <p:attrNameLst>
                                          <p:attrName>style.visibility</p:attrName>
                                        </p:attrNameLst>
                                      </p:cBhvr>
                                      <p:to>
                                        <p:strVal val="visible"/>
                                      </p:to>
                                    </p:set>
                                    <p:animEffect transition="in" filter="fade">
                                      <p:cBhvr>
                                        <p:cTn id="7" dur="2000"/>
                                        <p:tgtEl>
                                          <p:spTgt spid="44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6" grpId="0" bldLvl="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Shape 3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2463" y="4854575"/>
            <a:ext cx="731837"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45059" name="Subtitle 1"/>
          <p:cNvSpPr>
            <a:spLocks noGrp="1" noChangeArrowheads="1"/>
          </p:cNvSpPr>
          <p:nvPr/>
        </p:nvSpPr>
        <p:spPr bwMode="auto">
          <a:xfrm>
            <a:off x="136525" y="669925"/>
            <a:ext cx="9036050" cy="541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lstStyle/>
          <a:p>
            <a:pPr eaLnBrk="1" hangingPunct="1">
              <a:buFontTx/>
              <a:buNone/>
              <a:defRPr/>
            </a:pPr>
            <a:r>
              <a:rPr lang="en-US" sz="1800">
                <a:solidFill>
                  <a:srgbClr val="595959"/>
                </a:solidFill>
                <a:ea typeface="ＭＳ Ｐゴシック" charset="0"/>
                <a:cs typeface="Arial" charset="0"/>
              </a:rPr>
              <a:t>Pivotal has got you covered!</a:t>
            </a:r>
          </a:p>
        </p:txBody>
      </p:sp>
      <p:sp>
        <p:nvSpPr>
          <p:cNvPr id="45060" name="Title 2"/>
          <p:cNvSpPr>
            <a:spLocks noGrp="1" noChangeArrowheads="1"/>
          </p:cNvSpPr>
          <p:nvPr>
            <p:ph type="title" idx="4294967295"/>
          </p:nvPr>
        </p:nvSpPr>
        <p:spPr bwMode="auto">
          <a:xfrm>
            <a:off x="107950" y="169863"/>
            <a:ext cx="9036050" cy="54133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nchor="ctr"/>
          <a:lstStyle/>
          <a:p>
            <a:pPr>
              <a:defRPr/>
            </a:pPr>
            <a:r>
              <a:rPr lang="en-US" sz="2800" b="1" smtClean="0">
                <a:solidFill>
                  <a:srgbClr val="00A689"/>
                </a:solidFill>
                <a:cs typeface="+mj-cs"/>
              </a:rPr>
              <a:t>Distributed Systems are Hard!</a:t>
            </a:r>
          </a:p>
        </p:txBody>
      </p:sp>
      <p:sp>
        <p:nvSpPr>
          <p:cNvPr id="45061" name="Shape 627"/>
          <p:cNvSpPr>
            <a:spLocks noChangeArrowheads="1"/>
          </p:cNvSpPr>
          <p:nvPr/>
        </p:nvSpPr>
        <p:spPr bwMode="auto">
          <a:xfrm>
            <a:off x="1490663" y="2478088"/>
            <a:ext cx="6164262" cy="1831975"/>
          </a:xfrm>
          <a:prstGeom prst="roundRect">
            <a:avLst>
              <a:gd name="adj" fmla="val 13079"/>
            </a:avLst>
          </a:prstGeom>
          <a:solidFill>
            <a:srgbClr val="C0C0C0"/>
          </a:solidFill>
          <a:ln>
            <a:noFill/>
          </a:ln>
          <a:effectLst/>
          <a:extLs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50165" tIns="50165" rIns="50165" bIns="50165" anchor="ctr"/>
          <a:lstStyle/>
          <a:p>
            <a:pPr algn="ctr">
              <a:defRPr/>
            </a:pPr>
            <a:endParaRPr lang="en-US">
              <a:ea typeface="ＭＳ Ｐゴシック" charset="0"/>
              <a:cs typeface="Arial" charset="0"/>
            </a:endParaRPr>
          </a:p>
        </p:txBody>
      </p:sp>
      <p:sp>
        <p:nvSpPr>
          <p:cNvPr id="45062" name="Shape 631"/>
          <p:cNvSpPr>
            <a:spLocks noChangeArrowheads="1"/>
          </p:cNvSpPr>
          <p:nvPr/>
        </p:nvSpPr>
        <p:spPr bwMode="auto">
          <a:xfrm>
            <a:off x="5462588" y="3571875"/>
            <a:ext cx="2076450" cy="738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wrap="none" lIns="0" tIns="0" rIns="0" bIns="0">
            <a:spAutoFit/>
          </a:bodyPr>
          <a:lstStyle/>
          <a:p>
            <a:pPr algn="ctr">
              <a:defRPr/>
            </a:pPr>
            <a:r>
              <a:rPr lang="en-US" sz="1600">
                <a:solidFill>
                  <a:srgbClr val="4D4D4D"/>
                </a:solidFill>
                <a:ea typeface="ＭＳ Ｐゴシック" charset="0"/>
                <a:sym typeface="Avenir Next Medium" charset="0"/>
              </a:rPr>
              <a:t>Spring Cloud Services</a:t>
            </a:r>
          </a:p>
          <a:p>
            <a:pPr algn="ctr">
              <a:defRPr/>
            </a:pPr>
            <a:r>
              <a:rPr lang="en-US" sz="1600" b="1">
                <a:solidFill>
                  <a:srgbClr val="4D4D4D"/>
                </a:solidFill>
                <a:ea typeface="ＭＳ Ｐゴシック" charset="0"/>
                <a:sym typeface="Avenir Next Medium" charset="0"/>
              </a:rPr>
              <a:t>for PCF</a:t>
            </a:r>
          </a:p>
          <a:p>
            <a:pPr algn="ctr">
              <a:defRPr/>
            </a:pPr>
            <a:endParaRPr lang="en-US" sz="1600">
              <a:solidFill>
                <a:srgbClr val="4D4D4D"/>
              </a:solidFill>
              <a:ea typeface="ＭＳ Ｐゴシック" charset="0"/>
              <a:sym typeface="Avenir Next Medium" charset="0"/>
            </a:endParaRPr>
          </a:p>
        </p:txBody>
      </p:sp>
      <p:sp>
        <p:nvSpPr>
          <p:cNvPr id="45063" name="Shape 632"/>
          <p:cNvSpPr>
            <a:spLocks noChangeShapeType="1"/>
          </p:cNvSpPr>
          <p:nvPr/>
        </p:nvSpPr>
        <p:spPr bwMode="auto">
          <a:xfrm>
            <a:off x="3313113" y="2393950"/>
            <a:ext cx="596900" cy="377825"/>
          </a:xfrm>
          <a:prstGeom prst="line">
            <a:avLst/>
          </a:prstGeom>
          <a:noFill/>
          <a:ln w="25400" cap="flat" cmpd="sng">
            <a:solidFill>
              <a:srgbClr val="62AA3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0" tIns="0" rIns="0" bIns="0"/>
          <a:lstStyle/>
          <a:p>
            <a:pPr>
              <a:defRPr/>
            </a:pPr>
            <a:endParaRPr lang="en-US">
              <a:ea typeface="ＭＳ Ｐゴシック" charset="0"/>
              <a:cs typeface="Arial" charset="0"/>
            </a:endParaRPr>
          </a:p>
        </p:txBody>
      </p:sp>
      <p:sp>
        <p:nvSpPr>
          <p:cNvPr id="45064" name="Shape 633"/>
          <p:cNvSpPr>
            <a:spLocks noChangeShapeType="1"/>
          </p:cNvSpPr>
          <p:nvPr/>
        </p:nvSpPr>
        <p:spPr bwMode="auto">
          <a:xfrm flipH="1">
            <a:off x="4176713" y="1930400"/>
            <a:ext cx="188912" cy="674688"/>
          </a:xfrm>
          <a:prstGeom prst="line">
            <a:avLst/>
          </a:prstGeom>
          <a:noFill/>
          <a:ln w="25400" cap="flat" cmpd="sng">
            <a:solidFill>
              <a:srgbClr val="62AA3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0" tIns="0" rIns="0" bIns="0"/>
          <a:lstStyle/>
          <a:p>
            <a:pPr>
              <a:defRPr/>
            </a:pPr>
            <a:endParaRPr lang="en-US">
              <a:ea typeface="ＭＳ Ｐゴシック" charset="0"/>
              <a:cs typeface="Arial" charset="0"/>
            </a:endParaRPr>
          </a:p>
        </p:txBody>
      </p:sp>
      <p:sp>
        <p:nvSpPr>
          <p:cNvPr id="45065" name="Shape 634"/>
          <p:cNvSpPr>
            <a:spLocks noChangeShapeType="1"/>
          </p:cNvSpPr>
          <p:nvPr/>
        </p:nvSpPr>
        <p:spPr bwMode="auto">
          <a:xfrm>
            <a:off x="4583113" y="1758950"/>
            <a:ext cx="515937" cy="561975"/>
          </a:xfrm>
          <a:prstGeom prst="line">
            <a:avLst/>
          </a:prstGeom>
          <a:noFill/>
          <a:ln w="25400" cap="flat" cmpd="sng">
            <a:solidFill>
              <a:srgbClr val="62AA3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0" tIns="0" rIns="0" bIns="0"/>
          <a:lstStyle/>
          <a:p>
            <a:pPr>
              <a:defRPr/>
            </a:pPr>
            <a:endParaRPr lang="en-US">
              <a:ea typeface="ＭＳ Ｐゴシック" charset="0"/>
              <a:cs typeface="Arial" charset="0"/>
            </a:endParaRPr>
          </a:p>
        </p:txBody>
      </p:sp>
      <p:sp>
        <p:nvSpPr>
          <p:cNvPr id="45066" name="Shape 636"/>
          <p:cNvSpPr>
            <a:spLocks noChangeShapeType="1"/>
          </p:cNvSpPr>
          <p:nvPr/>
        </p:nvSpPr>
        <p:spPr bwMode="auto">
          <a:xfrm flipV="1">
            <a:off x="5562600" y="2025650"/>
            <a:ext cx="868363" cy="306388"/>
          </a:xfrm>
          <a:prstGeom prst="line">
            <a:avLst/>
          </a:prstGeom>
          <a:noFill/>
          <a:ln w="25400" cap="flat" cmpd="sng">
            <a:solidFill>
              <a:srgbClr val="62AA3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0" tIns="0" rIns="0" bIns="0"/>
          <a:lstStyle/>
          <a:p>
            <a:pPr>
              <a:defRPr/>
            </a:pPr>
            <a:endParaRPr lang="en-US">
              <a:ea typeface="ＭＳ Ｐゴシック" charset="0"/>
              <a:cs typeface="Arial" charset="0"/>
            </a:endParaRPr>
          </a:p>
        </p:txBody>
      </p:sp>
      <p:pic>
        <p:nvPicPr>
          <p:cNvPr id="45067" name="image21.png" descr="C:\Users\sdunn\Documents\Pivotal\brand\logo\project icons\spring-boot.pn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1450" y="1890713"/>
            <a:ext cx="714375" cy="715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pic>
        <p:nvPicPr>
          <p:cNvPr id="45068" name="image21.png" descr="C:\Users\sdunn\Documents\Pivotal\brand\logo\project icons\spring-boot.pn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3675" y="1301750"/>
            <a:ext cx="715963" cy="71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pic>
        <p:nvPicPr>
          <p:cNvPr id="45069" name="image21.png" descr="C:\Users\sdunn\Documents\Pivotal\brand\logo\project icons\spring-boot.pn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1588" y="2530475"/>
            <a:ext cx="715962" cy="71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pic>
        <p:nvPicPr>
          <p:cNvPr id="45070" name="image21.png" descr="C:\Users\sdunn\Documents\Pivotal\brand\logo\project icons\spring-boot.pn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089150"/>
            <a:ext cx="715962" cy="71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pic>
        <p:nvPicPr>
          <p:cNvPr id="45071" name="image21.png" descr="C:\Users\sdunn\Documents\Pivotal\brand\logo\project icons\spring-boot.pn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6350" y="1609725"/>
            <a:ext cx="715963" cy="71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grpSp>
        <p:nvGrpSpPr>
          <p:cNvPr id="46096" name="Group 645"/>
          <p:cNvGrpSpPr>
            <a:grpSpLocks/>
          </p:cNvGrpSpPr>
          <p:nvPr/>
        </p:nvGrpSpPr>
        <p:grpSpPr bwMode="auto">
          <a:xfrm flipH="1">
            <a:off x="2182813" y="1033463"/>
            <a:ext cx="1855787" cy="715962"/>
            <a:chOff x="0" y="0"/>
            <a:chExt cx="1855206" cy="715896"/>
          </a:xfrm>
        </p:grpSpPr>
        <p:sp>
          <p:nvSpPr>
            <p:cNvPr id="45073" name="Shape 643"/>
            <p:cNvSpPr>
              <a:spLocks noChangeShapeType="1"/>
            </p:cNvSpPr>
            <p:nvPr/>
          </p:nvSpPr>
          <p:spPr bwMode="auto">
            <a:xfrm flipV="1">
              <a:off x="0" y="385726"/>
              <a:ext cx="1207709" cy="231754"/>
            </a:xfrm>
            <a:prstGeom prst="line">
              <a:avLst/>
            </a:prstGeom>
            <a:noFill/>
            <a:ln w="25400" cap="flat" cmpd="sng">
              <a:solidFill>
                <a:srgbClr val="62AA3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0" tIns="0" rIns="0" bIns="0"/>
            <a:lstStyle/>
            <a:p>
              <a:pPr>
                <a:defRPr/>
              </a:pPr>
              <a:endParaRPr lang="en-US">
                <a:ea typeface="ＭＳ Ｐゴシック" charset="0"/>
                <a:cs typeface="Arial" charset="0"/>
              </a:endParaRPr>
            </a:p>
          </p:txBody>
        </p:sp>
        <p:pic>
          <p:nvPicPr>
            <p:cNvPr id="45074" name="image21.png" descr="C:\Users\sdunn\Documents\Pivotal\brand\logo\project icons\spring-boot.pn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9468" y="0"/>
              <a:ext cx="715738" cy="7158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grpSp>
      <p:pic>
        <p:nvPicPr>
          <p:cNvPr id="45075" name="Picture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7263" y="2771775"/>
            <a:ext cx="787400"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pic>
        <p:nvPicPr>
          <p:cNvPr id="45076" name="Picture 3" descr="PivotalCloudFoundry-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9425" y="2805113"/>
            <a:ext cx="1924050" cy="974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Tree>
    <p:extLst>
      <p:ext uri="{BB962C8B-B14F-4D97-AF65-F5344CB8AC3E}">
        <p14:creationId xmlns:p14="http://schemas.microsoft.com/office/powerpoint/2010/main" val="10129636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5060"/>
                                        </p:tgtEl>
                                        <p:attrNameLst>
                                          <p:attrName>style.visibility</p:attrName>
                                        </p:attrNameLst>
                                      </p:cBhvr>
                                      <p:to>
                                        <p:strVal val="visible"/>
                                      </p:to>
                                    </p:set>
                                    <p:animEffect transition="in" filter="fade">
                                      <p:cBhvr>
                                        <p:cTn id="7" dur="2000"/>
                                        <p:tgtEl>
                                          <p:spTgt spid="45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0" grpId="0" bldLvl="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Shape 660"/>
          <p:cNvSpPr txBox="1">
            <a:spLocks noGrp="1"/>
          </p:cNvSpPr>
          <p:nvPr>
            <p:ph type="title"/>
          </p:nvPr>
        </p:nvSpPr>
        <p:spPr>
          <a:xfrm>
            <a:off x="113721" y="75207"/>
            <a:ext cx="8796928" cy="559851"/>
          </a:xfrm>
          <a:prstGeom prst="rect">
            <a:avLst/>
          </a:prstGeom>
          <a:noFill/>
          <a:ln>
            <a:noFill/>
          </a:ln>
        </p:spPr>
        <p:txBody>
          <a:bodyPr lIns="91425" tIns="45700" rIns="91425" bIns="45700" anchor="t" anchorCtr="0">
            <a:noAutofit/>
          </a:bodyPr>
          <a:lstStyle/>
          <a:p>
            <a:pPr marL="0" marR="0" lvl="0" indent="0" algn="ctr" rtl="0">
              <a:spcBef>
                <a:spcPts val="0"/>
              </a:spcBef>
              <a:buClr>
                <a:srgbClr val="F79646"/>
              </a:buClr>
              <a:buSzPct val="25000"/>
              <a:buFont typeface="Arial"/>
              <a:buNone/>
            </a:pPr>
            <a:r>
              <a:rPr lang="en-US" sz="2800" b="0" i="0" u="none" strike="noStrike" cap="none" dirty="0">
                <a:solidFill>
                  <a:schemeClr val="bg2"/>
                </a:solidFill>
                <a:latin typeface="Arial"/>
                <a:ea typeface="Arial"/>
                <a:cs typeface="Arial"/>
                <a:sym typeface="Arial"/>
              </a:rPr>
              <a:t>Cloud Native Maturity Model</a:t>
            </a:r>
          </a:p>
        </p:txBody>
      </p:sp>
      <p:grpSp>
        <p:nvGrpSpPr>
          <p:cNvPr id="661" name="Shape 661"/>
          <p:cNvGrpSpPr/>
          <p:nvPr/>
        </p:nvGrpSpPr>
        <p:grpSpPr>
          <a:xfrm>
            <a:off x="1252609" y="757835"/>
            <a:ext cx="6642567" cy="952520"/>
            <a:chOff x="1252609" y="757835"/>
            <a:chExt cx="6642567" cy="952520"/>
          </a:xfrm>
        </p:grpSpPr>
        <p:sp>
          <p:nvSpPr>
            <p:cNvPr id="662" name="Shape 662"/>
            <p:cNvSpPr/>
            <p:nvPr/>
          </p:nvSpPr>
          <p:spPr>
            <a:xfrm>
              <a:off x="3527787" y="798356"/>
              <a:ext cx="4367390" cy="867191"/>
            </a:xfrm>
            <a:prstGeom prst="rect">
              <a:avLst/>
            </a:prstGeom>
            <a:noFill/>
            <a:ln w="19050" cap="flat" cmpd="sng">
              <a:solidFill>
                <a:srgbClr val="FFFF00"/>
              </a:solidFill>
              <a:prstDash val="dot"/>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endParaRPr>
            </a:p>
          </p:txBody>
        </p:sp>
        <p:sp>
          <p:nvSpPr>
            <p:cNvPr id="663" name="Shape 663"/>
            <p:cNvSpPr/>
            <p:nvPr/>
          </p:nvSpPr>
          <p:spPr>
            <a:xfrm>
              <a:off x="1252609" y="757835"/>
              <a:ext cx="2441679" cy="952520"/>
            </a:xfrm>
            <a:prstGeom prst="roundRect">
              <a:avLst>
                <a:gd name="adj" fmla="val 16667"/>
              </a:avLst>
            </a:prstGeom>
            <a:solidFill>
              <a:schemeClr val="accent5"/>
            </a:solidFill>
            <a:ln w="9525" cap="flat" cmpd="sng">
              <a:solidFill>
                <a:srgbClr val="4A7DBA"/>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FFFFFF"/>
                </a:solidFill>
                <a:latin typeface="Calibri"/>
                <a:ea typeface="Calibri"/>
                <a:cs typeface="Calibri"/>
                <a:sym typeface="Calibri"/>
              </a:endParaRPr>
            </a:p>
          </p:txBody>
        </p:sp>
        <p:sp>
          <p:nvSpPr>
            <p:cNvPr id="664" name="Shape 664"/>
            <p:cNvSpPr/>
            <p:nvPr/>
          </p:nvSpPr>
          <p:spPr>
            <a:xfrm>
              <a:off x="1325123" y="844886"/>
              <a:ext cx="2272420" cy="797461"/>
            </a:xfrm>
            <a:prstGeom prst="rect">
              <a:avLst/>
            </a:prstGeom>
            <a:noFill/>
            <a:ln>
              <a:noFill/>
            </a:ln>
          </p:spPr>
          <p:txBody>
            <a:bodyPr lIns="91425" tIns="45700" rIns="91425" bIns="45700" anchor="ctr" anchorCtr="0">
              <a:noAutofit/>
            </a:bodyPr>
            <a:lstStyle/>
            <a:p>
              <a:pPr algn="ctr" defTabSz="914400">
                <a:buSzPct val="25000"/>
              </a:pPr>
              <a:r>
                <a:rPr lang="en-US" sz="2000" b="1" kern="0">
                  <a:solidFill>
                    <a:srgbClr val="FFFFFF"/>
                  </a:solidFill>
                  <a:latin typeface="Roboto"/>
                  <a:ea typeface="Roboto"/>
                  <a:cs typeface="Roboto"/>
                  <a:sym typeface="Roboto"/>
                </a:rPr>
                <a:t>Cloud Native</a:t>
              </a:r>
            </a:p>
          </p:txBody>
        </p:sp>
        <p:sp>
          <p:nvSpPr>
            <p:cNvPr id="665" name="Shape 665"/>
            <p:cNvSpPr/>
            <p:nvPr/>
          </p:nvSpPr>
          <p:spPr>
            <a:xfrm>
              <a:off x="4099100" y="810020"/>
              <a:ext cx="3796077" cy="867191"/>
            </a:xfrm>
            <a:prstGeom prst="rect">
              <a:avLst/>
            </a:prstGeom>
            <a:noFill/>
            <a:ln>
              <a:noFill/>
            </a:ln>
          </p:spPr>
          <p:txBody>
            <a:bodyPr lIns="91425" tIns="45700" rIns="91425" bIns="45700" anchor="ctr" anchorCtr="0">
              <a:noAutofit/>
            </a:bodyPr>
            <a:lstStyle/>
            <a:p>
              <a:pPr defTabSz="914400">
                <a:lnSpc>
                  <a:spcPct val="110000"/>
                </a:lnSpc>
                <a:buClr>
                  <a:srgbClr val="FFFFFF"/>
                </a:buClr>
                <a:buSzPct val="100000"/>
              </a:pPr>
              <a:r>
                <a:rPr lang="en-US" sz="1200" kern="0" dirty="0" err="1">
                  <a:latin typeface="Roboto"/>
                  <a:ea typeface="Roboto"/>
                  <a:cs typeface="Roboto"/>
                  <a:sym typeface="Roboto"/>
                </a:rPr>
                <a:t>Microservices</a:t>
              </a:r>
              <a:r>
                <a:rPr lang="en-US" sz="1200" kern="0" dirty="0">
                  <a:latin typeface="Roboto"/>
                  <a:ea typeface="Roboto"/>
                  <a:cs typeface="Roboto"/>
                  <a:sym typeface="Roboto"/>
                </a:rPr>
                <a:t> architecture</a:t>
              </a:r>
            </a:p>
            <a:p>
              <a:pPr defTabSz="914400">
                <a:lnSpc>
                  <a:spcPct val="110000"/>
                </a:lnSpc>
                <a:buClr>
                  <a:srgbClr val="FFFFFF"/>
                </a:buClr>
                <a:buSzPct val="100000"/>
              </a:pPr>
              <a:r>
                <a:rPr lang="en-US" sz="1200" kern="0" dirty="0">
                  <a:latin typeface="Roboto"/>
                  <a:ea typeface="Roboto"/>
                  <a:cs typeface="Roboto"/>
                  <a:sym typeface="Roboto"/>
                </a:rPr>
                <a:t>API-first design</a:t>
              </a:r>
            </a:p>
          </p:txBody>
        </p:sp>
      </p:grpSp>
      <p:sp>
        <p:nvSpPr>
          <p:cNvPr id="666" name="Shape 666"/>
          <p:cNvSpPr/>
          <p:nvPr/>
        </p:nvSpPr>
        <p:spPr>
          <a:xfrm>
            <a:off x="3417026" y="1394388"/>
            <a:ext cx="3157189" cy="1078797"/>
          </a:xfrm>
          <a:prstGeom prst="rect">
            <a:avLst/>
          </a:prstGeom>
          <a:noFill/>
          <a:ln>
            <a:noFill/>
          </a:ln>
        </p:spPr>
        <p:txBody>
          <a:bodyPr lIns="91425" tIns="45700" rIns="91425" bIns="45700" anchor="ctr" anchorCtr="0">
            <a:noAutofit/>
          </a:bodyPr>
          <a:lstStyle/>
          <a:p>
            <a:pPr marL="171450" indent="-171450" defTabSz="914400">
              <a:lnSpc>
                <a:spcPct val="130000"/>
              </a:lnSpc>
              <a:buClr>
                <a:srgbClr val="000000"/>
              </a:buClr>
              <a:buFont typeface="Arial"/>
              <a:buNone/>
            </a:pPr>
            <a:endParaRPr sz="1400" kern="0">
              <a:solidFill>
                <a:srgbClr val="000000"/>
              </a:solidFill>
              <a:latin typeface="Roboto"/>
              <a:ea typeface="Roboto"/>
              <a:cs typeface="Roboto"/>
              <a:sym typeface="Roboto"/>
            </a:endParaRPr>
          </a:p>
        </p:txBody>
      </p:sp>
      <p:grpSp>
        <p:nvGrpSpPr>
          <p:cNvPr id="667" name="Shape 667"/>
          <p:cNvGrpSpPr/>
          <p:nvPr/>
        </p:nvGrpSpPr>
        <p:grpSpPr>
          <a:xfrm>
            <a:off x="1274388" y="1783343"/>
            <a:ext cx="6701087" cy="1078797"/>
            <a:chOff x="1274388" y="1783343"/>
            <a:chExt cx="6701087" cy="1078797"/>
          </a:xfrm>
        </p:grpSpPr>
        <p:sp>
          <p:nvSpPr>
            <p:cNvPr id="668" name="Shape 668"/>
            <p:cNvSpPr/>
            <p:nvPr/>
          </p:nvSpPr>
          <p:spPr>
            <a:xfrm>
              <a:off x="4106351" y="1783343"/>
              <a:ext cx="3869125" cy="1078797"/>
            </a:xfrm>
            <a:prstGeom prst="rect">
              <a:avLst/>
            </a:prstGeom>
            <a:noFill/>
            <a:ln>
              <a:noFill/>
            </a:ln>
          </p:spPr>
          <p:txBody>
            <a:bodyPr lIns="91425" tIns="45700" rIns="91425" bIns="45700" anchor="ctr" anchorCtr="0">
              <a:noAutofit/>
            </a:bodyPr>
            <a:lstStyle/>
            <a:p>
              <a:pPr defTabSz="914400">
                <a:lnSpc>
                  <a:spcPct val="110000"/>
                </a:lnSpc>
                <a:buClr>
                  <a:srgbClr val="FFFFFF"/>
                </a:buClr>
                <a:buSzPct val="100000"/>
              </a:pPr>
              <a:r>
                <a:rPr lang="en-US" sz="1200" kern="0" dirty="0">
                  <a:latin typeface="Roboto"/>
                  <a:ea typeface="Roboto"/>
                  <a:cs typeface="Roboto"/>
                  <a:sym typeface="Roboto"/>
                </a:rPr>
                <a:t>Fault-tolerant and resilient design</a:t>
              </a:r>
            </a:p>
            <a:p>
              <a:pPr defTabSz="914400">
                <a:lnSpc>
                  <a:spcPct val="110000"/>
                </a:lnSpc>
                <a:buClr>
                  <a:srgbClr val="FFFFFF"/>
                </a:buClr>
                <a:buSzPct val="100000"/>
              </a:pPr>
              <a:r>
                <a:rPr lang="en-US" sz="1200" kern="0" dirty="0">
                  <a:latin typeface="Roboto"/>
                  <a:ea typeface="Roboto"/>
                  <a:cs typeface="Roboto"/>
                  <a:sym typeface="Roboto"/>
                </a:rPr>
                <a:t>Cloud-agnostic runtime implementation</a:t>
              </a:r>
            </a:p>
            <a:p>
              <a:pPr defTabSz="914400">
                <a:lnSpc>
                  <a:spcPct val="110000"/>
                </a:lnSpc>
                <a:buClr>
                  <a:srgbClr val="FFFFFF"/>
                </a:buClr>
                <a:buSzPct val="100000"/>
              </a:pPr>
              <a:r>
                <a:rPr lang="en-US" sz="1200" kern="0" dirty="0">
                  <a:latin typeface="Roboto"/>
                  <a:ea typeface="Roboto"/>
                  <a:cs typeface="Roboto"/>
                  <a:sym typeface="Roboto"/>
                </a:rPr>
                <a:t>Bundled metrics and monitoring</a:t>
              </a:r>
            </a:p>
            <a:p>
              <a:pPr defTabSz="914400">
                <a:lnSpc>
                  <a:spcPct val="110000"/>
                </a:lnSpc>
                <a:buClr>
                  <a:srgbClr val="FFFFFF"/>
                </a:buClr>
                <a:buSzPct val="100000"/>
              </a:pPr>
              <a:r>
                <a:rPr lang="en-US" sz="1200" kern="0" dirty="0">
                  <a:latin typeface="Roboto"/>
                  <a:ea typeface="Roboto"/>
                  <a:cs typeface="Roboto"/>
                  <a:sym typeface="Roboto"/>
                </a:rPr>
                <a:t>Proactive failure testing</a:t>
              </a:r>
            </a:p>
          </p:txBody>
        </p:sp>
        <p:grpSp>
          <p:nvGrpSpPr>
            <p:cNvPr id="669" name="Shape 669"/>
            <p:cNvGrpSpPr/>
            <p:nvPr/>
          </p:nvGrpSpPr>
          <p:grpSpPr>
            <a:xfrm>
              <a:off x="1274388" y="1838683"/>
              <a:ext cx="6620788" cy="952520"/>
              <a:chOff x="1274388" y="1838683"/>
              <a:chExt cx="6620788" cy="952520"/>
            </a:xfrm>
          </p:grpSpPr>
          <p:sp>
            <p:nvSpPr>
              <p:cNvPr id="670" name="Shape 670"/>
              <p:cNvSpPr/>
              <p:nvPr/>
            </p:nvSpPr>
            <p:spPr>
              <a:xfrm>
                <a:off x="3527787" y="1889147"/>
                <a:ext cx="4367390" cy="867191"/>
              </a:xfrm>
              <a:prstGeom prst="rect">
                <a:avLst/>
              </a:prstGeom>
              <a:noFill/>
              <a:ln w="19050" cap="flat" cmpd="sng">
                <a:solidFill>
                  <a:srgbClr val="FFFF00"/>
                </a:solidFill>
                <a:prstDash val="dot"/>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endParaRPr>
              </a:p>
            </p:txBody>
          </p:sp>
          <p:sp>
            <p:nvSpPr>
              <p:cNvPr id="671" name="Shape 671"/>
              <p:cNvSpPr/>
              <p:nvPr/>
            </p:nvSpPr>
            <p:spPr>
              <a:xfrm>
                <a:off x="1274388" y="1838683"/>
                <a:ext cx="2441679" cy="952520"/>
              </a:xfrm>
              <a:prstGeom prst="roundRect">
                <a:avLst>
                  <a:gd name="adj" fmla="val 16667"/>
                </a:avLst>
              </a:prstGeom>
              <a:solidFill>
                <a:srgbClr val="F79646"/>
              </a:solidFill>
              <a:ln w="9525" cap="flat" cmpd="sng">
                <a:solidFill>
                  <a:srgbClr val="4A7DBA"/>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FFFFFF"/>
                  </a:solidFill>
                  <a:latin typeface="Calibri"/>
                  <a:ea typeface="Calibri"/>
                  <a:cs typeface="Calibri"/>
                  <a:sym typeface="Calibri"/>
                </a:endParaRPr>
              </a:p>
            </p:txBody>
          </p:sp>
          <p:sp>
            <p:nvSpPr>
              <p:cNvPr id="672" name="Shape 672"/>
              <p:cNvSpPr/>
              <p:nvPr/>
            </p:nvSpPr>
            <p:spPr>
              <a:xfrm>
                <a:off x="1332375" y="1924011"/>
                <a:ext cx="2272420" cy="797461"/>
              </a:xfrm>
              <a:prstGeom prst="rect">
                <a:avLst/>
              </a:prstGeom>
              <a:noFill/>
              <a:ln>
                <a:noFill/>
              </a:ln>
            </p:spPr>
            <p:txBody>
              <a:bodyPr lIns="91425" tIns="45700" rIns="91425" bIns="45700" anchor="ctr" anchorCtr="0">
                <a:noAutofit/>
              </a:bodyPr>
              <a:lstStyle/>
              <a:p>
                <a:pPr algn="ctr" defTabSz="914400">
                  <a:buSzPct val="25000"/>
                </a:pPr>
                <a:r>
                  <a:rPr lang="en-US" sz="2000" b="1" kern="0">
                    <a:solidFill>
                      <a:srgbClr val="FFFFFF"/>
                    </a:solidFill>
                    <a:latin typeface="Roboto"/>
                    <a:ea typeface="Roboto"/>
                    <a:cs typeface="Roboto"/>
                    <a:sym typeface="Roboto"/>
                  </a:rPr>
                  <a:t>Cloud Resilient</a:t>
                </a:r>
              </a:p>
            </p:txBody>
          </p:sp>
        </p:grpSp>
      </p:grpSp>
      <p:grpSp>
        <p:nvGrpSpPr>
          <p:cNvPr id="673" name="Shape 673"/>
          <p:cNvGrpSpPr/>
          <p:nvPr/>
        </p:nvGrpSpPr>
        <p:grpSpPr>
          <a:xfrm>
            <a:off x="1252609" y="4004025"/>
            <a:ext cx="6722867" cy="952520"/>
            <a:chOff x="1252609" y="4004025"/>
            <a:chExt cx="6722867" cy="952520"/>
          </a:xfrm>
        </p:grpSpPr>
        <p:sp>
          <p:nvSpPr>
            <p:cNvPr id="674" name="Shape 674"/>
            <p:cNvSpPr/>
            <p:nvPr/>
          </p:nvSpPr>
          <p:spPr>
            <a:xfrm>
              <a:off x="3527787" y="4046689"/>
              <a:ext cx="4367390" cy="867191"/>
            </a:xfrm>
            <a:prstGeom prst="rect">
              <a:avLst/>
            </a:prstGeom>
            <a:noFill/>
            <a:ln w="19050" cap="flat" cmpd="sng">
              <a:solidFill>
                <a:srgbClr val="FFFF00"/>
              </a:solidFill>
              <a:prstDash val="dot"/>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endParaRPr>
            </a:p>
          </p:txBody>
        </p:sp>
        <p:sp>
          <p:nvSpPr>
            <p:cNvPr id="675" name="Shape 675"/>
            <p:cNvSpPr/>
            <p:nvPr/>
          </p:nvSpPr>
          <p:spPr>
            <a:xfrm>
              <a:off x="1252609" y="4004025"/>
              <a:ext cx="2441679" cy="952520"/>
            </a:xfrm>
            <a:prstGeom prst="roundRect">
              <a:avLst>
                <a:gd name="adj" fmla="val 16667"/>
              </a:avLst>
            </a:prstGeom>
            <a:solidFill>
              <a:schemeClr val="accent4"/>
            </a:solidFill>
            <a:ln w="9525" cap="flat" cmpd="sng">
              <a:solidFill>
                <a:srgbClr val="4A7DBA"/>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FFFFFF"/>
                </a:solidFill>
                <a:latin typeface="Calibri"/>
                <a:ea typeface="Calibri"/>
                <a:cs typeface="Calibri"/>
                <a:sym typeface="Calibri"/>
              </a:endParaRPr>
            </a:p>
          </p:txBody>
        </p:sp>
        <p:sp>
          <p:nvSpPr>
            <p:cNvPr id="676" name="Shape 676"/>
            <p:cNvSpPr/>
            <p:nvPr/>
          </p:nvSpPr>
          <p:spPr>
            <a:xfrm>
              <a:off x="1332375" y="4081553"/>
              <a:ext cx="2272420" cy="797461"/>
            </a:xfrm>
            <a:prstGeom prst="rect">
              <a:avLst/>
            </a:prstGeom>
            <a:noFill/>
            <a:ln>
              <a:noFill/>
            </a:ln>
          </p:spPr>
          <p:txBody>
            <a:bodyPr lIns="91425" tIns="45700" rIns="91425" bIns="45700" anchor="ctr" anchorCtr="0">
              <a:noAutofit/>
            </a:bodyPr>
            <a:lstStyle/>
            <a:p>
              <a:pPr algn="ctr" defTabSz="914400">
                <a:buSzPct val="25000"/>
              </a:pPr>
              <a:r>
                <a:rPr lang="en-US" sz="2000" b="1" kern="0">
                  <a:solidFill>
                    <a:srgbClr val="FFFFFF"/>
                  </a:solidFill>
                  <a:latin typeface="Roboto"/>
                  <a:ea typeface="Roboto"/>
                  <a:cs typeface="Roboto"/>
                  <a:sym typeface="Roboto"/>
                </a:rPr>
                <a:t>Cloud Ready</a:t>
              </a:r>
            </a:p>
          </p:txBody>
        </p:sp>
        <p:sp>
          <p:nvSpPr>
            <p:cNvPr id="677" name="Shape 677"/>
            <p:cNvSpPr/>
            <p:nvPr/>
          </p:nvSpPr>
          <p:spPr>
            <a:xfrm>
              <a:off x="4106351" y="4036767"/>
              <a:ext cx="3869125" cy="867191"/>
            </a:xfrm>
            <a:prstGeom prst="rect">
              <a:avLst/>
            </a:prstGeom>
            <a:noFill/>
            <a:ln>
              <a:noFill/>
            </a:ln>
          </p:spPr>
          <p:txBody>
            <a:bodyPr lIns="91425" tIns="45700" rIns="91425" bIns="45700" anchor="ctr" anchorCtr="0">
              <a:noAutofit/>
            </a:bodyPr>
            <a:lstStyle/>
            <a:p>
              <a:pPr defTabSz="914400">
                <a:lnSpc>
                  <a:spcPct val="110000"/>
                </a:lnSpc>
                <a:buClr>
                  <a:srgbClr val="FFFFFF"/>
                </a:buClr>
                <a:buSzPct val="100000"/>
              </a:pPr>
              <a:r>
                <a:rPr lang="en-US" sz="1200" kern="0" dirty="0">
                  <a:solidFill>
                    <a:schemeClr val="tx2"/>
                  </a:solidFill>
                  <a:latin typeface="Roboto"/>
                  <a:ea typeface="Roboto"/>
                  <a:cs typeface="Roboto"/>
                  <a:sym typeface="Roboto"/>
                </a:rPr>
                <a:t>No permanent disk access</a:t>
              </a:r>
            </a:p>
            <a:p>
              <a:pPr defTabSz="914400">
                <a:lnSpc>
                  <a:spcPct val="110000"/>
                </a:lnSpc>
                <a:buClr>
                  <a:srgbClr val="FFFFFF"/>
                </a:buClr>
                <a:buSzPct val="100000"/>
              </a:pPr>
              <a:r>
                <a:rPr lang="en-US" sz="1200" kern="0" dirty="0">
                  <a:solidFill>
                    <a:schemeClr val="tx2"/>
                  </a:solidFill>
                  <a:latin typeface="Roboto"/>
                  <a:ea typeface="Roboto"/>
                  <a:cs typeface="Roboto"/>
                  <a:sym typeface="Roboto"/>
                </a:rPr>
                <a:t>Self-contained application</a:t>
              </a:r>
            </a:p>
            <a:p>
              <a:pPr defTabSz="914400">
                <a:lnSpc>
                  <a:spcPct val="110000"/>
                </a:lnSpc>
                <a:buClr>
                  <a:srgbClr val="FFFFFF"/>
                </a:buClr>
                <a:buSzPct val="100000"/>
              </a:pPr>
              <a:r>
                <a:rPr lang="en-US" sz="1200" kern="0" dirty="0">
                  <a:solidFill>
                    <a:schemeClr val="tx2"/>
                  </a:solidFill>
                  <a:latin typeface="Roboto"/>
                  <a:ea typeface="Roboto"/>
                  <a:cs typeface="Roboto"/>
                  <a:sym typeface="Roboto"/>
                </a:rPr>
                <a:t>Platform-managed ports and networking</a:t>
              </a:r>
            </a:p>
            <a:p>
              <a:pPr defTabSz="914400">
                <a:lnSpc>
                  <a:spcPct val="110000"/>
                </a:lnSpc>
                <a:buClr>
                  <a:srgbClr val="FFFFFF"/>
                </a:buClr>
                <a:buSzPct val="100000"/>
              </a:pPr>
              <a:r>
                <a:rPr lang="en-US" sz="1200" kern="0" dirty="0">
                  <a:solidFill>
                    <a:schemeClr val="tx2"/>
                  </a:solidFill>
                  <a:latin typeface="Roboto"/>
                  <a:ea typeface="Roboto"/>
                  <a:cs typeface="Roboto"/>
                  <a:sym typeface="Roboto"/>
                </a:rPr>
                <a:t>Consumes platform-managed backing services </a:t>
              </a:r>
            </a:p>
          </p:txBody>
        </p:sp>
      </p:grpSp>
      <p:grpSp>
        <p:nvGrpSpPr>
          <p:cNvPr id="678" name="Shape 678"/>
          <p:cNvGrpSpPr/>
          <p:nvPr/>
        </p:nvGrpSpPr>
        <p:grpSpPr>
          <a:xfrm>
            <a:off x="1252609" y="2928988"/>
            <a:ext cx="6758995" cy="952520"/>
            <a:chOff x="1252609" y="2928988"/>
            <a:chExt cx="6758995" cy="952520"/>
          </a:xfrm>
        </p:grpSpPr>
        <p:sp>
          <p:nvSpPr>
            <p:cNvPr id="679" name="Shape 679"/>
            <p:cNvSpPr/>
            <p:nvPr/>
          </p:nvSpPr>
          <p:spPr>
            <a:xfrm>
              <a:off x="3527787" y="2989250"/>
              <a:ext cx="4367390" cy="867191"/>
            </a:xfrm>
            <a:prstGeom prst="rect">
              <a:avLst/>
            </a:prstGeom>
            <a:noFill/>
            <a:ln w="19050" cap="flat" cmpd="sng">
              <a:solidFill>
                <a:srgbClr val="FFFF00"/>
              </a:solidFill>
              <a:prstDash val="dot"/>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endParaRPr>
            </a:p>
          </p:txBody>
        </p:sp>
        <p:sp>
          <p:nvSpPr>
            <p:cNvPr id="680" name="Shape 680"/>
            <p:cNvSpPr/>
            <p:nvPr/>
          </p:nvSpPr>
          <p:spPr>
            <a:xfrm>
              <a:off x="1252609" y="2928988"/>
              <a:ext cx="2441679" cy="952520"/>
            </a:xfrm>
            <a:prstGeom prst="roundRect">
              <a:avLst>
                <a:gd name="adj" fmla="val 16667"/>
              </a:avLst>
            </a:prstGeom>
            <a:solidFill>
              <a:schemeClr val="accent3"/>
            </a:solidFill>
            <a:ln w="9525" cap="flat" cmpd="sng">
              <a:solidFill>
                <a:srgbClr val="538CD5"/>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FFFFFF"/>
                </a:solidFill>
                <a:latin typeface="Calibri"/>
                <a:ea typeface="Calibri"/>
                <a:cs typeface="Calibri"/>
                <a:sym typeface="Calibri"/>
              </a:endParaRPr>
            </a:p>
          </p:txBody>
        </p:sp>
        <p:sp>
          <p:nvSpPr>
            <p:cNvPr id="681" name="Shape 681"/>
            <p:cNvSpPr/>
            <p:nvPr/>
          </p:nvSpPr>
          <p:spPr>
            <a:xfrm>
              <a:off x="1325125" y="3021891"/>
              <a:ext cx="2272420" cy="797461"/>
            </a:xfrm>
            <a:prstGeom prst="rect">
              <a:avLst/>
            </a:prstGeom>
            <a:noFill/>
            <a:ln>
              <a:noFill/>
            </a:ln>
          </p:spPr>
          <p:txBody>
            <a:bodyPr lIns="91425" tIns="45700" rIns="91425" bIns="45700" anchor="ctr" anchorCtr="0">
              <a:noAutofit/>
            </a:bodyPr>
            <a:lstStyle/>
            <a:p>
              <a:pPr algn="ctr" defTabSz="914400">
                <a:buSzPct val="25000"/>
              </a:pPr>
              <a:r>
                <a:rPr lang="en-US" sz="2000" b="1" kern="0">
                  <a:solidFill>
                    <a:srgbClr val="FFFFFF"/>
                  </a:solidFill>
                  <a:latin typeface="Roboto"/>
                  <a:ea typeface="Roboto"/>
                  <a:cs typeface="Roboto"/>
                  <a:sym typeface="Roboto"/>
                </a:rPr>
                <a:t>Cloud Friendly</a:t>
              </a:r>
            </a:p>
          </p:txBody>
        </p:sp>
        <p:sp>
          <p:nvSpPr>
            <p:cNvPr id="682" name="Shape 682"/>
            <p:cNvSpPr/>
            <p:nvPr/>
          </p:nvSpPr>
          <p:spPr>
            <a:xfrm>
              <a:off x="4142480" y="2984836"/>
              <a:ext cx="3869125" cy="867191"/>
            </a:xfrm>
            <a:prstGeom prst="rect">
              <a:avLst/>
            </a:prstGeom>
            <a:noFill/>
            <a:ln>
              <a:noFill/>
            </a:ln>
          </p:spPr>
          <p:txBody>
            <a:bodyPr lIns="91425" tIns="45700" rIns="91425" bIns="45700" anchor="ctr" anchorCtr="0">
              <a:noAutofit/>
            </a:bodyPr>
            <a:lstStyle/>
            <a:p>
              <a:pPr defTabSz="914400">
                <a:lnSpc>
                  <a:spcPct val="110000"/>
                </a:lnSpc>
                <a:buClr>
                  <a:srgbClr val="FFFFFF"/>
                </a:buClr>
                <a:buSzPct val="100000"/>
              </a:pPr>
              <a:r>
                <a:rPr lang="en-US" sz="1200" kern="0" dirty="0">
                  <a:latin typeface="Roboto"/>
                  <a:ea typeface="Roboto"/>
                  <a:cs typeface="Roboto"/>
                  <a:sym typeface="Roboto"/>
                </a:rPr>
                <a:t>12 Factor App methodology</a:t>
              </a:r>
            </a:p>
            <a:p>
              <a:pPr defTabSz="914400">
                <a:lnSpc>
                  <a:spcPct val="110000"/>
                </a:lnSpc>
                <a:buClr>
                  <a:srgbClr val="FFFFFF"/>
                </a:buClr>
                <a:buSzPct val="100000"/>
              </a:pPr>
              <a:r>
                <a:rPr lang="en-US" sz="1200" kern="0" dirty="0">
                  <a:latin typeface="Roboto"/>
                  <a:ea typeface="Roboto"/>
                  <a:cs typeface="Roboto"/>
                  <a:sym typeface="Roboto"/>
                </a:rPr>
                <a:t>Horizontally scalable</a:t>
              </a:r>
            </a:p>
            <a:p>
              <a:pPr defTabSz="914400">
                <a:lnSpc>
                  <a:spcPct val="110000"/>
                </a:lnSpc>
                <a:buClr>
                  <a:srgbClr val="FFFFFF"/>
                </a:buClr>
                <a:buSzPct val="100000"/>
              </a:pPr>
              <a:r>
                <a:rPr lang="en-US" sz="1200" kern="0" dirty="0">
                  <a:latin typeface="Roboto"/>
                  <a:ea typeface="Roboto"/>
                  <a:cs typeface="Roboto"/>
                  <a:sym typeface="Roboto"/>
                </a:rPr>
                <a:t>Leverages platform for high availability</a:t>
              </a:r>
            </a:p>
          </p:txBody>
        </p:sp>
      </p:grpSp>
    </p:spTree>
    <p:extLst>
      <p:ext uri="{BB962C8B-B14F-4D97-AF65-F5344CB8AC3E}">
        <p14:creationId xmlns:p14="http://schemas.microsoft.com/office/powerpoint/2010/main" val="39713132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73"/>
                                        </p:tgtEl>
                                        <p:attrNameLst>
                                          <p:attrName>style.visibility</p:attrName>
                                        </p:attrNameLst>
                                      </p:cBhvr>
                                      <p:to>
                                        <p:strVal val="visible"/>
                                      </p:to>
                                    </p:set>
                                    <p:animEffect transition="in" filter="fade">
                                      <p:cBhvr>
                                        <p:cTn id="7" dur="500"/>
                                        <p:tgtEl>
                                          <p:spTgt spid="6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78"/>
                                        </p:tgtEl>
                                        <p:attrNameLst>
                                          <p:attrName>style.visibility</p:attrName>
                                        </p:attrNameLst>
                                      </p:cBhvr>
                                      <p:to>
                                        <p:strVal val="visible"/>
                                      </p:to>
                                    </p:set>
                                    <p:animEffect transition="in" filter="fade">
                                      <p:cBhvr>
                                        <p:cTn id="12" dur="500"/>
                                        <p:tgtEl>
                                          <p:spTgt spid="67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67"/>
                                        </p:tgtEl>
                                        <p:attrNameLst>
                                          <p:attrName>style.visibility</p:attrName>
                                        </p:attrNameLst>
                                      </p:cBhvr>
                                      <p:to>
                                        <p:strVal val="visible"/>
                                      </p:to>
                                    </p:set>
                                    <p:animEffect transition="in" filter="fade">
                                      <p:cBhvr>
                                        <p:cTn id="17" dur="500"/>
                                        <p:tgtEl>
                                          <p:spTgt spid="66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61"/>
                                        </p:tgtEl>
                                        <p:attrNameLst>
                                          <p:attrName>style.visibility</p:attrName>
                                        </p:attrNameLst>
                                      </p:cBhvr>
                                      <p:to>
                                        <p:strVal val="visible"/>
                                      </p:to>
                                    </p:set>
                                    <p:animEffect transition="in" filter="fade">
                                      <p:cBhvr>
                                        <p:cTn id="22" dur="500"/>
                                        <p:tgtEl>
                                          <p:spTgt spid="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6082" name="Picture 2" descr="Pi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0" y="1800225"/>
            <a:ext cx="9002713" cy="327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3" name="Picture 3" descr="C:\Users\Nina\Desktop\Pivotal1.pngPivotal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7875" y="73025"/>
            <a:ext cx="2462213"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4" name="Text Box 4"/>
          <p:cNvSpPr txBox="1">
            <a:spLocks noChangeArrowheads="1"/>
          </p:cNvSpPr>
          <p:nvPr/>
        </p:nvSpPr>
        <p:spPr bwMode="auto">
          <a:xfrm>
            <a:off x="9525" y="668338"/>
            <a:ext cx="9134475"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charset="0"/>
                <a:ea typeface="SimSun" charset="0"/>
                <a:cs typeface="SimSun" charset="0"/>
                <a:sym typeface="Arial" charset="0"/>
              </a:defRPr>
            </a:lvl1pPr>
            <a:lvl2pPr marL="742950" indent="-285750">
              <a:defRPr sz="1400">
                <a:solidFill>
                  <a:srgbClr val="000000"/>
                </a:solidFill>
                <a:latin typeface="Arial" charset="0"/>
                <a:ea typeface="SimSun" charset="0"/>
                <a:cs typeface="SimSun" charset="0"/>
                <a:sym typeface="Arial" charset="0"/>
              </a:defRPr>
            </a:lvl2pPr>
            <a:lvl3pPr marL="1143000" indent="-228600">
              <a:defRPr sz="1400">
                <a:solidFill>
                  <a:srgbClr val="000000"/>
                </a:solidFill>
                <a:latin typeface="Arial" charset="0"/>
                <a:ea typeface="SimSun" charset="0"/>
                <a:cs typeface="SimSun" charset="0"/>
                <a:sym typeface="Arial" charset="0"/>
              </a:defRPr>
            </a:lvl3pPr>
            <a:lvl4pPr marL="1600200" indent="-228600">
              <a:defRPr sz="1400">
                <a:solidFill>
                  <a:srgbClr val="000000"/>
                </a:solidFill>
                <a:latin typeface="Arial" charset="0"/>
                <a:ea typeface="SimSun" charset="0"/>
                <a:cs typeface="SimSun" charset="0"/>
                <a:sym typeface="Arial" charset="0"/>
              </a:defRPr>
            </a:lvl4pPr>
            <a:lvl5pPr marL="2057400" indent="-228600">
              <a:defRPr sz="1400">
                <a:solidFill>
                  <a:srgbClr val="000000"/>
                </a:solidFill>
                <a:latin typeface="Arial" charset="0"/>
                <a:ea typeface="SimSun" charset="0"/>
                <a:cs typeface="SimSun" charset="0"/>
                <a:sym typeface="Arial" charset="0"/>
              </a:defRPr>
            </a:lvl5pPr>
            <a:lvl6pPr marL="25146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6pPr>
            <a:lvl7pPr marL="29718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7pPr>
            <a:lvl8pPr marL="34290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8pPr>
            <a:lvl9pPr marL="38862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9pPr>
          </a:lstStyle>
          <a:p>
            <a:pPr algn="ctr">
              <a:lnSpc>
                <a:spcPct val="140000"/>
              </a:lnSpc>
            </a:pPr>
            <a:r>
              <a:rPr lang="en-PH" sz="2800">
                <a:solidFill>
                  <a:schemeClr val="bg1"/>
                </a:solidFill>
                <a:latin typeface="Dotum" charset="0"/>
                <a:ea typeface="Dotum" charset="0"/>
                <a:cs typeface="Dotum" charset="0"/>
              </a:rPr>
              <a:t>Getting Started with Pivotal Cloud Foundry</a:t>
            </a:r>
          </a:p>
          <a:p>
            <a:pPr algn="ctr">
              <a:lnSpc>
                <a:spcPct val="140000"/>
              </a:lnSpc>
            </a:pPr>
            <a:r>
              <a:rPr lang="en-PH" sz="1300">
                <a:solidFill>
                  <a:schemeClr val="bg1"/>
                </a:solidFill>
                <a:latin typeface="Dotum" charset="0"/>
                <a:ea typeface="Dotum" charset="0"/>
                <a:cs typeface="Dotum" charset="0"/>
              </a:rPr>
              <a:t>Try Pivotal Cloud Foundry by deploying a sample app within a matter of minutes</a:t>
            </a:r>
            <a:endParaRPr lang="en-US" sz="1300">
              <a:solidFill>
                <a:schemeClr val="bg1"/>
              </a:solidFill>
              <a:latin typeface="Dotum" charset="0"/>
              <a:ea typeface="Dotum" charset="0"/>
              <a:cs typeface="Dotum" charset="0"/>
            </a:endParaRPr>
          </a:p>
        </p:txBody>
      </p:sp>
    </p:spTree>
    <p:extLst>
      <p:ext uri="{BB962C8B-B14F-4D97-AF65-F5344CB8AC3E}">
        <p14:creationId xmlns:p14="http://schemas.microsoft.com/office/powerpoint/2010/main" val="943415315"/>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46082"/>
                                        </p:tgtEl>
                                        <p:attrNameLst>
                                          <p:attrName>style.visibility</p:attrName>
                                        </p:attrNameLst>
                                      </p:cBhvr>
                                      <p:to>
                                        <p:strVal val="visible"/>
                                      </p:to>
                                    </p:set>
                                    <p:animEffect transition="in" filter="fade">
                                      <p:cBhvr>
                                        <p:cTn id="7" dur="2000"/>
                                        <p:tgtEl>
                                          <p:spTgt spid="46082"/>
                                        </p:tgtEl>
                                      </p:cBhvr>
                                    </p:animEffect>
                                  </p:childTnLst>
                                </p:cTn>
                              </p:par>
                              <p:par>
                                <p:cTn id="8" presetID="10" presetClass="entr" presetSubtype="0" fill="hold" nodeType="withEffect">
                                  <p:stCondLst>
                                    <p:cond delay="0"/>
                                  </p:stCondLst>
                                  <p:childTnLst>
                                    <p:set>
                                      <p:cBhvr>
                                        <p:cTn id="9" dur="1" fill="hold">
                                          <p:stCondLst>
                                            <p:cond delay="0"/>
                                          </p:stCondLst>
                                        </p:cTn>
                                        <p:tgtEl>
                                          <p:spTgt spid="46083"/>
                                        </p:tgtEl>
                                        <p:attrNameLst>
                                          <p:attrName>style.visibility</p:attrName>
                                        </p:attrNameLst>
                                      </p:cBhvr>
                                      <p:to>
                                        <p:strVal val="visible"/>
                                      </p:to>
                                    </p:set>
                                    <p:animEffect transition="in" filter="fade">
                                      <p:cBhvr>
                                        <p:cTn id="10" dur="2000"/>
                                        <p:tgtEl>
                                          <p:spTgt spid="4608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6084"/>
                                        </p:tgtEl>
                                        <p:attrNameLst>
                                          <p:attrName>style.visibility</p:attrName>
                                        </p:attrNameLst>
                                      </p:cBhvr>
                                      <p:to>
                                        <p:strVal val="visible"/>
                                      </p:to>
                                    </p:set>
                                    <p:animEffect transition="in" filter="fade">
                                      <p:cBhvr>
                                        <p:cTn id="13" dur="2000"/>
                                        <p:tgtEl>
                                          <p:spTgt spid="46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4" grpId="0" bldLvl="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Shape 414"/>
          <p:cNvSpPr txBox="1">
            <a:spLocks noGrp="1"/>
          </p:cNvSpPr>
          <p:nvPr>
            <p:ph type="title"/>
          </p:nvPr>
        </p:nvSpPr>
        <p:spPr>
          <a:xfrm>
            <a:off x="365760" y="169550"/>
            <a:ext cx="8412600" cy="5421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sz="2800" b="1" i="0" u="none" strike="noStrike" cap="none">
                <a:solidFill>
                  <a:schemeClr val="accent1"/>
                </a:solidFill>
                <a:latin typeface="Arial"/>
                <a:ea typeface="Arial"/>
                <a:cs typeface="Arial"/>
                <a:sym typeface="Arial"/>
              </a:rPr>
              <a:t>Simplified Journeys to Cloud Native Agility</a:t>
            </a:r>
          </a:p>
        </p:txBody>
      </p:sp>
      <p:sp>
        <p:nvSpPr>
          <p:cNvPr id="415" name="Shape 415"/>
          <p:cNvSpPr/>
          <p:nvPr/>
        </p:nvSpPr>
        <p:spPr>
          <a:xfrm>
            <a:off x="810460" y="3567317"/>
            <a:ext cx="252900" cy="252900"/>
          </a:xfrm>
          <a:prstGeom prst="ellipse">
            <a:avLst/>
          </a:prstGeom>
          <a:solidFill>
            <a:schemeClr val="lt1"/>
          </a:solidFill>
          <a:ln w="57150" cap="flat" cmpd="sng">
            <a:solidFill>
              <a:srgbClr val="AB794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416" name="Shape 416"/>
          <p:cNvSpPr/>
          <p:nvPr/>
        </p:nvSpPr>
        <p:spPr>
          <a:xfrm>
            <a:off x="3359082" y="3567317"/>
            <a:ext cx="252900" cy="252900"/>
          </a:xfrm>
          <a:prstGeom prst="ellipse">
            <a:avLst/>
          </a:prstGeom>
          <a:solidFill>
            <a:schemeClr val="lt1"/>
          </a:solidFill>
          <a:ln w="57150" cap="flat" cmpd="sng">
            <a:solidFill>
              <a:srgbClr val="AB794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417" name="Shape 417"/>
          <p:cNvSpPr/>
          <p:nvPr/>
        </p:nvSpPr>
        <p:spPr>
          <a:xfrm>
            <a:off x="5741507" y="3567317"/>
            <a:ext cx="252900" cy="252900"/>
          </a:xfrm>
          <a:prstGeom prst="ellipse">
            <a:avLst/>
          </a:prstGeom>
          <a:solidFill>
            <a:schemeClr val="lt1"/>
          </a:solidFill>
          <a:ln w="57150" cap="flat" cmpd="sng">
            <a:solidFill>
              <a:srgbClr val="AB794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cxnSp>
        <p:nvCxnSpPr>
          <p:cNvPr id="418" name="Shape 418"/>
          <p:cNvCxnSpPr>
            <a:endCxn id="416" idx="2"/>
          </p:cNvCxnSpPr>
          <p:nvPr/>
        </p:nvCxnSpPr>
        <p:spPr>
          <a:xfrm rot="10800000" flipH="1">
            <a:off x="1063482" y="3693767"/>
            <a:ext cx="2295600" cy="17700"/>
          </a:xfrm>
          <a:prstGeom prst="straightConnector1">
            <a:avLst/>
          </a:prstGeom>
          <a:noFill/>
          <a:ln w="12700" cap="flat" cmpd="sng">
            <a:solidFill>
              <a:srgbClr val="008673"/>
            </a:solidFill>
            <a:prstDash val="solid"/>
            <a:round/>
            <a:headEnd type="none" w="med" len="med"/>
            <a:tailEnd type="triangle" w="lg" len="lg"/>
          </a:ln>
        </p:spPr>
      </p:cxnSp>
      <p:cxnSp>
        <p:nvCxnSpPr>
          <p:cNvPr id="419" name="Shape 419"/>
          <p:cNvCxnSpPr/>
          <p:nvPr/>
        </p:nvCxnSpPr>
        <p:spPr>
          <a:xfrm>
            <a:off x="3612001" y="3693776"/>
            <a:ext cx="2129400" cy="0"/>
          </a:xfrm>
          <a:prstGeom prst="straightConnector1">
            <a:avLst/>
          </a:prstGeom>
          <a:noFill/>
          <a:ln w="12700" cap="flat" cmpd="sng">
            <a:solidFill>
              <a:srgbClr val="008673"/>
            </a:solidFill>
            <a:prstDash val="solid"/>
            <a:round/>
            <a:headEnd type="none" w="med" len="med"/>
            <a:tailEnd type="triangle" w="lg" len="lg"/>
          </a:ln>
        </p:spPr>
      </p:cxnSp>
      <p:sp>
        <p:nvSpPr>
          <p:cNvPr id="420" name="Shape 420"/>
          <p:cNvSpPr txBox="1"/>
          <p:nvPr/>
        </p:nvSpPr>
        <p:spPr>
          <a:xfrm>
            <a:off x="280303" y="3868082"/>
            <a:ext cx="1313100" cy="4617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200" b="1" i="0" u="none" strike="noStrike" cap="none">
                <a:solidFill>
                  <a:schemeClr val="dk2"/>
                </a:solidFill>
                <a:latin typeface="Calibri"/>
                <a:ea typeface="Calibri"/>
                <a:cs typeface="Calibri"/>
                <a:sym typeface="Calibri"/>
              </a:rPr>
              <a:t>RUNS ON  LEGACY IT</a:t>
            </a:r>
          </a:p>
        </p:txBody>
      </p:sp>
      <p:sp>
        <p:nvSpPr>
          <p:cNvPr id="421" name="Shape 421"/>
          <p:cNvSpPr txBox="1"/>
          <p:nvPr/>
        </p:nvSpPr>
        <p:spPr>
          <a:xfrm>
            <a:off x="2828925" y="3868082"/>
            <a:ext cx="1313100" cy="6462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200" b="1" i="0" u="none" strike="noStrike" cap="none">
                <a:solidFill>
                  <a:schemeClr val="dk2"/>
                </a:solidFill>
                <a:latin typeface="Calibri"/>
                <a:ea typeface="Calibri"/>
                <a:cs typeface="Calibri"/>
                <a:sym typeface="Calibri"/>
              </a:rPr>
              <a:t>RUNS ON PIVOTAL CLOUD FOUNDRY</a:t>
            </a:r>
          </a:p>
        </p:txBody>
      </p:sp>
      <p:sp>
        <p:nvSpPr>
          <p:cNvPr id="422" name="Shape 422"/>
          <p:cNvSpPr txBox="1"/>
          <p:nvPr/>
        </p:nvSpPr>
        <p:spPr>
          <a:xfrm>
            <a:off x="5211351" y="3868082"/>
            <a:ext cx="1313100" cy="6462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200" b="1" i="0" u="none" strike="noStrike" cap="none">
                <a:solidFill>
                  <a:schemeClr val="dk2"/>
                </a:solidFill>
                <a:latin typeface="Calibri"/>
                <a:ea typeface="Calibri"/>
                <a:cs typeface="Calibri"/>
                <a:sym typeface="Calibri"/>
              </a:rPr>
              <a:t>RUNS WELL ON PIVOTAL CLOUD FOUNDRY</a:t>
            </a:r>
          </a:p>
        </p:txBody>
      </p:sp>
      <p:sp>
        <p:nvSpPr>
          <p:cNvPr id="423" name="Shape 423"/>
          <p:cNvSpPr/>
          <p:nvPr/>
        </p:nvSpPr>
        <p:spPr>
          <a:xfrm>
            <a:off x="1566745" y="3558626"/>
            <a:ext cx="1505400" cy="261600"/>
          </a:xfrm>
          <a:prstGeom prst="rect">
            <a:avLst/>
          </a:prstGeom>
          <a:solidFill>
            <a:schemeClr val="lt1"/>
          </a:solidFill>
          <a:ln w="9525"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050" b="0" i="0" u="none" strike="noStrike" cap="none">
                <a:solidFill>
                  <a:schemeClr val="dk2"/>
                </a:solidFill>
                <a:latin typeface="Calibri"/>
                <a:ea typeface="Calibri"/>
                <a:cs typeface="Calibri"/>
                <a:sym typeface="Calibri"/>
              </a:rPr>
              <a:t>APPS REPLATFORMING</a:t>
            </a:r>
          </a:p>
        </p:txBody>
      </p:sp>
      <p:cxnSp>
        <p:nvCxnSpPr>
          <p:cNvPr id="424" name="Shape 424"/>
          <p:cNvCxnSpPr/>
          <p:nvPr/>
        </p:nvCxnSpPr>
        <p:spPr>
          <a:xfrm rot="10800000" flipH="1">
            <a:off x="1316800" y="2297923"/>
            <a:ext cx="512400" cy="1396200"/>
          </a:xfrm>
          <a:prstGeom prst="straightConnector1">
            <a:avLst/>
          </a:prstGeom>
          <a:noFill/>
          <a:ln w="9525" cap="flat" cmpd="sng">
            <a:solidFill>
              <a:srgbClr val="008673"/>
            </a:solidFill>
            <a:prstDash val="dash"/>
            <a:round/>
            <a:headEnd type="none" w="med" len="med"/>
            <a:tailEnd type="triangle" w="lg" len="lg"/>
          </a:ln>
        </p:spPr>
      </p:cxnSp>
      <p:cxnSp>
        <p:nvCxnSpPr>
          <p:cNvPr id="425" name="Shape 425"/>
          <p:cNvCxnSpPr/>
          <p:nvPr/>
        </p:nvCxnSpPr>
        <p:spPr>
          <a:xfrm>
            <a:off x="3876867" y="3689503"/>
            <a:ext cx="85800" cy="3300"/>
          </a:xfrm>
          <a:prstGeom prst="straightConnector1">
            <a:avLst/>
          </a:prstGeom>
          <a:noFill/>
          <a:ln w="9525" cap="flat" cmpd="sng">
            <a:solidFill>
              <a:srgbClr val="008673"/>
            </a:solidFill>
            <a:prstDash val="solid"/>
            <a:round/>
            <a:headEnd type="none" w="med" len="med"/>
            <a:tailEnd type="triangle" w="lg" len="lg"/>
          </a:ln>
        </p:spPr>
      </p:cxnSp>
      <p:sp>
        <p:nvSpPr>
          <p:cNvPr id="426" name="Shape 426"/>
          <p:cNvSpPr/>
          <p:nvPr/>
        </p:nvSpPr>
        <p:spPr>
          <a:xfrm>
            <a:off x="3947228" y="3558626"/>
            <a:ext cx="1459200" cy="253800"/>
          </a:xfrm>
          <a:prstGeom prst="rect">
            <a:avLst/>
          </a:prstGeom>
          <a:solidFill>
            <a:schemeClr val="lt1"/>
          </a:solidFill>
          <a:ln w="9525"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050" b="0" i="0" u="none" strike="noStrike" cap="none">
                <a:solidFill>
                  <a:schemeClr val="dk2"/>
                </a:solidFill>
                <a:latin typeface="Calibri"/>
                <a:ea typeface="Calibri"/>
                <a:cs typeface="Calibri"/>
                <a:sym typeface="Calibri"/>
              </a:rPr>
              <a:t>APPS MODERNIZATION</a:t>
            </a:r>
          </a:p>
        </p:txBody>
      </p:sp>
      <p:sp>
        <p:nvSpPr>
          <p:cNvPr id="427" name="Shape 427"/>
          <p:cNvSpPr/>
          <p:nvPr/>
        </p:nvSpPr>
        <p:spPr>
          <a:xfrm>
            <a:off x="810458" y="2004997"/>
            <a:ext cx="252900" cy="252900"/>
          </a:xfrm>
          <a:prstGeom prst="ellipse">
            <a:avLst/>
          </a:prstGeom>
          <a:solidFill>
            <a:schemeClr val="lt1"/>
          </a:solidFill>
          <a:ln w="57150" cap="flat" cmpd="sng">
            <a:solidFill>
              <a:srgbClr val="00867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428" name="Shape 428"/>
          <p:cNvSpPr txBox="1"/>
          <p:nvPr/>
        </p:nvSpPr>
        <p:spPr>
          <a:xfrm>
            <a:off x="280303" y="1495486"/>
            <a:ext cx="1313100" cy="4617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200" b="1" i="0" u="none" strike="noStrike" cap="none">
                <a:solidFill>
                  <a:schemeClr val="dk2"/>
                </a:solidFill>
                <a:latin typeface="Calibri"/>
                <a:ea typeface="Calibri"/>
                <a:cs typeface="Calibri"/>
                <a:sym typeface="Calibri"/>
              </a:rPr>
              <a:t>NEW BUSINESS INITIATIVE</a:t>
            </a:r>
          </a:p>
        </p:txBody>
      </p:sp>
      <p:sp>
        <p:nvSpPr>
          <p:cNvPr id="429" name="Shape 429"/>
          <p:cNvSpPr/>
          <p:nvPr/>
        </p:nvSpPr>
        <p:spPr>
          <a:xfrm>
            <a:off x="3541228" y="1772515"/>
            <a:ext cx="252900" cy="252900"/>
          </a:xfrm>
          <a:prstGeom prst="ellipse">
            <a:avLst/>
          </a:prstGeom>
          <a:solidFill>
            <a:schemeClr val="lt1"/>
          </a:solidFill>
          <a:ln w="57150" cap="flat" cmpd="sng">
            <a:solidFill>
              <a:srgbClr val="00867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430" name="Shape 430"/>
          <p:cNvSpPr txBox="1"/>
          <p:nvPr/>
        </p:nvSpPr>
        <p:spPr>
          <a:xfrm>
            <a:off x="2846858" y="1252116"/>
            <a:ext cx="1641600" cy="4617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200" b="1" i="0" u="none" strike="noStrike" cap="none">
                <a:solidFill>
                  <a:schemeClr val="dk2"/>
                </a:solidFill>
                <a:latin typeface="Calibri"/>
                <a:ea typeface="Calibri"/>
                <a:cs typeface="Calibri"/>
                <a:sym typeface="Calibri"/>
              </a:rPr>
              <a:t>CLOUD NATIVE APP DEVELOPMENT</a:t>
            </a:r>
          </a:p>
        </p:txBody>
      </p:sp>
      <p:sp>
        <p:nvSpPr>
          <p:cNvPr id="431" name="Shape 431"/>
          <p:cNvSpPr/>
          <p:nvPr/>
        </p:nvSpPr>
        <p:spPr>
          <a:xfrm>
            <a:off x="3541228" y="2251458"/>
            <a:ext cx="252900" cy="252900"/>
          </a:xfrm>
          <a:prstGeom prst="ellipse">
            <a:avLst/>
          </a:prstGeom>
          <a:solidFill>
            <a:schemeClr val="lt1"/>
          </a:solidFill>
          <a:ln w="57150" cap="flat" cmpd="sng">
            <a:solidFill>
              <a:srgbClr val="AB794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432" name="Shape 432"/>
          <p:cNvSpPr txBox="1"/>
          <p:nvPr/>
        </p:nvSpPr>
        <p:spPr>
          <a:xfrm>
            <a:off x="2846858" y="2552976"/>
            <a:ext cx="1641600" cy="4617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200" b="1" i="0" u="none" strike="noStrike" cap="none">
                <a:solidFill>
                  <a:schemeClr val="dk2"/>
                </a:solidFill>
                <a:latin typeface="Calibri"/>
                <a:ea typeface="Calibri"/>
                <a:cs typeface="Calibri"/>
                <a:sym typeface="Calibri"/>
              </a:rPr>
              <a:t>BACKING SERVICES / DATA ENGINEERING</a:t>
            </a:r>
          </a:p>
        </p:txBody>
      </p:sp>
      <p:cxnSp>
        <p:nvCxnSpPr>
          <p:cNvPr id="433" name="Shape 433"/>
          <p:cNvCxnSpPr>
            <a:stCxn id="427" idx="6"/>
            <a:endCxn id="431" idx="2"/>
          </p:cNvCxnSpPr>
          <p:nvPr/>
        </p:nvCxnSpPr>
        <p:spPr>
          <a:xfrm>
            <a:off x="1063358" y="2131447"/>
            <a:ext cx="2478000" cy="246600"/>
          </a:xfrm>
          <a:prstGeom prst="bentConnector3">
            <a:avLst>
              <a:gd name="adj1" fmla="val 49997"/>
            </a:avLst>
          </a:prstGeom>
          <a:noFill/>
          <a:ln w="9525" cap="flat" cmpd="sng">
            <a:solidFill>
              <a:srgbClr val="008673"/>
            </a:solidFill>
            <a:prstDash val="solid"/>
            <a:round/>
            <a:headEnd type="none" w="med" len="med"/>
            <a:tailEnd type="triangle" w="lg" len="lg"/>
          </a:ln>
        </p:spPr>
      </p:cxnSp>
      <p:cxnSp>
        <p:nvCxnSpPr>
          <p:cNvPr id="434" name="Shape 434"/>
          <p:cNvCxnSpPr>
            <a:stCxn id="427" idx="6"/>
            <a:endCxn id="429" idx="2"/>
          </p:cNvCxnSpPr>
          <p:nvPr/>
        </p:nvCxnSpPr>
        <p:spPr>
          <a:xfrm rot="10800000" flipH="1">
            <a:off x="1063358" y="1898947"/>
            <a:ext cx="2478000" cy="232500"/>
          </a:xfrm>
          <a:prstGeom prst="bentConnector3">
            <a:avLst>
              <a:gd name="adj1" fmla="val 49997"/>
            </a:avLst>
          </a:prstGeom>
          <a:noFill/>
          <a:ln w="9525" cap="flat" cmpd="sng">
            <a:solidFill>
              <a:srgbClr val="008673"/>
            </a:solidFill>
            <a:prstDash val="solid"/>
            <a:round/>
            <a:headEnd type="none" w="med" len="med"/>
            <a:tailEnd type="triangle" w="lg" len="lg"/>
          </a:ln>
        </p:spPr>
      </p:cxnSp>
      <p:cxnSp>
        <p:nvCxnSpPr>
          <p:cNvPr id="435" name="Shape 435"/>
          <p:cNvCxnSpPr>
            <a:stCxn id="431" idx="6"/>
            <a:endCxn id="426" idx="0"/>
          </p:cNvCxnSpPr>
          <p:nvPr/>
        </p:nvCxnSpPr>
        <p:spPr>
          <a:xfrm>
            <a:off x="3794128" y="2377908"/>
            <a:ext cx="882600" cy="1180800"/>
          </a:xfrm>
          <a:prstGeom prst="bentConnector2">
            <a:avLst/>
          </a:prstGeom>
          <a:noFill/>
          <a:ln w="9525" cap="flat" cmpd="sng">
            <a:solidFill>
              <a:srgbClr val="008673"/>
            </a:solidFill>
            <a:prstDash val="solid"/>
            <a:round/>
            <a:headEnd type="triangle" w="lg" len="lg"/>
            <a:tailEnd type="triangle" w="lg" len="lg"/>
          </a:ln>
        </p:spPr>
      </p:cxnSp>
      <p:cxnSp>
        <p:nvCxnSpPr>
          <p:cNvPr id="436" name="Shape 436"/>
          <p:cNvCxnSpPr>
            <a:stCxn id="429" idx="6"/>
            <a:endCxn id="417" idx="0"/>
          </p:cNvCxnSpPr>
          <p:nvPr/>
        </p:nvCxnSpPr>
        <p:spPr>
          <a:xfrm>
            <a:off x="3794128" y="1898965"/>
            <a:ext cx="2073900" cy="1668300"/>
          </a:xfrm>
          <a:prstGeom prst="bentConnector2">
            <a:avLst/>
          </a:prstGeom>
          <a:noFill/>
          <a:ln w="9525" cap="flat" cmpd="sng">
            <a:solidFill>
              <a:srgbClr val="008673"/>
            </a:solidFill>
            <a:prstDash val="solid"/>
            <a:round/>
            <a:headEnd type="none" w="med" len="med"/>
            <a:tailEnd type="triangle" w="lg" len="lg"/>
          </a:ln>
        </p:spPr>
      </p:cxnSp>
      <p:cxnSp>
        <p:nvCxnSpPr>
          <p:cNvPr id="437" name="Shape 437"/>
          <p:cNvCxnSpPr>
            <a:stCxn id="431" idx="6"/>
            <a:endCxn id="417" idx="0"/>
          </p:cNvCxnSpPr>
          <p:nvPr/>
        </p:nvCxnSpPr>
        <p:spPr>
          <a:xfrm>
            <a:off x="3794128" y="2377908"/>
            <a:ext cx="2073900" cy="1189500"/>
          </a:xfrm>
          <a:prstGeom prst="bentConnector2">
            <a:avLst/>
          </a:prstGeom>
          <a:noFill/>
          <a:ln w="9525" cap="flat" cmpd="sng">
            <a:solidFill>
              <a:srgbClr val="008673"/>
            </a:solidFill>
            <a:prstDash val="solid"/>
            <a:round/>
            <a:headEnd type="none" w="med" len="med"/>
            <a:tailEnd type="triangle" w="lg" len="lg"/>
          </a:ln>
        </p:spPr>
      </p:cxnSp>
      <p:sp>
        <p:nvSpPr>
          <p:cNvPr id="438" name="Shape 438"/>
          <p:cNvSpPr/>
          <p:nvPr/>
        </p:nvSpPr>
        <p:spPr>
          <a:xfrm>
            <a:off x="1426482" y="2012525"/>
            <a:ext cx="1786200" cy="253800"/>
          </a:xfrm>
          <a:prstGeom prst="rect">
            <a:avLst/>
          </a:prstGeom>
          <a:solidFill>
            <a:schemeClr val="lt1"/>
          </a:solidFill>
          <a:ln w="9525"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050" b="0" i="0" u="none" strike="noStrike" cap="none">
                <a:solidFill>
                  <a:schemeClr val="dk2"/>
                </a:solidFill>
                <a:latin typeface="Calibri"/>
                <a:ea typeface="Calibri"/>
                <a:cs typeface="Calibri"/>
                <a:sym typeface="Calibri"/>
              </a:rPr>
              <a:t>PIVOTAL LABS ENGAGEMENT</a:t>
            </a:r>
          </a:p>
        </p:txBody>
      </p:sp>
      <p:sp>
        <p:nvSpPr>
          <p:cNvPr id="439" name="Shape 439"/>
          <p:cNvSpPr/>
          <p:nvPr/>
        </p:nvSpPr>
        <p:spPr>
          <a:xfrm>
            <a:off x="8211139" y="2841330"/>
            <a:ext cx="252900" cy="252900"/>
          </a:xfrm>
          <a:prstGeom prst="ellipse">
            <a:avLst/>
          </a:prstGeom>
          <a:solidFill>
            <a:schemeClr val="lt1"/>
          </a:solidFill>
          <a:ln w="57150" cap="flat" cmpd="sng">
            <a:solidFill>
              <a:srgbClr val="00867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440" name="Shape 440"/>
          <p:cNvSpPr txBox="1"/>
          <p:nvPr/>
        </p:nvSpPr>
        <p:spPr>
          <a:xfrm>
            <a:off x="7680982" y="3173905"/>
            <a:ext cx="1313100" cy="6461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200" b="1" i="0" u="none" strike="noStrike" cap="none">
                <a:solidFill>
                  <a:schemeClr val="dk2"/>
                </a:solidFill>
                <a:latin typeface="Calibri"/>
                <a:ea typeface="Calibri"/>
                <a:cs typeface="Calibri"/>
                <a:sym typeface="Calibri"/>
              </a:rPr>
              <a:t>RUNS GREAT ON PIVOTAL CLOUD FOUNDRY</a:t>
            </a:r>
          </a:p>
        </p:txBody>
      </p:sp>
      <p:cxnSp>
        <p:nvCxnSpPr>
          <p:cNvPr id="441" name="Shape 441"/>
          <p:cNvCxnSpPr>
            <a:endCxn id="439" idx="2"/>
          </p:cNvCxnSpPr>
          <p:nvPr/>
        </p:nvCxnSpPr>
        <p:spPr>
          <a:xfrm>
            <a:off x="5867839" y="2967780"/>
            <a:ext cx="2343300" cy="0"/>
          </a:xfrm>
          <a:prstGeom prst="straightConnector1">
            <a:avLst/>
          </a:prstGeom>
          <a:noFill/>
          <a:ln w="12700" cap="flat" cmpd="sng">
            <a:solidFill>
              <a:srgbClr val="008673"/>
            </a:solidFill>
            <a:prstDash val="solid"/>
            <a:round/>
            <a:headEnd type="none" w="med" len="med"/>
            <a:tailEnd type="triangle" w="lg" len="lg"/>
          </a:ln>
        </p:spPr>
      </p:cxnSp>
      <p:sp>
        <p:nvSpPr>
          <p:cNvPr id="442" name="Shape 442"/>
          <p:cNvSpPr/>
          <p:nvPr/>
        </p:nvSpPr>
        <p:spPr>
          <a:xfrm>
            <a:off x="6092100" y="2856526"/>
            <a:ext cx="1899900" cy="253800"/>
          </a:xfrm>
          <a:prstGeom prst="rect">
            <a:avLst/>
          </a:prstGeom>
          <a:solidFill>
            <a:schemeClr val="lt1"/>
          </a:solidFill>
          <a:ln w="9525"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050" b="0" i="0" u="none" strike="noStrike" cap="none">
                <a:solidFill>
                  <a:schemeClr val="dk2"/>
                </a:solidFill>
                <a:latin typeface="Calibri"/>
                <a:ea typeface="Calibri"/>
                <a:cs typeface="Calibri"/>
                <a:sym typeface="Calibri"/>
              </a:rPr>
              <a:t>OPS &amp; ORG TRANSFORMATION</a:t>
            </a:r>
          </a:p>
        </p:txBody>
      </p:sp>
      <p:cxnSp>
        <p:nvCxnSpPr>
          <p:cNvPr id="443" name="Shape 443"/>
          <p:cNvCxnSpPr>
            <a:stCxn id="429" idx="4"/>
            <a:endCxn id="431" idx="0"/>
          </p:cNvCxnSpPr>
          <p:nvPr/>
        </p:nvCxnSpPr>
        <p:spPr>
          <a:xfrm>
            <a:off x="3667678" y="2025415"/>
            <a:ext cx="0" cy="225900"/>
          </a:xfrm>
          <a:prstGeom prst="straightConnector1">
            <a:avLst/>
          </a:prstGeom>
          <a:noFill/>
          <a:ln w="12700" cap="flat" cmpd="sng">
            <a:solidFill>
              <a:srgbClr val="008673"/>
            </a:solidFill>
            <a:prstDash val="solid"/>
            <a:round/>
            <a:headEnd type="triangle" w="lg" len="lg"/>
            <a:tailEnd type="triangle" w="lg" len="lg"/>
          </a:ln>
        </p:spPr>
      </p:cxnSp>
      <p:sp>
        <p:nvSpPr>
          <p:cNvPr id="444" name="Shape 444"/>
          <p:cNvSpPr txBox="1"/>
          <p:nvPr/>
        </p:nvSpPr>
        <p:spPr>
          <a:xfrm>
            <a:off x="78346" y="1135229"/>
            <a:ext cx="1717200" cy="400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2"/>
              </a:buClr>
              <a:buSzPct val="25000"/>
              <a:buFont typeface="Calibri"/>
              <a:buNone/>
            </a:pPr>
            <a:r>
              <a:rPr lang="en-US" sz="2000" b="1" i="0" u="none" strike="noStrike" cap="none">
                <a:solidFill>
                  <a:schemeClr val="dk2"/>
                </a:solidFill>
                <a:latin typeface="Calibri"/>
                <a:ea typeface="Calibri"/>
                <a:cs typeface="Calibri"/>
                <a:sym typeface="Calibri"/>
              </a:rPr>
              <a:t>“GREENFIELD”</a:t>
            </a:r>
          </a:p>
        </p:txBody>
      </p:sp>
      <p:sp>
        <p:nvSpPr>
          <p:cNvPr id="445" name="Shape 445"/>
          <p:cNvSpPr txBox="1"/>
          <p:nvPr/>
        </p:nvSpPr>
        <p:spPr>
          <a:xfrm>
            <a:off x="10219" y="4329746"/>
            <a:ext cx="1853400" cy="400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2"/>
              </a:buClr>
              <a:buSzPct val="25000"/>
              <a:buFont typeface="Calibri"/>
              <a:buNone/>
            </a:pPr>
            <a:r>
              <a:rPr lang="en-US" sz="2000" b="1" i="0" u="none" strike="noStrike" cap="none">
                <a:solidFill>
                  <a:schemeClr val="dk2"/>
                </a:solidFill>
                <a:latin typeface="Calibri"/>
                <a:ea typeface="Calibri"/>
                <a:cs typeface="Calibri"/>
                <a:sym typeface="Calibri"/>
              </a:rPr>
              <a:t>“BROWNFIELD”</a:t>
            </a:r>
          </a:p>
        </p:txBody>
      </p:sp>
      <p:sp>
        <p:nvSpPr>
          <p:cNvPr id="446" name="Shape 446"/>
          <p:cNvSpPr txBox="1"/>
          <p:nvPr/>
        </p:nvSpPr>
        <p:spPr>
          <a:xfrm>
            <a:off x="1651901" y="2725082"/>
            <a:ext cx="1313100" cy="4617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2"/>
              </a:buClr>
              <a:buSzPct val="25000"/>
              <a:buFont typeface="Calibri"/>
              <a:buNone/>
            </a:pPr>
            <a:r>
              <a:rPr lang="en-US" sz="1000" b="0" i="0" u="none" strike="noStrike" cap="none">
                <a:solidFill>
                  <a:schemeClr val="dk2"/>
                </a:solidFill>
                <a:latin typeface="Calibri"/>
                <a:ea typeface="Calibri"/>
                <a:cs typeface="Calibri"/>
                <a:sym typeface="Calibri"/>
              </a:rPr>
              <a:t>(APPS REWRITE)</a:t>
            </a:r>
          </a:p>
        </p:txBody>
      </p:sp>
    </p:spTree>
    <p:extLst>
      <p:ext uri="{BB962C8B-B14F-4D97-AF65-F5344CB8AC3E}">
        <p14:creationId xmlns:p14="http://schemas.microsoft.com/office/powerpoint/2010/main" val="11889769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5"/>
                                        </p:tgtEl>
                                        <p:attrNameLst>
                                          <p:attrName>style.visibility</p:attrName>
                                        </p:attrNameLst>
                                      </p:cBhvr>
                                      <p:to>
                                        <p:strVal val="visible"/>
                                      </p:to>
                                    </p:set>
                                    <p:animEffect transition="in" filter="fade">
                                      <p:cBhvr>
                                        <p:cTn id="7" dur="500"/>
                                        <p:tgtEl>
                                          <p:spTgt spid="415"/>
                                        </p:tgtEl>
                                      </p:cBhvr>
                                    </p:animEffect>
                                  </p:childTnLst>
                                </p:cTn>
                              </p:par>
                              <p:par>
                                <p:cTn id="8" presetID="10" presetClass="entr" presetSubtype="0" fill="hold" nodeType="withEffect">
                                  <p:stCondLst>
                                    <p:cond delay="0"/>
                                  </p:stCondLst>
                                  <p:childTnLst>
                                    <p:set>
                                      <p:cBhvr>
                                        <p:cTn id="9" dur="1" fill="hold">
                                          <p:stCondLst>
                                            <p:cond delay="0"/>
                                          </p:stCondLst>
                                        </p:cTn>
                                        <p:tgtEl>
                                          <p:spTgt spid="416"/>
                                        </p:tgtEl>
                                        <p:attrNameLst>
                                          <p:attrName>style.visibility</p:attrName>
                                        </p:attrNameLst>
                                      </p:cBhvr>
                                      <p:to>
                                        <p:strVal val="visible"/>
                                      </p:to>
                                    </p:set>
                                    <p:animEffect transition="in" filter="fade">
                                      <p:cBhvr>
                                        <p:cTn id="10" dur="500"/>
                                        <p:tgtEl>
                                          <p:spTgt spid="416"/>
                                        </p:tgtEl>
                                      </p:cBhvr>
                                    </p:animEffect>
                                  </p:childTnLst>
                                </p:cTn>
                              </p:par>
                              <p:par>
                                <p:cTn id="11" presetID="10" presetClass="entr" presetSubtype="0" fill="hold" nodeType="withEffect">
                                  <p:stCondLst>
                                    <p:cond delay="0"/>
                                  </p:stCondLst>
                                  <p:childTnLst>
                                    <p:set>
                                      <p:cBhvr>
                                        <p:cTn id="12" dur="1" fill="hold">
                                          <p:stCondLst>
                                            <p:cond delay="0"/>
                                          </p:stCondLst>
                                        </p:cTn>
                                        <p:tgtEl>
                                          <p:spTgt spid="418"/>
                                        </p:tgtEl>
                                        <p:attrNameLst>
                                          <p:attrName>style.visibility</p:attrName>
                                        </p:attrNameLst>
                                      </p:cBhvr>
                                      <p:to>
                                        <p:strVal val="visible"/>
                                      </p:to>
                                    </p:set>
                                    <p:animEffect transition="in" filter="fade">
                                      <p:cBhvr>
                                        <p:cTn id="13" dur="500"/>
                                        <p:tgtEl>
                                          <p:spTgt spid="418"/>
                                        </p:tgtEl>
                                      </p:cBhvr>
                                    </p:animEffect>
                                  </p:childTnLst>
                                </p:cTn>
                              </p:par>
                              <p:par>
                                <p:cTn id="14" presetID="10" presetClass="entr" presetSubtype="0" fill="hold" nodeType="withEffect">
                                  <p:stCondLst>
                                    <p:cond delay="0"/>
                                  </p:stCondLst>
                                  <p:childTnLst>
                                    <p:set>
                                      <p:cBhvr>
                                        <p:cTn id="15" dur="1" fill="hold">
                                          <p:stCondLst>
                                            <p:cond delay="0"/>
                                          </p:stCondLst>
                                        </p:cTn>
                                        <p:tgtEl>
                                          <p:spTgt spid="420"/>
                                        </p:tgtEl>
                                        <p:attrNameLst>
                                          <p:attrName>style.visibility</p:attrName>
                                        </p:attrNameLst>
                                      </p:cBhvr>
                                      <p:to>
                                        <p:strVal val="visible"/>
                                      </p:to>
                                    </p:set>
                                    <p:animEffect transition="in" filter="fade">
                                      <p:cBhvr>
                                        <p:cTn id="16" dur="500"/>
                                        <p:tgtEl>
                                          <p:spTgt spid="420"/>
                                        </p:tgtEl>
                                      </p:cBhvr>
                                    </p:animEffect>
                                  </p:childTnLst>
                                </p:cTn>
                              </p:par>
                              <p:par>
                                <p:cTn id="17" presetID="10" presetClass="entr" presetSubtype="0" fill="hold" nodeType="withEffect">
                                  <p:stCondLst>
                                    <p:cond delay="0"/>
                                  </p:stCondLst>
                                  <p:childTnLst>
                                    <p:set>
                                      <p:cBhvr>
                                        <p:cTn id="18" dur="1" fill="hold">
                                          <p:stCondLst>
                                            <p:cond delay="0"/>
                                          </p:stCondLst>
                                        </p:cTn>
                                        <p:tgtEl>
                                          <p:spTgt spid="423"/>
                                        </p:tgtEl>
                                        <p:attrNameLst>
                                          <p:attrName>style.visibility</p:attrName>
                                        </p:attrNameLst>
                                      </p:cBhvr>
                                      <p:to>
                                        <p:strVal val="visible"/>
                                      </p:to>
                                    </p:set>
                                    <p:animEffect transition="in" filter="fade">
                                      <p:cBhvr>
                                        <p:cTn id="19" dur="500"/>
                                        <p:tgtEl>
                                          <p:spTgt spid="423"/>
                                        </p:tgtEl>
                                      </p:cBhvr>
                                    </p:animEffect>
                                  </p:childTnLst>
                                </p:cTn>
                              </p:par>
                              <p:par>
                                <p:cTn id="20" presetID="10" presetClass="entr" presetSubtype="0" fill="hold" nodeType="withEffect">
                                  <p:stCondLst>
                                    <p:cond delay="0"/>
                                  </p:stCondLst>
                                  <p:childTnLst>
                                    <p:set>
                                      <p:cBhvr>
                                        <p:cTn id="21" dur="1" fill="hold">
                                          <p:stCondLst>
                                            <p:cond delay="0"/>
                                          </p:stCondLst>
                                        </p:cTn>
                                        <p:tgtEl>
                                          <p:spTgt spid="445"/>
                                        </p:tgtEl>
                                        <p:attrNameLst>
                                          <p:attrName>style.visibility</p:attrName>
                                        </p:attrNameLst>
                                      </p:cBhvr>
                                      <p:to>
                                        <p:strVal val="visible"/>
                                      </p:to>
                                    </p:set>
                                    <p:animEffect transition="in" filter="fade">
                                      <p:cBhvr>
                                        <p:cTn id="22" dur="500"/>
                                        <p:tgtEl>
                                          <p:spTgt spid="445"/>
                                        </p:tgtEl>
                                      </p:cBhvr>
                                    </p:animEffect>
                                  </p:childTnLst>
                                </p:cTn>
                              </p:par>
                              <p:par>
                                <p:cTn id="23" presetID="10" presetClass="entr" presetSubtype="0" fill="hold" nodeType="withEffect">
                                  <p:stCondLst>
                                    <p:cond delay="0"/>
                                  </p:stCondLst>
                                  <p:childTnLst>
                                    <p:set>
                                      <p:cBhvr>
                                        <p:cTn id="24" dur="1" fill="hold">
                                          <p:stCondLst>
                                            <p:cond delay="0"/>
                                          </p:stCondLst>
                                        </p:cTn>
                                        <p:tgtEl>
                                          <p:spTgt spid="421"/>
                                        </p:tgtEl>
                                        <p:attrNameLst>
                                          <p:attrName>style.visibility</p:attrName>
                                        </p:attrNameLst>
                                      </p:cBhvr>
                                      <p:to>
                                        <p:strVal val="visible"/>
                                      </p:to>
                                    </p:set>
                                    <p:animEffect transition="in" filter="fade">
                                      <p:cBhvr>
                                        <p:cTn id="25" dur="500"/>
                                        <p:tgtEl>
                                          <p:spTgt spid="42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26"/>
                                        </p:tgtEl>
                                        <p:attrNameLst>
                                          <p:attrName>style.visibility</p:attrName>
                                        </p:attrNameLst>
                                      </p:cBhvr>
                                      <p:to>
                                        <p:strVal val="visible"/>
                                      </p:to>
                                    </p:set>
                                    <p:animEffect transition="in" filter="fade">
                                      <p:cBhvr>
                                        <p:cTn id="30" dur="500"/>
                                        <p:tgtEl>
                                          <p:spTgt spid="426"/>
                                        </p:tgtEl>
                                      </p:cBhvr>
                                    </p:animEffect>
                                  </p:childTnLst>
                                </p:cTn>
                              </p:par>
                              <p:par>
                                <p:cTn id="31" presetID="10" presetClass="entr" presetSubtype="0" fill="hold" nodeType="withEffect">
                                  <p:stCondLst>
                                    <p:cond delay="0"/>
                                  </p:stCondLst>
                                  <p:childTnLst>
                                    <p:set>
                                      <p:cBhvr>
                                        <p:cTn id="32" dur="1" fill="hold">
                                          <p:stCondLst>
                                            <p:cond delay="0"/>
                                          </p:stCondLst>
                                        </p:cTn>
                                        <p:tgtEl>
                                          <p:spTgt spid="419"/>
                                        </p:tgtEl>
                                        <p:attrNameLst>
                                          <p:attrName>style.visibility</p:attrName>
                                        </p:attrNameLst>
                                      </p:cBhvr>
                                      <p:to>
                                        <p:strVal val="visible"/>
                                      </p:to>
                                    </p:set>
                                    <p:animEffect transition="in" filter="fade">
                                      <p:cBhvr>
                                        <p:cTn id="33" dur="500"/>
                                        <p:tgtEl>
                                          <p:spTgt spid="419"/>
                                        </p:tgtEl>
                                      </p:cBhvr>
                                    </p:animEffect>
                                  </p:childTnLst>
                                </p:cTn>
                              </p:par>
                              <p:par>
                                <p:cTn id="34" presetID="10" presetClass="entr" presetSubtype="0" fill="hold" nodeType="withEffect">
                                  <p:stCondLst>
                                    <p:cond delay="0"/>
                                  </p:stCondLst>
                                  <p:childTnLst>
                                    <p:set>
                                      <p:cBhvr>
                                        <p:cTn id="35" dur="1" fill="hold">
                                          <p:stCondLst>
                                            <p:cond delay="0"/>
                                          </p:stCondLst>
                                        </p:cTn>
                                        <p:tgtEl>
                                          <p:spTgt spid="419"/>
                                        </p:tgtEl>
                                        <p:attrNameLst>
                                          <p:attrName>style.visibility</p:attrName>
                                        </p:attrNameLst>
                                      </p:cBhvr>
                                      <p:to>
                                        <p:strVal val="visible"/>
                                      </p:to>
                                    </p:set>
                                    <p:animEffect transition="in" filter="fade">
                                      <p:cBhvr>
                                        <p:cTn id="36" dur="500"/>
                                        <p:tgtEl>
                                          <p:spTgt spid="419"/>
                                        </p:tgtEl>
                                      </p:cBhvr>
                                    </p:animEffect>
                                  </p:childTnLst>
                                </p:cTn>
                              </p:par>
                              <p:par>
                                <p:cTn id="37" presetID="10" presetClass="entr" presetSubtype="0" fill="hold" nodeType="withEffect">
                                  <p:stCondLst>
                                    <p:cond delay="0"/>
                                  </p:stCondLst>
                                  <p:childTnLst>
                                    <p:set>
                                      <p:cBhvr>
                                        <p:cTn id="38" dur="1" fill="hold">
                                          <p:stCondLst>
                                            <p:cond delay="0"/>
                                          </p:stCondLst>
                                        </p:cTn>
                                        <p:tgtEl>
                                          <p:spTgt spid="417"/>
                                        </p:tgtEl>
                                        <p:attrNameLst>
                                          <p:attrName>style.visibility</p:attrName>
                                        </p:attrNameLst>
                                      </p:cBhvr>
                                      <p:to>
                                        <p:strVal val="visible"/>
                                      </p:to>
                                    </p:set>
                                    <p:animEffect transition="in" filter="fade">
                                      <p:cBhvr>
                                        <p:cTn id="39" dur="500"/>
                                        <p:tgtEl>
                                          <p:spTgt spid="417"/>
                                        </p:tgtEl>
                                      </p:cBhvr>
                                    </p:animEffect>
                                  </p:childTnLst>
                                </p:cTn>
                              </p:par>
                              <p:par>
                                <p:cTn id="40" presetID="10" presetClass="entr" presetSubtype="0" fill="hold" nodeType="withEffect">
                                  <p:stCondLst>
                                    <p:cond delay="0"/>
                                  </p:stCondLst>
                                  <p:childTnLst>
                                    <p:set>
                                      <p:cBhvr>
                                        <p:cTn id="41" dur="1" fill="hold">
                                          <p:stCondLst>
                                            <p:cond delay="0"/>
                                          </p:stCondLst>
                                        </p:cTn>
                                        <p:tgtEl>
                                          <p:spTgt spid="422"/>
                                        </p:tgtEl>
                                        <p:attrNameLst>
                                          <p:attrName>style.visibility</p:attrName>
                                        </p:attrNameLst>
                                      </p:cBhvr>
                                      <p:to>
                                        <p:strVal val="visible"/>
                                      </p:to>
                                    </p:set>
                                    <p:animEffect transition="in" filter="fade">
                                      <p:cBhvr>
                                        <p:cTn id="42" dur="500"/>
                                        <p:tgtEl>
                                          <p:spTgt spid="422"/>
                                        </p:tgtEl>
                                      </p:cBhvr>
                                    </p:animEffect>
                                  </p:childTnLst>
                                </p:cTn>
                              </p:par>
                              <p:par>
                                <p:cTn id="43" presetID="10" presetClass="entr" presetSubtype="0" fill="hold" nodeType="withEffect">
                                  <p:stCondLst>
                                    <p:cond delay="0"/>
                                  </p:stCondLst>
                                  <p:childTnLst>
                                    <p:set>
                                      <p:cBhvr>
                                        <p:cTn id="44" dur="1" fill="hold">
                                          <p:stCondLst>
                                            <p:cond delay="0"/>
                                          </p:stCondLst>
                                        </p:cTn>
                                        <p:tgtEl>
                                          <p:spTgt spid="425"/>
                                        </p:tgtEl>
                                        <p:attrNameLst>
                                          <p:attrName>style.visibility</p:attrName>
                                        </p:attrNameLst>
                                      </p:cBhvr>
                                      <p:to>
                                        <p:strVal val="visible"/>
                                      </p:to>
                                    </p:set>
                                    <p:animEffect transition="in" filter="fade">
                                      <p:cBhvr>
                                        <p:cTn id="45" dur="500"/>
                                        <p:tgtEl>
                                          <p:spTgt spid="42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44"/>
                                        </p:tgtEl>
                                        <p:attrNameLst>
                                          <p:attrName>style.visibility</p:attrName>
                                        </p:attrNameLst>
                                      </p:cBhvr>
                                      <p:to>
                                        <p:strVal val="visible"/>
                                      </p:to>
                                    </p:set>
                                    <p:animEffect transition="in" filter="fade">
                                      <p:cBhvr>
                                        <p:cTn id="50" dur="500"/>
                                        <p:tgtEl>
                                          <p:spTgt spid="444"/>
                                        </p:tgtEl>
                                      </p:cBhvr>
                                    </p:animEffect>
                                  </p:childTnLst>
                                </p:cTn>
                              </p:par>
                              <p:par>
                                <p:cTn id="51" presetID="10" presetClass="entr" presetSubtype="0" fill="hold" nodeType="withEffect">
                                  <p:stCondLst>
                                    <p:cond delay="0"/>
                                  </p:stCondLst>
                                  <p:childTnLst>
                                    <p:set>
                                      <p:cBhvr>
                                        <p:cTn id="52" dur="1" fill="hold">
                                          <p:stCondLst>
                                            <p:cond delay="0"/>
                                          </p:stCondLst>
                                        </p:cTn>
                                        <p:tgtEl>
                                          <p:spTgt spid="428"/>
                                        </p:tgtEl>
                                        <p:attrNameLst>
                                          <p:attrName>style.visibility</p:attrName>
                                        </p:attrNameLst>
                                      </p:cBhvr>
                                      <p:to>
                                        <p:strVal val="visible"/>
                                      </p:to>
                                    </p:set>
                                    <p:animEffect transition="in" filter="fade">
                                      <p:cBhvr>
                                        <p:cTn id="53" dur="500"/>
                                        <p:tgtEl>
                                          <p:spTgt spid="428"/>
                                        </p:tgtEl>
                                      </p:cBhvr>
                                    </p:animEffect>
                                  </p:childTnLst>
                                </p:cTn>
                              </p:par>
                              <p:par>
                                <p:cTn id="54" presetID="10" presetClass="entr" presetSubtype="0" fill="hold" nodeType="withEffect">
                                  <p:stCondLst>
                                    <p:cond delay="0"/>
                                  </p:stCondLst>
                                  <p:childTnLst>
                                    <p:set>
                                      <p:cBhvr>
                                        <p:cTn id="55" dur="1" fill="hold">
                                          <p:stCondLst>
                                            <p:cond delay="0"/>
                                          </p:stCondLst>
                                        </p:cTn>
                                        <p:tgtEl>
                                          <p:spTgt spid="427"/>
                                        </p:tgtEl>
                                        <p:attrNameLst>
                                          <p:attrName>style.visibility</p:attrName>
                                        </p:attrNameLst>
                                      </p:cBhvr>
                                      <p:to>
                                        <p:strVal val="visible"/>
                                      </p:to>
                                    </p:set>
                                    <p:animEffect transition="in" filter="fade">
                                      <p:cBhvr>
                                        <p:cTn id="56" dur="500"/>
                                        <p:tgtEl>
                                          <p:spTgt spid="427"/>
                                        </p:tgtEl>
                                      </p:cBhvr>
                                    </p:animEffect>
                                  </p:childTnLst>
                                </p:cTn>
                              </p:par>
                              <p:par>
                                <p:cTn id="57" presetID="10" presetClass="entr" presetSubtype="0" fill="hold" nodeType="withEffect">
                                  <p:stCondLst>
                                    <p:cond delay="0"/>
                                  </p:stCondLst>
                                  <p:childTnLst>
                                    <p:set>
                                      <p:cBhvr>
                                        <p:cTn id="58" dur="1" fill="hold">
                                          <p:stCondLst>
                                            <p:cond delay="0"/>
                                          </p:stCondLst>
                                        </p:cTn>
                                        <p:tgtEl>
                                          <p:spTgt spid="438"/>
                                        </p:tgtEl>
                                        <p:attrNameLst>
                                          <p:attrName>style.visibility</p:attrName>
                                        </p:attrNameLst>
                                      </p:cBhvr>
                                      <p:to>
                                        <p:strVal val="visible"/>
                                      </p:to>
                                    </p:set>
                                    <p:animEffect transition="in" filter="fade">
                                      <p:cBhvr>
                                        <p:cTn id="59" dur="500"/>
                                        <p:tgtEl>
                                          <p:spTgt spid="438"/>
                                        </p:tgtEl>
                                      </p:cBhvr>
                                    </p:animEffect>
                                  </p:childTnLst>
                                </p:cTn>
                              </p:par>
                              <p:par>
                                <p:cTn id="60" presetID="10" presetClass="entr" presetSubtype="0" fill="hold" nodeType="withEffect">
                                  <p:stCondLst>
                                    <p:cond delay="0"/>
                                  </p:stCondLst>
                                  <p:childTnLst>
                                    <p:set>
                                      <p:cBhvr>
                                        <p:cTn id="61" dur="1" fill="hold">
                                          <p:stCondLst>
                                            <p:cond delay="0"/>
                                          </p:stCondLst>
                                        </p:cTn>
                                        <p:tgtEl>
                                          <p:spTgt spid="434"/>
                                        </p:tgtEl>
                                        <p:attrNameLst>
                                          <p:attrName>style.visibility</p:attrName>
                                        </p:attrNameLst>
                                      </p:cBhvr>
                                      <p:to>
                                        <p:strVal val="visible"/>
                                      </p:to>
                                    </p:set>
                                    <p:animEffect transition="in" filter="fade">
                                      <p:cBhvr>
                                        <p:cTn id="62" dur="500"/>
                                        <p:tgtEl>
                                          <p:spTgt spid="434"/>
                                        </p:tgtEl>
                                      </p:cBhvr>
                                    </p:animEffect>
                                  </p:childTnLst>
                                </p:cTn>
                              </p:par>
                              <p:par>
                                <p:cTn id="63" presetID="10" presetClass="entr" presetSubtype="0" fill="hold" nodeType="withEffect">
                                  <p:stCondLst>
                                    <p:cond delay="0"/>
                                  </p:stCondLst>
                                  <p:childTnLst>
                                    <p:set>
                                      <p:cBhvr>
                                        <p:cTn id="64" dur="1" fill="hold">
                                          <p:stCondLst>
                                            <p:cond delay="0"/>
                                          </p:stCondLst>
                                        </p:cTn>
                                        <p:tgtEl>
                                          <p:spTgt spid="429"/>
                                        </p:tgtEl>
                                        <p:attrNameLst>
                                          <p:attrName>style.visibility</p:attrName>
                                        </p:attrNameLst>
                                      </p:cBhvr>
                                      <p:to>
                                        <p:strVal val="visible"/>
                                      </p:to>
                                    </p:set>
                                    <p:animEffect transition="in" filter="fade">
                                      <p:cBhvr>
                                        <p:cTn id="65" dur="500"/>
                                        <p:tgtEl>
                                          <p:spTgt spid="429"/>
                                        </p:tgtEl>
                                      </p:cBhvr>
                                    </p:animEffect>
                                  </p:childTnLst>
                                </p:cTn>
                              </p:par>
                              <p:par>
                                <p:cTn id="66" presetID="10" presetClass="entr" presetSubtype="0" fill="hold" nodeType="withEffect">
                                  <p:stCondLst>
                                    <p:cond delay="0"/>
                                  </p:stCondLst>
                                  <p:childTnLst>
                                    <p:set>
                                      <p:cBhvr>
                                        <p:cTn id="67" dur="1" fill="hold">
                                          <p:stCondLst>
                                            <p:cond delay="0"/>
                                          </p:stCondLst>
                                        </p:cTn>
                                        <p:tgtEl>
                                          <p:spTgt spid="430"/>
                                        </p:tgtEl>
                                        <p:attrNameLst>
                                          <p:attrName>style.visibility</p:attrName>
                                        </p:attrNameLst>
                                      </p:cBhvr>
                                      <p:to>
                                        <p:strVal val="visible"/>
                                      </p:to>
                                    </p:set>
                                    <p:animEffect transition="in" filter="fade">
                                      <p:cBhvr>
                                        <p:cTn id="68" dur="500"/>
                                        <p:tgtEl>
                                          <p:spTgt spid="430"/>
                                        </p:tgtEl>
                                      </p:cBhvr>
                                    </p:animEffect>
                                  </p:childTnLst>
                                </p:cTn>
                              </p:par>
                              <p:par>
                                <p:cTn id="69" presetID="10" presetClass="entr" presetSubtype="0" fill="hold" nodeType="withEffect">
                                  <p:stCondLst>
                                    <p:cond delay="0"/>
                                  </p:stCondLst>
                                  <p:childTnLst>
                                    <p:set>
                                      <p:cBhvr>
                                        <p:cTn id="70" dur="1" fill="hold">
                                          <p:stCondLst>
                                            <p:cond delay="0"/>
                                          </p:stCondLst>
                                        </p:cTn>
                                        <p:tgtEl>
                                          <p:spTgt spid="436"/>
                                        </p:tgtEl>
                                        <p:attrNameLst>
                                          <p:attrName>style.visibility</p:attrName>
                                        </p:attrNameLst>
                                      </p:cBhvr>
                                      <p:to>
                                        <p:strVal val="visible"/>
                                      </p:to>
                                    </p:set>
                                    <p:animEffect transition="in" filter="fade">
                                      <p:cBhvr>
                                        <p:cTn id="71" dur="500"/>
                                        <p:tgtEl>
                                          <p:spTgt spid="436"/>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433"/>
                                        </p:tgtEl>
                                        <p:attrNameLst>
                                          <p:attrName>style.visibility</p:attrName>
                                        </p:attrNameLst>
                                      </p:cBhvr>
                                      <p:to>
                                        <p:strVal val="visible"/>
                                      </p:to>
                                    </p:set>
                                    <p:animEffect transition="in" filter="fade">
                                      <p:cBhvr>
                                        <p:cTn id="76" dur="500"/>
                                        <p:tgtEl>
                                          <p:spTgt spid="433"/>
                                        </p:tgtEl>
                                      </p:cBhvr>
                                    </p:animEffect>
                                  </p:childTnLst>
                                </p:cTn>
                              </p:par>
                              <p:par>
                                <p:cTn id="77" presetID="10" presetClass="entr" presetSubtype="0" fill="hold" nodeType="withEffect">
                                  <p:stCondLst>
                                    <p:cond delay="0"/>
                                  </p:stCondLst>
                                  <p:childTnLst>
                                    <p:set>
                                      <p:cBhvr>
                                        <p:cTn id="78" dur="1" fill="hold">
                                          <p:stCondLst>
                                            <p:cond delay="0"/>
                                          </p:stCondLst>
                                        </p:cTn>
                                        <p:tgtEl>
                                          <p:spTgt spid="431"/>
                                        </p:tgtEl>
                                        <p:attrNameLst>
                                          <p:attrName>style.visibility</p:attrName>
                                        </p:attrNameLst>
                                      </p:cBhvr>
                                      <p:to>
                                        <p:strVal val="visible"/>
                                      </p:to>
                                    </p:set>
                                    <p:animEffect transition="in" filter="fade">
                                      <p:cBhvr>
                                        <p:cTn id="79" dur="500"/>
                                        <p:tgtEl>
                                          <p:spTgt spid="431"/>
                                        </p:tgtEl>
                                      </p:cBhvr>
                                    </p:animEffect>
                                  </p:childTnLst>
                                </p:cTn>
                              </p:par>
                              <p:par>
                                <p:cTn id="80" presetID="10" presetClass="entr" presetSubtype="0" fill="hold" nodeType="withEffect">
                                  <p:stCondLst>
                                    <p:cond delay="0"/>
                                  </p:stCondLst>
                                  <p:childTnLst>
                                    <p:set>
                                      <p:cBhvr>
                                        <p:cTn id="81" dur="1" fill="hold">
                                          <p:stCondLst>
                                            <p:cond delay="0"/>
                                          </p:stCondLst>
                                        </p:cTn>
                                        <p:tgtEl>
                                          <p:spTgt spid="443"/>
                                        </p:tgtEl>
                                        <p:attrNameLst>
                                          <p:attrName>style.visibility</p:attrName>
                                        </p:attrNameLst>
                                      </p:cBhvr>
                                      <p:to>
                                        <p:strVal val="visible"/>
                                      </p:to>
                                    </p:set>
                                    <p:animEffect transition="in" filter="fade">
                                      <p:cBhvr>
                                        <p:cTn id="82" dur="500"/>
                                        <p:tgtEl>
                                          <p:spTgt spid="443"/>
                                        </p:tgtEl>
                                      </p:cBhvr>
                                    </p:animEffect>
                                  </p:childTnLst>
                                </p:cTn>
                              </p:par>
                              <p:par>
                                <p:cTn id="83" presetID="10" presetClass="entr" presetSubtype="0" fill="hold" nodeType="withEffect">
                                  <p:stCondLst>
                                    <p:cond delay="0"/>
                                  </p:stCondLst>
                                  <p:childTnLst>
                                    <p:set>
                                      <p:cBhvr>
                                        <p:cTn id="84" dur="1" fill="hold">
                                          <p:stCondLst>
                                            <p:cond delay="0"/>
                                          </p:stCondLst>
                                        </p:cTn>
                                        <p:tgtEl>
                                          <p:spTgt spid="437"/>
                                        </p:tgtEl>
                                        <p:attrNameLst>
                                          <p:attrName>style.visibility</p:attrName>
                                        </p:attrNameLst>
                                      </p:cBhvr>
                                      <p:to>
                                        <p:strVal val="visible"/>
                                      </p:to>
                                    </p:set>
                                    <p:animEffect transition="in" filter="fade">
                                      <p:cBhvr>
                                        <p:cTn id="85" dur="500"/>
                                        <p:tgtEl>
                                          <p:spTgt spid="437"/>
                                        </p:tgtEl>
                                      </p:cBhvr>
                                    </p:animEffect>
                                  </p:childTnLst>
                                </p:cTn>
                              </p:par>
                              <p:par>
                                <p:cTn id="86" presetID="10" presetClass="entr" presetSubtype="0" fill="hold" nodeType="withEffect">
                                  <p:stCondLst>
                                    <p:cond delay="0"/>
                                  </p:stCondLst>
                                  <p:childTnLst>
                                    <p:set>
                                      <p:cBhvr>
                                        <p:cTn id="87" dur="1" fill="hold">
                                          <p:stCondLst>
                                            <p:cond delay="0"/>
                                          </p:stCondLst>
                                        </p:cTn>
                                        <p:tgtEl>
                                          <p:spTgt spid="432"/>
                                        </p:tgtEl>
                                        <p:attrNameLst>
                                          <p:attrName>style.visibility</p:attrName>
                                        </p:attrNameLst>
                                      </p:cBhvr>
                                      <p:to>
                                        <p:strVal val="visible"/>
                                      </p:to>
                                    </p:set>
                                    <p:animEffect transition="in" filter="fade">
                                      <p:cBhvr>
                                        <p:cTn id="88" dur="500"/>
                                        <p:tgtEl>
                                          <p:spTgt spid="432"/>
                                        </p:tgtEl>
                                      </p:cBhvr>
                                    </p:animEffect>
                                  </p:childTnLst>
                                </p:cTn>
                              </p:par>
                              <p:par>
                                <p:cTn id="89" presetID="10" presetClass="entr" presetSubtype="0" fill="hold" nodeType="withEffect">
                                  <p:stCondLst>
                                    <p:cond delay="0"/>
                                  </p:stCondLst>
                                  <p:childTnLst>
                                    <p:set>
                                      <p:cBhvr>
                                        <p:cTn id="90" dur="1" fill="hold">
                                          <p:stCondLst>
                                            <p:cond delay="0"/>
                                          </p:stCondLst>
                                        </p:cTn>
                                        <p:tgtEl>
                                          <p:spTgt spid="437"/>
                                        </p:tgtEl>
                                        <p:attrNameLst>
                                          <p:attrName>style.visibility</p:attrName>
                                        </p:attrNameLst>
                                      </p:cBhvr>
                                      <p:to>
                                        <p:strVal val="visible"/>
                                      </p:to>
                                    </p:set>
                                    <p:animEffect transition="in" filter="fade">
                                      <p:cBhvr>
                                        <p:cTn id="91" dur="500"/>
                                        <p:tgtEl>
                                          <p:spTgt spid="437"/>
                                        </p:tgtEl>
                                      </p:cBhvr>
                                    </p:animEffect>
                                  </p:childTnLst>
                                </p:cTn>
                              </p:par>
                              <p:par>
                                <p:cTn id="92" presetID="10" presetClass="entr" presetSubtype="0" fill="hold" nodeType="withEffect">
                                  <p:stCondLst>
                                    <p:cond delay="0"/>
                                  </p:stCondLst>
                                  <p:childTnLst>
                                    <p:set>
                                      <p:cBhvr>
                                        <p:cTn id="93" dur="1" fill="hold">
                                          <p:stCondLst>
                                            <p:cond delay="0"/>
                                          </p:stCondLst>
                                        </p:cTn>
                                        <p:tgtEl>
                                          <p:spTgt spid="435"/>
                                        </p:tgtEl>
                                        <p:attrNameLst>
                                          <p:attrName>style.visibility</p:attrName>
                                        </p:attrNameLst>
                                      </p:cBhvr>
                                      <p:to>
                                        <p:strVal val="visible"/>
                                      </p:to>
                                    </p:set>
                                    <p:animEffect transition="in" filter="fade">
                                      <p:cBhvr>
                                        <p:cTn id="94" dur="500"/>
                                        <p:tgtEl>
                                          <p:spTgt spid="435"/>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424"/>
                                        </p:tgtEl>
                                        <p:attrNameLst>
                                          <p:attrName>style.visibility</p:attrName>
                                        </p:attrNameLst>
                                      </p:cBhvr>
                                      <p:to>
                                        <p:strVal val="visible"/>
                                      </p:to>
                                    </p:set>
                                    <p:animEffect transition="in" filter="fade">
                                      <p:cBhvr>
                                        <p:cTn id="99" dur="500"/>
                                        <p:tgtEl>
                                          <p:spTgt spid="424"/>
                                        </p:tgtEl>
                                      </p:cBhvr>
                                    </p:animEffect>
                                  </p:childTnLst>
                                </p:cTn>
                              </p:par>
                              <p:par>
                                <p:cTn id="100" presetID="10" presetClass="entr" presetSubtype="0" fill="hold" nodeType="withEffect">
                                  <p:stCondLst>
                                    <p:cond delay="0"/>
                                  </p:stCondLst>
                                  <p:childTnLst>
                                    <p:set>
                                      <p:cBhvr>
                                        <p:cTn id="101" dur="1" fill="hold">
                                          <p:stCondLst>
                                            <p:cond delay="0"/>
                                          </p:stCondLst>
                                        </p:cTn>
                                        <p:tgtEl>
                                          <p:spTgt spid="446"/>
                                        </p:tgtEl>
                                        <p:attrNameLst>
                                          <p:attrName>style.visibility</p:attrName>
                                        </p:attrNameLst>
                                      </p:cBhvr>
                                      <p:to>
                                        <p:strVal val="visible"/>
                                      </p:to>
                                    </p:set>
                                    <p:animEffect transition="in" filter="fade">
                                      <p:cBhvr>
                                        <p:cTn id="102" dur="500"/>
                                        <p:tgtEl>
                                          <p:spTgt spid="446"/>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442"/>
                                        </p:tgtEl>
                                        <p:attrNameLst>
                                          <p:attrName>style.visibility</p:attrName>
                                        </p:attrNameLst>
                                      </p:cBhvr>
                                      <p:to>
                                        <p:strVal val="visible"/>
                                      </p:to>
                                    </p:set>
                                    <p:animEffect transition="in" filter="fade">
                                      <p:cBhvr>
                                        <p:cTn id="107" dur="500"/>
                                        <p:tgtEl>
                                          <p:spTgt spid="442"/>
                                        </p:tgtEl>
                                      </p:cBhvr>
                                    </p:animEffect>
                                  </p:childTnLst>
                                </p:cTn>
                              </p:par>
                              <p:par>
                                <p:cTn id="108" presetID="10" presetClass="entr" presetSubtype="0" fill="hold" nodeType="withEffect">
                                  <p:stCondLst>
                                    <p:cond delay="0"/>
                                  </p:stCondLst>
                                  <p:childTnLst>
                                    <p:set>
                                      <p:cBhvr>
                                        <p:cTn id="109" dur="1" fill="hold">
                                          <p:stCondLst>
                                            <p:cond delay="0"/>
                                          </p:stCondLst>
                                        </p:cTn>
                                        <p:tgtEl>
                                          <p:spTgt spid="441"/>
                                        </p:tgtEl>
                                        <p:attrNameLst>
                                          <p:attrName>style.visibility</p:attrName>
                                        </p:attrNameLst>
                                      </p:cBhvr>
                                      <p:to>
                                        <p:strVal val="visible"/>
                                      </p:to>
                                    </p:set>
                                    <p:animEffect transition="in" filter="fade">
                                      <p:cBhvr>
                                        <p:cTn id="110" dur="500"/>
                                        <p:tgtEl>
                                          <p:spTgt spid="441"/>
                                        </p:tgtEl>
                                      </p:cBhvr>
                                    </p:animEffect>
                                  </p:childTnLst>
                                </p:cTn>
                              </p:par>
                              <p:par>
                                <p:cTn id="111" presetID="10" presetClass="entr" presetSubtype="0" fill="hold" nodeType="withEffect">
                                  <p:stCondLst>
                                    <p:cond delay="0"/>
                                  </p:stCondLst>
                                  <p:childTnLst>
                                    <p:set>
                                      <p:cBhvr>
                                        <p:cTn id="112" dur="1" fill="hold">
                                          <p:stCondLst>
                                            <p:cond delay="0"/>
                                          </p:stCondLst>
                                        </p:cTn>
                                        <p:tgtEl>
                                          <p:spTgt spid="439"/>
                                        </p:tgtEl>
                                        <p:attrNameLst>
                                          <p:attrName>style.visibility</p:attrName>
                                        </p:attrNameLst>
                                      </p:cBhvr>
                                      <p:to>
                                        <p:strVal val="visible"/>
                                      </p:to>
                                    </p:set>
                                    <p:animEffect transition="in" filter="fade">
                                      <p:cBhvr>
                                        <p:cTn id="113" dur="500"/>
                                        <p:tgtEl>
                                          <p:spTgt spid="439"/>
                                        </p:tgtEl>
                                      </p:cBhvr>
                                    </p:animEffect>
                                  </p:childTnLst>
                                </p:cTn>
                              </p:par>
                              <p:par>
                                <p:cTn id="114" presetID="10" presetClass="entr" presetSubtype="0" fill="hold" nodeType="withEffect">
                                  <p:stCondLst>
                                    <p:cond delay="0"/>
                                  </p:stCondLst>
                                  <p:childTnLst>
                                    <p:set>
                                      <p:cBhvr>
                                        <p:cTn id="115" dur="1" fill="hold">
                                          <p:stCondLst>
                                            <p:cond delay="0"/>
                                          </p:stCondLst>
                                        </p:cTn>
                                        <p:tgtEl>
                                          <p:spTgt spid="440"/>
                                        </p:tgtEl>
                                        <p:attrNameLst>
                                          <p:attrName>style.visibility</p:attrName>
                                        </p:attrNameLst>
                                      </p:cBhvr>
                                      <p:to>
                                        <p:strVal val="visible"/>
                                      </p:to>
                                    </p:set>
                                    <p:animEffect transition="in" filter="fade">
                                      <p:cBhvr>
                                        <p:cTn id="116" dur="500"/>
                                        <p:tgtEl>
                                          <p:spTgt spid="4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Shape 451"/>
          <p:cNvSpPr txBox="1">
            <a:spLocks noGrp="1"/>
          </p:cNvSpPr>
          <p:nvPr>
            <p:ph type="subTitle" idx="1"/>
          </p:nvPr>
        </p:nvSpPr>
        <p:spPr>
          <a:xfrm>
            <a:off x="657772" y="2664866"/>
            <a:ext cx="4380600" cy="3837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endParaRPr/>
          </a:p>
        </p:txBody>
      </p:sp>
      <p:sp>
        <p:nvSpPr>
          <p:cNvPr id="452" name="Shape 452"/>
          <p:cNvSpPr txBox="1">
            <a:spLocks noGrp="1"/>
          </p:cNvSpPr>
          <p:nvPr>
            <p:ph type="title"/>
          </p:nvPr>
        </p:nvSpPr>
        <p:spPr>
          <a:xfrm>
            <a:off x="659043" y="1638563"/>
            <a:ext cx="7611600" cy="10263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a:t>Moving Workload to the Cloud</a:t>
            </a:r>
          </a:p>
        </p:txBody>
      </p:sp>
    </p:spTree>
    <p:extLst>
      <p:ext uri="{BB962C8B-B14F-4D97-AF65-F5344CB8AC3E}">
        <p14:creationId xmlns:p14="http://schemas.microsoft.com/office/powerpoint/2010/main" val="21748022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Shape 457"/>
          <p:cNvSpPr txBox="1">
            <a:spLocks noGrp="1"/>
          </p:cNvSpPr>
          <p:nvPr>
            <p:ph type="title"/>
          </p:nvPr>
        </p:nvSpPr>
        <p:spPr>
          <a:xfrm>
            <a:off x="365760" y="169550"/>
            <a:ext cx="8412600" cy="5421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sz="2800" b="1" i="0" u="none" strike="noStrike" cap="none">
                <a:solidFill>
                  <a:schemeClr val="accent1"/>
                </a:solidFill>
                <a:latin typeface="Arial"/>
                <a:ea typeface="Arial"/>
                <a:cs typeface="Arial"/>
                <a:sym typeface="Arial"/>
              </a:rPr>
              <a:t>Topics</a:t>
            </a:r>
          </a:p>
        </p:txBody>
      </p:sp>
      <p:sp>
        <p:nvSpPr>
          <p:cNvPr id="458" name="Shape 458"/>
          <p:cNvSpPr txBox="1">
            <a:spLocks noGrp="1"/>
          </p:cNvSpPr>
          <p:nvPr>
            <p:ph type="subTitle" idx="1"/>
          </p:nvPr>
        </p:nvSpPr>
        <p:spPr>
          <a:xfrm>
            <a:off x="365761" y="624700"/>
            <a:ext cx="8412600" cy="5421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595959"/>
              </a:buClr>
              <a:buSzPct val="25000"/>
              <a:buFont typeface="Arial"/>
              <a:buNone/>
            </a:pPr>
            <a:r>
              <a:rPr lang="en-US" sz="1800" b="0" i="0" u="none" strike="noStrike" cap="none">
                <a:solidFill>
                  <a:srgbClr val="595959"/>
                </a:solidFill>
                <a:latin typeface="Arial"/>
                <a:ea typeface="Arial"/>
                <a:cs typeface="Arial"/>
                <a:sym typeface="Arial"/>
              </a:rPr>
              <a:t>Replatform Overview</a:t>
            </a:r>
          </a:p>
        </p:txBody>
      </p:sp>
      <p:sp>
        <p:nvSpPr>
          <p:cNvPr id="459" name="Shape 459"/>
          <p:cNvSpPr txBox="1">
            <a:spLocks noGrp="1"/>
          </p:cNvSpPr>
          <p:nvPr>
            <p:ph type="body" idx="2"/>
          </p:nvPr>
        </p:nvSpPr>
        <p:spPr>
          <a:xfrm>
            <a:off x="365759" y="1254125"/>
            <a:ext cx="8412600" cy="3435300"/>
          </a:xfrm>
          <a:prstGeom prst="rect">
            <a:avLst/>
          </a:prstGeom>
          <a:noFill/>
          <a:ln>
            <a:noFill/>
          </a:ln>
        </p:spPr>
        <p:txBody>
          <a:bodyPr lIns="91425" tIns="91425" rIns="91425" bIns="91425" anchor="t" anchorCtr="0">
            <a:noAutofit/>
          </a:bodyPr>
          <a:lstStyle/>
          <a:p>
            <a:pPr marL="457200" marR="0" lvl="0" indent="-228600" algn="l" rtl="0">
              <a:lnSpc>
                <a:spcPct val="100000"/>
              </a:lnSpc>
              <a:spcBef>
                <a:spcPts val="0"/>
              </a:spcBef>
              <a:spcAft>
                <a:spcPts val="0"/>
              </a:spcAft>
              <a:buClr>
                <a:srgbClr val="008674"/>
              </a:buClr>
              <a:buSzPct val="100000"/>
              <a:buFont typeface="Noto Sans Symbols"/>
              <a:buChar char="▪"/>
            </a:pPr>
            <a:r>
              <a:rPr lang="en-US" sz="2400" b="0" i="0" u="sng" strike="noStrike" cap="none">
                <a:solidFill>
                  <a:srgbClr val="595959"/>
                </a:solidFill>
                <a:latin typeface="Arial"/>
                <a:ea typeface="Arial"/>
                <a:cs typeface="Arial"/>
                <a:sym typeface="Arial"/>
              </a:rPr>
              <a:t>Why</a:t>
            </a:r>
            <a:r>
              <a:rPr lang="en-US" sz="2400" b="0" i="0" u="none" strike="noStrike" cap="none">
                <a:solidFill>
                  <a:srgbClr val="595959"/>
                </a:solidFill>
                <a:latin typeface="Arial"/>
                <a:ea typeface="Arial"/>
                <a:cs typeface="Arial"/>
                <a:sym typeface="Arial"/>
              </a:rPr>
              <a:t> replatforming is important</a:t>
            </a:r>
          </a:p>
          <a:p>
            <a:pPr marL="457200" marR="0" lvl="0" indent="-228600" algn="l" rtl="0">
              <a:lnSpc>
                <a:spcPct val="100000"/>
              </a:lnSpc>
              <a:spcBef>
                <a:spcPts val="0"/>
              </a:spcBef>
              <a:spcAft>
                <a:spcPts val="0"/>
              </a:spcAft>
              <a:buClr>
                <a:srgbClr val="008674"/>
              </a:buClr>
              <a:buSzPct val="100000"/>
              <a:buFont typeface="Noto Sans Symbols"/>
              <a:buChar char="▪"/>
            </a:pPr>
            <a:r>
              <a:rPr lang="en-US" sz="2400" b="0" i="0" u="sng" strike="noStrike" cap="none">
                <a:solidFill>
                  <a:srgbClr val="595959"/>
                </a:solidFill>
                <a:latin typeface="Arial"/>
                <a:ea typeface="Arial"/>
                <a:cs typeface="Arial"/>
                <a:sym typeface="Arial"/>
              </a:rPr>
              <a:t>How</a:t>
            </a:r>
            <a:r>
              <a:rPr lang="en-US" sz="2400" b="0" i="0" u="none" strike="noStrike" cap="none">
                <a:solidFill>
                  <a:srgbClr val="595959"/>
                </a:solidFill>
                <a:latin typeface="Arial"/>
                <a:ea typeface="Arial"/>
                <a:cs typeface="Arial"/>
                <a:sym typeface="Arial"/>
              </a:rPr>
              <a:t> we help customers migrate applications</a:t>
            </a:r>
          </a:p>
          <a:p>
            <a:pPr marL="457200" marR="0" lvl="0" indent="-228600" algn="l" rtl="0">
              <a:lnSpc>
                <a:spcPct val="100000"/>
              </a:lnSpc>
              <a:spcBef>
                <a:spcPts val="0"/>
              </a:spcBef>
              <a:spcAft>
                <a:spcPts val="0"/>
              </a:spcAft>
              <a:buClr>
                <a:srgbClr val="008674"/>
              </a:buClr>
              <a:buSzPct val="100000"/>
              <a:buFont typeface="Noto Sans Symbols"/>
              <a:buChar char="▪"/>
            </a:pPr>
            <a:r>
              <a:rPr lang="en-US" sz="2400" b="0" i="0" u="sng" strike="noStrike" cap="none">
                <a:solidFill>
                  <a:srgbClr val="595959"/>
                </a:solidFill>
                <a:latin typeface="Arial"/>
                <a:ea typeface="Arial"/>
                <a:cs typeface="Arial"/>
                <a:sym typeface="Arial"/>
              </a:rPr>
              <a:t>What</a:t>
            </a:r>
            <a:r>
              <a:rPr lang="en-US" sz="2400" b="0" i="0" u="none" strike="noStrike" cap="none">
                <a:solidFill>
                  <a:srgbClr val="595959"/>
                </a:solidFill>
                <a:latin typeface="Arial"/>
                <a:ea typeface="Arial"/>
                <a:cs typeface="Arial"/>
                <a:sym typeface="Arial"/>
              </a:rPr>
              <a:t> we do in an engagement</a:t>
            </a:r>
          </a:p>
        </p:txBody>
      </p:sp>
    </p:spTree>
    <p:extLst>
      <p:ext uri="{BB962C8B-B14F-4D97-AF65-F5344CB8AC3E}">
        <p14:creationId xmlns:p14="http://schemas.microsoft.com/office/powerpoint/2010/main" val="3634744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4" name="Shape 464"/>
          <p:cNvPicPr preferRelativeResize="0"/>
          <p:nvPr/>
        </p:nvPicPr>
        <p:blipFill rotWithShape="1">
          <a:blip r:embed="rId3">
            <a:alphaModFix amt="39000"/>
          </a:blip>
          <a:srcRect/>
          <a:stretch/>
        </p:blipFill>
        <p:spPr>
          <a:xfrm>
            <a:off x="1" y="509960"/>
            <a:ext cx="9144000" cy="4628400"/>
          </a:xfrm>
          <a:prstGeom prst="rect">
            <a:avLst/>
          </a:prstGeom>
          <a:noFill/>
          <a:ln>
            <a:noFill/>
          </a:ln>
        </p:spPr>
      </p:pic>
      <p:sp>
        <p:nvSpPr>
          <p:cNvPr id="465" name="Shape 465"/>
          <p:cNvSpPr/>
          <p:nvPr/>
        </p:nvSpPr>
        <p:spPr>
          <a:xfrm>
            <a:off x="1" y="504754"/>
            <a:ext cx="9144000" cy="4633500"/>
          </a:xfrm>
          <a:prstGeom prst="rect">
            <a:avLst/>
          </a:prstGeom>
          <a:gradFill>
            <a:gsLst>
              <a:gs pos="0">
                <a:srgbClr val="FFFFFF"/>
              </a:gs>
              <a:gs pos="16000">
                <a:srgbClr val="FFFFFF"/>
              </a:gs>
              <a:gs pos="82000">
                <a:srgbClr val="FFFFFF">
                  <a:alpha val="0"/>
                </a:srgbClr>
              </a:gs>
              <a:gs pos="100000">
                <a:srgbClr val="FFFFFF">
                  <a:alpha val="0"/>
                </a:srgbClr>
              </a:gs>
            </a:gsLst>
            <a:lin ang="5580151"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466" name="Shape 466"/>
          <p:cNvSpPr txBox="1">
            <a:spLocks noGrp="1"/>
          </p:cNvSpPr>
          <p:nvPr>
            <p:ph type="subTitle" idx="1"/>
          </p:nvPr>
        </p:nvSpPr>
        <p:spPr>
          <a:xfrm>
            <a:off x="365761" y="624700"/>
            <a:ext cx="8412600" cy="5421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595959"/>
              </a:buClr>
              <a:buSzPct val="25000"/>
              <a:buFont typeface="Arial"/>
              <a:buNone/>
            </a:pPr>
            <a:r>
              <a:rPr lang="en-US" sz="1800" b="0" i="0" u="none" strike="noStrike" cap="none">
                <a:solidFill>
                  <a:srgbClr val="595959"/>
                </a:solidFill>
                <a:latin typeface="Arial"/>
                <a:ea typeface="Arial"/>
                <a:cs typeface="Arial"/>
                <a:sym typeface="Arial"/>
              </a:rPr>
              <a:t>But, Why? Why Migrate to Pivotal Cloud Foundry?</a:t>
            </a:r>
          </a:p>
        </p:txBody>
      </p:sp>
      <p:sp>
        <p:nvSpPr>
          <p:cNvPr id="467" name="Shape 467"/>
          <p:cNvSpPr txBox="1">
            <a:spLocks noGrp="1"/>
          </p:cNvSpPr>
          <p:nvPr>
            <p:ph type="title"/>
          </p:nvPr>
        </p:nvSpPr>
        <p:spPr>
          <a:xfrm>
            <a:off x="365760" y="169550"/>
            <a:ext cx="8412600" cy="5421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sz="2800" b="1" i="0" u="none" strike="noStrike" cap="none">
                <a:solidFill>
                  <a:schemeClr val="accent1"/>
                </a:solidFill>
                <a:latin typeface="Arial"/>
                <a:ea typeface="Arial"/>
                <a:cs typeface="Arial"/>
                <a:sym typeface="Arial"/>
              </a:rPr>
              <a:t>Many Existing Apps Will Run on PCF</a:t>
            </a:r>
          </a:p>
        </p:txBody>
      </p:sp>
      <p:sp>
        <p:nvSpPr>
          <p:cNvPr id="468" name="Shape 468"/>
          <p:cNvSpPr/>
          <p:nvPr/>
        </p:nvSpPr>
        <p:spPr>
          <a:xfrm>
            <a:off x="365759" y="1450553"/>
            <a:ext cx="2560200" cy="1090799"/>
          </a:xfrm>
          <a:prstGeom prst="rect">
            <a:avLst/>
          </a:prstGeom>
          <a:solidFill>
            <a:srgbClr val="008774"/>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2800" b="1" i="0" u="none" strike="noStrike" cap="none">
                <a:solidFill>
                  <a:schemeClr val="lt1"/>
                </a:solidFill>
                <a:latin typeface="Calibri"/>
                <a:ea typeface="Calibri"/>
                <a:cs typeface="Calibri"/>
                <a:sym typeface="Calibri"/>
              </a:rPr>
              <a:t>FREEDOM</a:t>
            </a:r>
          </a:p>
          <a:p>
            <a:pPr marL="0" marR="0" lvl="0" indent="0" algn="ctr" rtl="0">
              <a:lnSpc>
                <a:spcPct val="100000"/>
              </a:lnSpc>
              <a:spcBef>
                <a:spcPts val="0"/>
              </a:spcBef>
              <a:spcAft>
                <a:spcPts val="0"/>
              </a:spcAft>
              <a:buClr>
                <a:schemeClr val="lt1"/>
              </a:buClr>
              <a:buSzPct val="25000"/>
              <a:buFont typeface="Calibri"/>
              <a:buNone/>
            </a:pPr>
            <a:r>
              <a:rPr lang="en-US" sz="1400" b="0" i="0" u="none" strike="noStrike" cap="none">
                <a:solidFill>
                  <a:schemeClr val="lt1"/>
                </a:solidFill>
                <a:latin typeface="Calibri"/>
                <a:ea typeface="Calibri"/>
                <a:cs typeface="Calibri"/>
                <a:sym typeface="Calibri"/>
              </a:rPr>
              <a:t>To Run Your App on Any Cloud</a:t>
            </a:r>
          </a:p>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Calibri"/>
              <a:ea typeface="Calibri"/>
              <a:cs typeface="Calibri"/>
              <a:sym typeface="Calibri"/>
            </a:endParaRPr>
          </a:p>
        </p:txBody>
      </p:sp>
      <p:sp>
        <p:nvSpPr>
          <p:cNvPr id="469" name="Shape 469"/>
          <p:cNvSpPr/>
          <p:nvPr/>
        </p:nvSpPr>
        <p:spPr>
          <a:xfrm>
            <a:off x="3291839" y="1450550"/>
            <a:ext cx="2560200" cy="1090799"/>
          </a:xfrm>
          <a:prstGeom prst="rect">
            <a:avLst/>
          </a:prstGeom>
          <a:solidFill>
            <a:srgbClr val="008774"/>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2800" b="1" i="0" u="none" strike="noStrike" cap="none">
                <a:solidFill>
                  <a:schemeClr val="lt1"/>
                </a:solidFill>
                <a:latin typeface="Calibri"/>
                <a:ea typeface="Calibri"/>
                <a:cs typeface="Calibri"/>
                <a:sym typeface="Calibri"/>
              </a:rPr>
              <a:t>AUTOMATION</a:t>
            </a:r>
          </a:p>
          <a:p>
            <a:pPr marL="0" marR="0" lvl="0" indent="0" algn="ctr" rtl="0">
              <a:lnSpc>
                <a:spcPct val="100000"/>
              </a:lnSpc>
              <a:spcBef>
                <a:spcPts val="0"/>
              </a:spcBef>
              <a:spcAft>
                <a:spcPts val="0"/>
              </a:spcAft>
              <a:buClr>
                <a:schemeClr val="lt1"/>
              </a:buClr>
              <a:buSzPct val="25000"/>
              <a:buFont typeface="Calibri"/>
              <a:buNone/>
            </a:pPr>
            <a:r>
              <a:rPr lang="en-US" sz="1400" b="0" i="0" u="none" strike="noStrike" cap="none">
                <a:solidFill>
                  <a:schemeClr val="lt1"/>
                </a:solidFill>
                <a:latin typeface="Calibri"/>
                <a:ea typeface="Calibri"/>
                <a:cs typeface="Calibri"/>
                <a:sym typeface="Calibri"/>
              </a:rPr>
              <a:t>To Lower Your Ops Cost and Increase Your Velocity</a:t>
            </a:r>
          </a:p>
        </p:txBody>
      </p:sp>
      <p:sp>
        <p:nvSpPr>
          <p:cNvPr id="470" name="Shape 470"/>
          <p:cNvSpPr/>
          <p:nvPr/>
        </p:nvSpPr>
        <p:spPr>
          <a:xfrm>
            <a:off x="6217919" y="1450550"/>
            <a:ext cx="2560199" cy="1090799"/>
          </a:xfrm>
          <a:prstGeom prst="rect">
            <a:avLst/>
          </a:prstGeom>
          <a:solidFill>
            <a:srgbClr val="008774"/>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2800" b="1" i="0" u="none" strike="noStrike" cap="none">
                <a:solidFill>
                  <a:schemeClr val="lt1"/>
                </a:solidFill>
                <a:latin typeface="Calibri"/>
                <a:ea typeface="Calibri"/>
                <a:cs typeface="Calibri"/>
                <a:sym typeface="Calibri"/>
              </a:rPr>
              <a:t>RESILIENCY</a:t>
            </a:r>
          </a:p>
          <a:p>
            <a:pPr marL="0" marR="0" lvl="0" indent="0" algn="ctr" rtl="0">
              <a:lnSpc>
                <a:spcPct val="100000"/>
              </a:lnSpc>
              <a:spcBef>
                <a:spcPts val="0"/>
              </a:spcBef>
              <a:spcAft>
                <a:spcPts val="0"/>
              </a:spcAft>
              <a:buClr>
                <a:schemeClr val="lt1"/>
              </a:buClr>
              <a:buSzPct val="25000"/>
              <a:buFont typeface="Calibri"/>
              <a:buNone/>
            </a:pPr>
            <a:r>
              <a:rPr lang="en-US" sz="1400" b="0" i="0" u="none" strike="noStrike" cap="none">
                <a:solidFill>
                  <a:schemeClr val="lt1"/>
                </a:solidFill>
                <a:latin typeface="Calibri"/>
                <a:ea typeface="Calibri"/>
                <a:cs typeface="Calibri"/>
                <a:sym typeface="Calibri"/>
              </a:rPr>
              <a:t>Auto-Scale, Blue/green Deployments and Health Mgmt.</a:t>
            </a:r>
          </a:p>
        </p:txBody>
      </p:sp>
      <p:sp>
        <p:nvSpPr>
          <p:cNvPr id="471" name="Shape 471"/>
          <p:cNvSpPr/>
          <p:nvPr/>
        </p:nvSpPr>
        <p:spPr>
          <a:xfrm>
            <a:off x="365759" y="2825069"/>
            <a:ext cx="2560200" cy="1090800"/>
          </a:xfrm>
          <a:prstGeom prst="rect">
            <a:avLst/>
          </a:prstGeom>
          <a:solidFill>
            <a:srgbClr val="008774"/>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2800" b="1" i="0" u="none" strike="noStrike" cap="none">
                <a:solidFill>
                  <a:schemeClr val="lt1"/>
                </a:solidFill>
                <a:latin typeface="Calibri"/>
                <a:ea typeface="Calibri"/>
                <a:cs typeface="Calibri"/>
                <a:sym typeface="Calibri"/>
              </a:rPr>
              <a:t>GOVERNANCE</a:t>
            </a:r>
          </a:p>
          <a:p>
            <a:pPr marL="0" marR="0" lvl="0" indent="0" algn="ctr" rtl="0">
              <a:lnSpc>
                <a:spcPct val="100000"/>
              </a:lnSpc>
              <a:spcBef>
                <a:spcPts val="0"/>
              </a:spcBef>
              <a:spcAft>
                <a:spcPts val="0"/>
              </a:spcAft>
              <a:buClr>
                <a:schemeClr val="lt1"/>
              </a:buClr>
              <a:buSzPct val="25000"/>
              <a:buFont typeface="Calibri"/>
              <a:buNone/>
            </a:pPr>
            <a:r>
              <a:rPr lang="en-US" sz="1400" b="0" i="0" u="none" strike="noStrike" cap="none">
                <a:solidFill>
                  <a:schemeClr val="lt1"/>
                </a:solidFill>
                <a:latin typeface="Calibri"/>
                <a:ea typeface="Calibri"/>
                <a:cs typeface="Calibri"/>
                <a:sym typeface="Calibri"/>
              </a:rPr>
              <a:t>Common Set of Developer-Self-Serviced Frameworks</a:t>
            </a:r>
          </a:p>
        </p:txBody>
      </p:sp>
      <p:sp>
        <p:nvSpPr>
          <p:cNvPr id="472" name="Shape 472"/>
          <p:cNvSpPr/>
          <p:nvPr/>
        </p:nvSpPr>
        <p:spPr>
          <a:xfrm>
            <a:off x="3291839" y="2825067"/>
            <a:ext cx="2560200" cy="1090800"/>
          </a:xfrm>
          <a:prstGeom prst="rect">
            <a:avLst/>
          </a:prstGeom>
          <a:solidFill>
            <a:srgbClr val="008774"/>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2800" b="1" i="0" u="none" strike="noStrike" cap="none">
                <a:solidFill>
                  <a:schemeClr val="lt1"/>
                </a:solidFill>
                <a:latin typeface="Calibri"/>
                <a:ea typeface="Calibri"/>
                <a:cs typeface="Calibri"/>
                <a:sym typeface="Calibri"/>
              </a:rPr>
              <a:t>VISIBILITY</a:t>
            </a:r>
          </a:p>
          <a:p>
            <a:pPr marL="0" marR="0" lvl="0" indent="0" algn="ctr" rtl="0">
              <a:lnSpc>
                <a:spcPct val="100000"/>
              </a:lnSpc>
              <a:spcBef>
                <a:spcPts val="0"/>
              </a:spcBef>
              <a:spcAft>
                <a:spcPts val="0"/>
              </a:spcAft>
              <a:buClr>
                <a:schemeClr val="lt1"/>
              </a:buClr>
              <a:buSzPct val="25000"/>
              <a:buFont typeface="Calibri"/>
              <a:buNone/>
            </a:pPr>
            <a:r>
              <a:rPr lang="en-US" sz="1400" b="0" i="0" u="none" strike="noStrike" cap="none">
                <a:solidFill>
                  <a:schemeClr val="lt1"/>
                </a:solidFill>
                <a:latin typeface="Calibri"/>
                <a:ea typeface="Calibri"/>
                <a:cs typeface="Calibri"/>
                <a:sym typeface="Calibri"/>
              </a:rPr>
              <a:t>End to End Logging, Monitoring and Auditability</a:t>
            </a:r>
          </a:p>
        </p:txBody>
      </p:sp>
      <p:sp>
        <p:nvSpPr>
          <p:cNvPr id="473" name="Shape 473"/>
          <p:cNvSpPr/>
          <p:nvPr/>
        </p:nvSpPr>
        <p:spPr>
          <a:xfrm>
            <a:off x="6217919" y="2825067"/>
            <a:ext cx="2560199" cy="1090800"/>
          </a:xfrm>
          <a:prstGeom prst="rect">
            <a:avLst/>
          </a:prstGeom>
          <a:solidFill>
            <a:srgbClr val="008774"/>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2800" b="1" i="0" u="none" strike="noStrike" cap="none">
                <a:solidFill>
                  <a:schemeClr val="lt1"/>
                </a:solidFill>
                <a:latin typeface="Calibri"/>
                <a:ea typeface="Calibri"/>
                <a:cs typeface="Calibri"/>
                <a:sym typeface="Calibri"/>
              </a:rPr>
              <a:t>SPEED</a:t>
            </a:r>
          </a:p>
          <a:p>
            <a:pPr marL="0" marR="0" lvl="0" indent="0" algn="ctr" rtl="0">
              <a:lnSpc>
                <a:spcPct val="100000"/>
              </a:lnSpc>
              <a:spcBef>
                <a:spcPts val="0"/>
              </a:spcBef>
              <a:spcAft>
                <a:spcPts val="0"/>
              </a:spcAft>
              <a:buClr>
                <a:schemeClr val="lt1"/>
              </a:buClr>
              <a:buSzPct val="25000"/>
              <a:buFont typeface="Calibri"/>
              <a:buNone/>
            </a:pPr>
            <a:r>
              <a:rPr lang="en-US" sz="1400" b="0" i="0" u="none" strike="noStrike" cap="none">
                <a:solidFill>
                  <a:schemeClr val="lt1"/>
                </a:solidFill>
                <a:latin typeface="Calibri"/>
                <a:ea typeface="Calibri"/>
                <a:cs typeface="Calibri"/>
                <a:sym typeface="Calibri"/>
              </a:rPr>
              <a:t>Move Cycle Time from Months to Weeks to Days or Hours</a:t>
            </a:r>
          </a:p>
        </p:txBody>
      </p:sp>
    </p:spTree>
    <p:extLst>
      <p:ext uri="{BB962C8B-B14F-4D97-AF65-F5344CB8AC3E}">
        <p14:creationId xmlns:p14="http://schemas.microsoft.com/office/powerpoint/2010/main" val="2868541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Title 2"/>
          <p:cNvSpPr>
            <a:spLocks noGrp="1" noChangeArrowheads="1"/>
          </p:cNvSpPr>
          <p:nvPr>
            <p:ph type="title"/>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wrap="square" lIns="91425" tIns="91425" rIns="91425" bIns="91425" numCol="1" anchor="ctr" anchorCtr="0" compatLnSpc="1">
            <a:prstTxWarp prst="textNoShape">
              <a:avLst/>
            </a:prstTxWarp>
          </a:bodyPr>
          <a:lstStyle/>
          <a:p>
            <a:pPr algn="l">
              <a:defRPr/>
            </a:pPr>
            <a:r>
              <a:rPr lang="en-US" sz="2800" b="1" smtClean="0">
                <a:solidFill>
                  <a:srgbClr val="00A689"/>
                </a:solidFill>
                <a:cs typeface="+mj-cs"/>
              </a:rPr>
              <a:t>Choosing Candidate Apps</a:t>
            </a:r>
          </a:p>
        </p:txBody>
      </p:sp>
      <p:pic>
        <p:nvPicPr>
          <p:cNvPr id="8195" name="Shape 55"/>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2463" y="4854575"/>
            <a:ext cx="731837"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8196" name="AutoShape 4"/>
          <p:cNvSpPr>
            <a:spLocks noChangeArrowheads="1"/>
          </p:cNvSpPr>
          <p:nvPr/>
        </p:nvSpPr>
        <p:spPr bwMode="auto">
          <a:xfrm flipV="1">
            <a:off x="3746500" y="1971675"/>
            <a:ext cx="1612900" cy="1214438"/>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008881">
              <a:alpha val="50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defRPr/>
            </a:pPr>
            <a:endParaRPr lang="en-US"/>
          </a:p>
        </p:txBody>
      </p:sp>
      <p:sp>
        <p:nvSpPr>
          <p:cNvPr id="8197" name="AutoShape 5"/>
          <p:cNvSpPr>
            <a:spLocks noChangeArrowheads="1"/>
          </p:cNvSpPr>
          <p:nvPr/>
        </p:nvSpPr>
        <p:spPr bwMode="auto">
          <a:xfrm rot="13800000" flipH="1" flipV="1">
            <a:off x="4933950" y="1220788"/>
            <a:ext cx="847725" cy="2635250"/>
          </a:xfrm>
          <a:prstGeom prst="flowChartManualInput">
            <a:avLst/>
          </a:prstGeom>
          <a:gradFill rotWithShape="0">
            <a:gsLst>
              <a:gs pos="0">
                <a:srgbClr val="008881">
                  <a:gamma/>
                  <a:tint val="0"/>
                  <a:invGamma/>
                  <a:alpha val="31999"/>
                </a:srgbClr>
              </a:gs>
              <a:gs pos="100000">
                <a:srgbClr val="008881">
                  <a:alpha val="50999"/>
                </a:srgb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defRPr/>
            </a:pPr>
            <a:endParaRPr lang="en-US"/>
          </a:p>
        </p:txBody>
      </p:sp>
      <p:sp>
        <p:nvSpPr>
          <p:cNvPr id="8198" name="AutoShape 6"/>
          <p:cNvSpPr>
            <a:spLocks noChangeArrowheads="1"/>
          </p:cNvSpPr>
          <p:nvPr/>
        </p:nvSpPr>
        <p:spPr bwMode="auto">
          <a:xfrm rot="2700000">
            <a:off x="2563813" y="2063750"/>
            <a:ext cx="2338387" cy="1033463"/>
          </a:xfrm>
          <a:prstGeom prst="flowChartManualInput">
            <a:avLst/>
          </a:prstGeom>
          <a:gradFill rotWithShape="0">
            <a:gsLst>
              <a:gs pos="0">
                <a:srgbClr val="008881">
                  <a:alpha val="50999"/>
                </a:srgbClr>
              </a:gs>
              <a:gs pos="100000">
                <a:srgbClr val="008881">
                  <a:gamma/>
                  <a:tint val="0"/>
                  <a:invGamma/>
                  <a:alpha val="31999"/>
                </a:srgb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defRPr/>
            </a:pPr>
            <a:endParaRPr lang="en-US"/>
          </a:p>
        </p:txBody>
      </p:sp>
      <p:grpSp>
        <p:nvGrpSpPr>
          <p:cNvPr id="8199" name="Group 6"/>
          <p:cNvGrpSpPr>
            <a:grpSpLocks noChangeAspect="1"/>
          </p:cNvGrpSpPr>
          <p:nvPr/>
        </p:nvGrpSpPr>
        <p:grpSpPr bwMode="auto">
          <a:xfrm>
            <a:off x="2193925" y="1076325"/>
            <a:ext cx="4756150" cy="1281113"/>
            <a:chOff x="0" y="0"/>
            <a:chExt cx="4756298" cy="1280160"/>
          </a:xfrm>
        </p:grpSpPr>
        <p:sp>
          <p:nvSpPr>
            <p:cNvPr id="8200" name="Oval 3"/>
            <p:cNvSpPr>
              <a:spLocks noChangeAspect="1" noChangeArrowheads="1"/>
            </p:cNvSpPr>
            <p:nvPr/>
          </p:nvSpPr>
          <p:spPr bwMode="auto">
            <a:xfrm>
              <a:off x="0" y="0"/>
              <a:ext cx="1279565" cy="1280160"/>
            </a:xfrm>
            <a:prstGeom prst="ellipse">
              <a:avLst/>
            </a:prstGeom>
            <a:solidFill>
              <a:srgbClr val="00888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wrap="none" lIns="0" tIns="46990" rIns="0" bIns="46990" anchor="ctr"/>
            <a:lstStyle/>
            <a:p>
              <a:pPr algn="ctr">
                <a:defRPr/>
              </a:pPr>
              <a:r>
                <a:rPr lang="en-US" sz="1600" b="1">
                  <a:solidFill>
                    <a:schemeClr val="bg1"/>
                  </a:solidFill>
                  <a:latin typeface="Calibri" charset="0"/>
                  <a:ea typeface="ＭＳ Ｐゴシック" charset="0"/>
                  <a:cs typeface="Arial" charset="0"/>
                  <a:sym typeface="Calibri" charset="0"/>
                </a:rPr>
                <a:t>BUSINESS</a:t>
              </a:r>
            </a:p>
          </p:txBody>
        </p:sp>
        <p:sp>
          <p:nvSpPr>
            <p:cNvPr id="8201" name="Oval 4"/>
            <p:cNvSpPr>
              <a:spLocks noChangeAspect="1" noChangeArrowheads="1"/>
            </p:cNvSpPr>
            <p:nvPr/>
          </p:nvSpPr>
          <p:spPr bwMode="auto">
            <a:xfrm>
              <a:off x="1738367" y="0"/>
              <a:ext cx="1279565" cy="1280160"/>
            </a:xfrm>
            <a:prstGeom prst="ellipse">
              <a:avLst/>
            </a:prstGeom>
            <a:solidFill>
              <a:srgbClr val="00888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wrap="none" lIns="0" tIns="46990" rIns="0" bIns="46990" anchor="ctr"/>
            <a:lstStyle/>
            <a:p>
              <a:pPr algn="ctr">
                <a:defRPr/>
              </a:pPr>
              <a:r>
                <a:rPr lang="en-US" sz="1600" b="1">
                  <a:solidFill>
                    <a:schemeClr val="bg1"/>
                  </a:solidFill>
                  <a:latin typeface="Calibri" charset="0"/>
                  <a:ea typeface="ＭＳ Ｐゴシック" charset="0"/>
                  <a:cs typeface="Arial" charset="0"/>
                  <a:sym typeface="Calibri" charset="0"/>
                </a:rPr>
                <a:t>ECONOMIC</a:t>
              </a:r>
            </a:p>
          </p:txBody>
        </p:sp>
        <p:sp>
          <p:nvSpPr>
            <p:cNvPr id="8202" name="Oval 5"/>
            <p:cNvSpPr>
              <a:spLocks noChangeAspect="1" noChangeArrowheads="1"/>
            </p:cNvSpPr>
            <p:nvPr/>
          </p:nvSpPr>
          <p:spPr bwMode="auto">
            <a:xfrm>
              <a:off x="3476733" y="0"/>
              <a:ext cx="1279565" cy="1280160"/>
            </a:xfrm>
            <a:prstGeom prst="ellipse">
              <a:avLst/>
            </a:prstGeom>
            <a:solidFill>
              <a:srgbClr val="00888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wrap="none" lIns="0" tIns="46990" rIns="0" bIns="46990" anchor="ctr"/>
            <a:lstStyle/>
            <a:p>
              <a:pPr algn="ctr">
                <a:defRPr/>
              </a:pPr>
              <a:r>
                <a:rPr lang="en-US" sz="1600" b="1">
                  <a:solidFill>
                    <a:schemeClr val="bg1"/>
                  </a:solidFill>
                  <a:latin typeface="Calibri" charset="0"/>
                  <a:ea typeface="ＭＳ Ｐゴシック" charset="0"/>
                  <a:cs typeface="Arial" charset="0"/>
                  <a:sym typeface="Calibri" charset="0"/>
                </a:rPr>
                <a:t>TECHNICAL</a:t>
              </a:r>
            </a:p>
          </p:txBody>
        </p:sp>
      </p:grpSp>
      <p:pic>
        <p:nvPicPr>
          <p:cNvPr id="8203" name="Picture 11" descr="PivotalCloudFoundry-Logo-Vertical-OnLigh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8463" y="4556125"/>
            <a:ext cx="688975"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8204" name="Straight Connector 13"/>
          <p:cNvSpPr>
            <a:spLocks noChangeShapeType="1"/>
          </p:cNvSpPr>
          <p:nvPr/>
        </p:nvSpPr>
        <p:spPr bwMode="auto">
          <a:xfrm flipH="1">
            <a:off x="1860550" y="2219325"/>
            <a:ext cx="1039813" cy="709613"/>
          </a:xfrm>
          <a:prstGeom prst="line">
            <a:avLst/>
          </a:prstGeom>
          <a:noFill/>
          <a:ln w="12700" cap="flat" cmpd="sng">
            <a:solidFill>
              <a:srgbClr val="969696"/>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a:defRPr/>
            </a:pPr>
            <a:endParaRPr lang="en-US"/>
          </a:p>
        </p:txBody>
      </p:sp>
      <p:sp>
        <p:nvSpPr>
          <p:cNvPr id="8205" name="Straight Connector 15"/>
          <p:cNvSpPr>
            <a:spLocks noChangeShapeType="1"/>
          </p:cNvSpPr>
          <p:nvPr/>
        </p:nvSpPr>
        <p:spPr bwMode="auto">
          <a:xfrm flipV="1">
            <a:off x="4552950" y="682625"/>
            <a:ext cx="800100" cy="746125"/>
          </a:xfrm>
          <a:prstGeom prst="line">
            <a:avLst/>
          </a:prstGeom>
          <a:noFill/>
          <a:ln w="12700" cap="flat" cmpd="sng">
            <a:solidFill>
              <a:srgbClr val="969696"/>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a:defRPr/>
            </a:pPr>
            <a:endParaRPr lang="en-US"/>
          </a:p>
        </p:txBody>
      </p:sp>
      <p:sp>
        <p:nvSpPr>
          <p:cNvPr id="8206" name="Straight Connector 18"/>
          <p:cNvSpPr>
            <a:spLocks noChangeShapeType="1"/>
          </p:cNvSpPr>
          <p:nvPr/>
        </p:nvSpPr>
        <p:spPr bwMode="auto">
          <a:xfrm>
            <a:off x="6292850" y="2219325"/>
            <a:ext cx="1212850" cy="711200"/>
          </a:xfrm>
          <a:prstGeom prst="line">
            <a:avLst/>
          </a:prstGeom>
          <a:noFill/>
          <a:ln w="12700" cap="flat" cmpd="sng">
            <a:solidFill>
              <a:srgbClr val="969696"/>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a:defRPr/>
            </a:pPr>
            <a:endParaRPr lang="en-US"/>
          </a:p>
        </p:txBody>
      </p:sp>
      <p:sp>
        <p:nvSpPr>
          <p:cNvPr id="8207" name="Rectangle 21"/>
          <p:cNvSpPr>
            <a:spLocks noChangeArrowheads="1"/>
          </p:cNvSpPr>
          <p:nvPr/>
        </p:nvSpPr>
        <p:spPr bwMode="auto">
          <a:xfrm>
            <a:off x="6054725" y="2930525"/>
            <a:ext cx="2900363" cy="1016000"/>
          </a:xfrm>
          <a:prstGeom prst="rect">
            <a:avLst/>
          </a:prstGeom>
          <a:noFill/>
          <a:ln w="9525" cap="flat" cmpd="sng">
            <a:solidFill>
              <a:schemeClr val="bg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marL="171450" indent="-171450">
              <a:buFont typeface="Arial" charset="0"/>
              <a:buChar char="•"/>
              <a:defRPr/>
            </a:pPr>
            <a:r>
              <a:rPr lang="en-US" sz="1200">
                <a:solidFill>
                  <a:srgbClr val="969696"/>
                </a:solidFill>
                <a:latin typeface="Calibri" charset="0"/>
                <a:ea typeface="ＭＳ Ｐゴシック" charset="0"/>
                <a:sym typeface="Calibri" charset="0"/>
              </a:rPr>
              <a:t>Codebase</a:t>
            </a:r>
          </a:p>
          <a:p>
            <a:pPr marL="171450" indent="-171450">
              <a:buFont typeface="Arial" charset="0"/>
              <a:buChar char="•"/>
              <a:defRPr/>
            </a:pPr>
            <a:r>
              <a:rPr lang="en-US" sz="1200">
                <a:solidFill>
                  <a:srgbClr val="969696"/>
                </a:solidFill>
                <a:latin typeface="Calibri" charset="0"/>
                <a:ea typeface="ＭＳ Ｐゴシック" charset="0"/>
                <a:sym typeface="Calibri" charset="0"/>
              </a:rPr>
              <a:t>Suitable framework / runtime</a:t>
            </a:r>
          </a:p>
          <a:p>
            <a:pPr marL="171450" indent="-171450">
              <a:buFont typeface="Arial" charset="0"/>
              <a:buChar char="•"/>
              <a:defRPr/>
            </a:pPr>
            <a:r>
              <a:rPr lang="en-US" sz="1200">
                <a:solidFill>
                  <a:srgbClr val="969696"/>
                </a:solidFill>
                <a:latin typeface="Calibri" charset="0"/>
                <a:ea typeface="ＭＳ Ｐゴシック" charset="0"/>
                <a:sym typeface="Calibri" charset="0"/>
              </a:rPr>
              <a:t>Relatively lightweight footprint</a:t>
            </a:r>
          </a:p>
          <a:p>
            <a:pPr marL="171450" indent="-171450">
              <a:buFont typeface="Arial" charset="0"/>
              <a:buChar char="•"/>
              <a:defRPr/>
            </a:pPr>
            <a:r>
              <a:rPr lang="en-US" sz="1200">
                <a:solidFill>
                  <a:srgbClr val="969696"/>
                </a:solidFill>
                <a:latin typeface="Calibri" charset="0"/>
                <a:ea typeface="ＭＳ Ｐゴシック" charset="0"/>
                <a:sym typeface="Calibri" charset="0"/>
              </a:rPr>
              <a:t>No </a:t>
            </a:r>
            <a:r>
              <a:rPr lang="en-US" sz="1200">
                <a:solidFill>
                  <a:srgbClr val="969696"/>
                </a:solidFill>
                <a:ea typeface="ＭＳ Ｐゴシック" charset="0"/>
                <a:sym typeface="Calibri" charset="0"/>
              </a:rPr>
              <a:t>“</a:t>
            </a:r>
            <a:r>
              <a:rPr lang="en-US" altLang="ja-JP" sz="1200">
                <a:solidFill>
                  <a:srgbClr val="969696"/>
                </a:solidFill>
                <a:latin typeface="Calibri" charset="0"/>
                <a:ea typeface="Calibri" charset="0"/>
                <a:cs typeface="Calibri" charset="0"/>
                <a:sym typeface="Calibri" charset="0"/>
              </a:rPr>
              <a:t>hard wire</a:t>
            </a:r>
            <a:r>
              <a:rPr lang="en-US" sz="1200">
                <a:solidFill>
                  <a:srgbClr val="969696"/>
                </a:solidFill>
                <a:ea typeface="Calibri" charset="0"/>
                <a:cs typeface="Calibri" charset="0"/>
                <a:sym typeface="Calibri" charset="0"/>
              </a:rPr>
              <a:t>”</a:t>
            </a:r>
            <a:r>
              <a:rPr lang="en-US" altLang="ja-JP" sz="1200">
                <a:solidFill>
                  <a:srgbClr val="969696"/>
                </a:solidFill>
                <a:latin typeface="Calibri" charset="0"/>
                <a:ea typeface="Calibri" charset="0"/>
                <a:cs typeface="Calibri" charset="0"/>
                <a:sym typeface="Calibri" charset="0"/>
              </a:rPr>
              <a:t> file system dependencies</a:t>
            </a:r>
            <a:endParaRPr lang="en-US" sz="1200">
              <a:solidFill>
                <a:srgbClr val="969696"/>
              </a:solidFill>
              <a:latin typeface="Calibri" charset="0"/>
              <a:ea typeface="Calibri" charset="0"/>
              <a:cs typeface="Calibri" charset="0"/>
              <a:sym typeface="Calibri" charset="0"/>
            </a:endParaRPr>
          </a:p>
          <a:p>
            <a:pPr marL="171450" indent="-171450">
              <a:buFont typeface="Arial" charset="0"/>
              <a:buChar char="•"/>
              <a:defRPr/>
            </a:pPr>
            <a:r>
              <a:rPr lang="en-US" sz="1200">
                <a:solidFill>
                  <a:srgbClr val="969696"/>
                </a:solidFill>
                <a:latin typeface="Calibri" charset="0"/>
                <a:ea typeface="Calibri" charset="0"/>
                <a:cs typeface="Calibri" charset="0"/>
                <a:sym typeface="Calibri" charset="0"/>
              </a:rPr>
              <a:t>Usage / workload</a:t>
            </a:r>
            <a:endParaRPr lang="en-US">
              <a:solidFill>
                <a:srgbClr val="969696"/>
              </a:solidFill>
              <a:ea typeface="Arial" charset="0"/>
              <a:cs typeface="Arial" charset="0"/>
            </a:endParaRPr>
          </a:p>
        </p:txBody>
      </p:sp>
      <p:sp>
        <p:nvSpPr>
          <p:cNvPr id="8208" name="Rectangle 25"/>
          <p:cNvSpPr>
            <a:spLocks noChangeArrowheads="1"/>
          </p:cNvSpPr>
          <p:nvPr/>
        </p:nvSpPr>
        <p:spPr bwMode="auto">
          <a:xfrm>
            <a:off x="822325" y="2928938"/>
            <a:ext cx="2076450" cy="1014412"/>
          </a:xfrm>
          <a:prstGeom prst="rect">
            <a:avLst/>
          </a:prstGeom>
          <a:noFill/>
          <a:ln w="9525" cap="flat" cmpd="sng">
            <a:solidFill>
              <a:schemeClr val="bg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marL="171450" indent="-171450">
              <a:buFont typeface="Arial" charset="0"/>
              <a:buChar char="•"/>
              <a:defRPr/>
            </a:pPr>
            <a:r>
              <a:rPr lang="en-US" sz="1200">
                <a:solidFill>
                  <a:srgbClr val="969696"/>
                </a:solidFill>
                <a:latin typeface="Calibri" charset="0"/>
                <a:ea typeface="ＭＳ Ｐゴシック" charset="0"/>
                <a:sym typeface="Calibri" charset="0"/>
              </a:rPr>
              <a:t>Business criticality </a:t>
            </a:r>
          </a:p>
          <a:p>
            <a:pPr marL="171450" indent="-171450">
              <a:buFont typeface="Arial" charset="0"/>
              <a:buChar char="•"/>
              <a:defRPr/>
            </a:pPr>
            <a:r>
              <a:rPr lang="en-US" sz="1200">
                <a:solidFill>
                  <a:srgbClr val="969696"/>
                </a:solidFill>
                <a:latin typeface="Calibri" charset="0"/>
                <a:ea typeface="ＭＳ Ｐゴシック" charset="0"/>
                <a:sym typeface="Calibri" charset="0"/>
              </a:rPr>
              <a:t>Risk tolerance</a:t>
            </a:r>
          </a:p>
          <a:p>
            <a:pPr marL="171450" indent="-171450">
              <a:buFont typeface="Arial" charset="0"/>
              <a:buChar char="•"/>
              <a:defRPr/>
            </a:pPr>
            <a:r>
              <a:rPr lang="en-US" sz="1200">
                <a:solidFill>
                  <a:srgbClr val="969696"/>
                </a:solidFill>
                <a:latin typeface="Calibri" charset="0"/>
                <a:ea typeface="ＭＳ Ｐゴシック" charset="0"/>
                <a:sym typeface="Calibri" charset="0"/>
              </a:rPr>
              <a:t>Change frequency</a:t>
            </a:r>
          </a:p>
          <a:p>
            <a:pPr marL="171450" indent="-171450">
              <a:buFont typeface="Arial" charset="0"/>
              <a:buChar char="•"/>
              <a:defRPr/>
            </a:pPr>
            <a:r>
              <a:rPr lang="en-US" sz="1200">
                <a:solidFill>
                  <a:srgbClr val="969696"/>
                </a:solidFill>
                <a:latin typeface="Calibri" charset="0"/>
                <a:ea typeface="ＭＳ Ｐゴシック" charset="0"/>
                <a:sym typeface="Calibri" charset="0"/>
              </a:rPr>
              <a:t>Lifecycle stage</a:t>
            </a:r>
          </a:p>
          <a:p>
            <a:pPr marL="171450" indent="-171450">
              <a:buFont typeface="Arial" charset="0"/>
              <a:buChar char="•"/>
              <a:defRPr/>
            </a:pPr>
            <a:r>
              <a:rPr lang="en-US" sz="1200">
                <a:solidFill>
                  <a:srgbClr val="969696"/>
                </a:solidFill>
                <a:latin typeface="Calibri" charset="0"/>
                <a:ea typeface="ＭＳ Ｐゴシック" charset="0"/>
                <a:sym typeface="Calibri" charset="0"/>
              </a:rPr>
              <a:t>Domain expert availability</a:t>
            </a:r>
          </a:p>
        </p:txBody>
      </p:sp>
      <p:sp>
        <p:nvSpPr>
          <p:cNvPr id="8209" name="Rectangle 26"/>
          <p:cNvSpPr>
            <a:spLocks noChangeArrowheads="1"/>
          </p:cNvSpPr>
          <p:nvPr/>
        </p:nvSpPr>
        <p:spPr bwMode="auto">
          <a:xfrm>
            <a:off x="5353050" y="358775"/>
            <a:ext cx="2259013" cy="647700"/>
          </a:xfrm>
          <a:prstGeom prst="rect">
            <a:avLst/>
          </a:prstGeom>
          <a:noFill/>
          <a:ln w="9525" cap="flat" cmpd="sng">
            <a:solidFill>
              <a:schemeClr val="bg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marL="171450" indent="-171450">
              <a:buFont typeface="Arial" charset="0"/>
              <a:buChar char="•"/>
              <a:defRPr/>
            </a:pPr>
            <a:r>
              <a:rPr lang="en-US" sz="1200">
                <a:solidFill>
                  <a:srgbClr val="969696"/>
                </a:solidFill>
                <a:latin typeface="Calibri" charset="0"/>
                <a:ea typeface="ＭＳ Ｐゴシック" charset="0"/>
                <a:sym typeface="Calibri" charset="0"/>
              </a:rPr>
              <a:t>Licensing costs (HW / SW)</a:t>
            </a:r>
          </a:p>
          <a:p>
            <a:pPr marL="171450" indent="-171450">
              <a:buFont typeface="Arial" charset="0"/>
              <a:buChar char="•"/>
              <a:defRPr/>
            </a:pPr>
            <a:r>
              <a:rPr lang="en-US" sz="1200">
                <a:solidFill>
                  <a:srgbClr val="969696"/>
                </a:solidFill>
                <a:latin typeface="Calibri" charset="0"/>
                <a:ea typeface="ＭＳ Ｐゴシック" charset="0"/>
                <a:sym typeface="Calibri" charset="0"/>
              </a:rPr>
              <a:t>Time-to-market implications</a:t>
            </a:r>
          </a:p>
          <a:p>
            <a:pPr marL="171450" indent="-171450">
              <a:buFont typeface="Arial" charset="0"/>
              <a:buChar char="•"/>
              <a:defRPr/>
            </a:pPr>
            <a:r>
              <a:rPr lang="en-US" sz="1200">
                <a:solidFill>
                  <a:srgbClr val="969696"/>
                </a:solidFill>
                <a:latin typeface="Calibri" charset="0"/>
                <a:ea typeface="ＭＳ Ｐゴシック" charset="0"/>
                <a:sym typeface="Calibri" charset="0"/>
              </a:rPr>
              <a:t>Revenue impact-fullness</a:t>
            </a:r>
          </a:p>
        </p:txBody>
      </p:sp>
      <p:pic>
        <p:nvPicPr>
          <p:cNvPr id="2" name="Picture 18" descr="fu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1675" y="2963863"/>
            <a:ext cx="2676525" cy="155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3609257"/>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20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bldLvl="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Shape 478"/>
          <p:cNvSpPr txBox="1">
            <a:spLocks noGrp="1"/>
          </p:cNvSpPr>
          <p:nvPr>
            <p:ph type="title"/>
          </p:nvPr>
        </p:nvSpPr>
        <p:spPr>
          <a:xfrm>
            <a:off x="365760" y="169550"/>
            <a:ext cx="8412600" cy="5421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sz="2800" b="1" i="0" u="none" strike="noStrike" cap="none">
                <a:solidFill>
                  <a:schemeClr val="accent1"/>
                </a:solidFill>
                <a:latin typeface="Arial"/>
                <a:ea typeface="Arial"/>
                <a:cs typeface="Arial"/>
                <a:sym typeface="Arial"/>
              </a:rPr>
              <a:t>Evaluating the enterprise app portfolio</a:t>
            </a:r>
          </a:p>
        </p:txBody>
      </p:sp>
      <p:sp>
        <p:nvSpPr>
          <p:cNvPr id="479" name="Shape 479"/>
          <p:cNvSpPr/>
          <p:nvPr/>
        </p:nvSpPr>
        <p:spPr>
          <a:xfrm>
            <a:off x="2324456" y="2812140"/>
            <a:ext cx="3204599" cy="1034100"/>
          </a:xfrm>
          <a:custGeom>
            <a:avLst/>
            <a:gdLst/>
            <a:ahLst/>
            <a:cxnLst/>
            <a:rect l="0" t="0" r="0" b="0"/>
            <a:pathLst>
              <a:path w="120000" h="120000" extrusionOk="0">
                <a:moveTo>
                  <a:pt x="0" y="0"/>
                </a:moveTo>
                <a:lnTo>
                  <a:pt x="36480" y="2975"/>
                </a:lnTo>
                <a:lnTo>
                  <a:pt x="120000" y="116033"/>
                </a:lnTo>
                <a:lnTo>
                  <a:pt x="50879" y="120000"/>
                </a:lnTo>
                <a:lnTo>
                  <a:pt x="0" y="0"/>
                </a:lnTo>
                <a:close/>
              </a:path>
            </a:pathLst>
          </a:custGeom>
          <a:gradFill>
            <a:gsLst>
              <a:gs pos="0">
                <a:srgbClr val="00796E"/>
              </a:gs>
              <a:gs pos="41000">
                <a:srgbClr val="00796E">
                  <a:alpha val="43529"/>
                </a:srgbClr>
              </a:gs>
              <a:gs pos="63000">
                <a:srgbClr val="00796E">
                  <a:alpha val="24313"/>
                </a:srgbClr>
              </a:gs>
              <a:gs pos="83000">
                <a:srgbClr val="FFFFFF">
                  <a:alpha val="20000"/>
                </a:srgbClr>
              </a:gs>
              <a:gs pos="100000">
                <a:srgbClr val="FFFFFF">
                  <a:alpha val="20000"/>
                </a:srgbClr>
              </a:gs>
            </a:gsLst>
            <a:lin ang="5400012"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480" name="Shape 480"/>
          <p:cNvSpPr/>
          <p:nvPr/>
        </p:nvSpPr>
        <p:spPr>
          <a:xfrm>
            <a:off x="3674692" y="2812140"/>
            <a:ext cx="1845900" cy="1042500"/>
          </a:xfrm>
          <a:custGeom>
            <a:avLst/>
            <a:gdLst/>
            <a:ahLst/>
            <a:cxnLst/>
            <a:rect l="0" t="0" r="0" b="0"/>
            <a:pathLst>
              <a:path w="120000" h="120000" extrusionOk="0">
                <a:moveTo>
                  <a:pt x="25555" y="0"/>
                </a:moveTo>
                <a:lnTo>
                  <a:pt x="91111" y="983"/>
                </a:lnTo>
                <a:lnTo>
                  <a:pt x="119999" y="117049"/>
                </a:lnTo>
                <a:lnTo>
                  <a:pt x="0" y="120000"/>
                </a:lnTo>
                <a:lnTo>
                  <a:pt x="25555" y="0"/>
                </a:lnTo>
                <a:close/>
              </a:path>
            </a:pathLst>
          </a:custGeom>
          <a:gradFill>
            <a:gsLst>
              <a:gs pos="0">
                <a:srgbClr val="00796E"/>
              </a:gs>
              <a:gs pos="41000">
                <a:srgbClr val="00796E">
                  <a:alpha val="43529"/>
                </a:srgbClr>
              </a:gs>
              <a:gs pos="63000">
                <a:srgbClr val="00796E">
                  <a:alpha val="24313"/>
                </a:srgbClr>
              </a:gs>
              <a:gs pos="83000">
                <a:srgbClr val="FFFFFF">
                  <a:alpha val="20000"/>
                </a:srgbClr>
              </a:gs>
              <a:gs pos="100000">
                <a:srgbClr val="FFFFFF">
                  <a:alpha val="20000"/>
                </a:srgbClr>
              </a:gs>
            </a:gsLst>
            <a:lin ang="5400012"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481" name="Shape 481"/>
          <p:cNvSpPr/>
          <p:nvPr/>
        </p:nvSpPr>
        <p:spPr>
          <a:xfrm>
            <a:off x="3691782" y="2786501"/>
            <a:ext cx="3144900" cy="1068299"/>
          </a:xfrm>
          <a:custGeom>
            <a:avLst/>
            <a:gdLst/>
            <a:ahLst/>
            <a:cxnLst/>
            <a:rect l="0" t="0" r="0" b="0"/>
            <a:pathLst>
              <a:path w="120000" h="120000" extrusionOk="0">
                <a:moveTo>
                  <a:pt x="79891" y="1919"/>
                </a:moveTo>
                <a:lnTo>
                  <a:pt x="120000" y="0"/>
                </a:lnTo>
                <a:lnTo>
                  <a:pt x="68478" y="118079"/>
                </a:lnTo>
                <a:lnTo>
                  <a:pt x="0" y="120000"/>
                </a:lnTo>
                <a:lnTo>
                  <a:pt x="79891" y="1919"/>
                </a:lnTo>
                <a:close/>
              </a:path>
            </a:pathLst>
          </a:custGeom>
          <a:gradFill>
            <a:gsLst>
              <a:gs pos="0">
                <a:srgbClr val="00796E"/>
              </a:gs>
              <a:gs pos="41000">
                <a:srgbClr val="00796E">
                  <a:alpha val="43529"/>
                </a:srgbClr>
              </a:gs>
              <a:gs pos="63000">
                <a:srgbClr val="00796E">
                  <a:alpha val="24313"/>
                </a:srgbClr>
              </a:gs>
              <a:gs pos="83000">
                <a:srgbClr val="FFFFFF">
                  <a:alpha val="20000"/>
                </a:srgbClr>
              </a:gs>
              <a:gs pos="100000">
                <a:srgbClr val="FFFFFF">
                  <a:alpha val="20000"/>
                </a:srgbClr>
              </a:gs>
            </a:gsLst>
            <a:lin ang="5400012"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482" name="Shape 482"/>
          <p:cNvPicPr preferRelativeResize="0"/>
          <p:nvPr/>
        </p:nvPicPr>
        <p:blipFill rotWithShape="1">
          <a:blip r:embed="rId3">
            <a:alphaModFix/>
          </a:blip>
          <a:srcRect/>
          <a:stretch/>
        </p:blipFill>
        <p:spPr>
          <a:xfrm>
            <a:off x="3561480" y="3609923"/>
            <a:ext cx="2021100" cy="1253100"/>
          </a:xfrm>
          <a:prstGeom prst="rect">
            <a:avLst/>
          </a:prstGeom>
          <a:noFill/>
          <a:ln>
            <a:noFill/>
          </a:ln>
        </p:spPr>
      </p:pic>
      <p:grpSp>
        <p:nvGrpSpPr>
          <p:cNvPr id="483" name="Shape 483"/>
          <p:cNvGrpSpPr/>
          <p:nvPr/>
        </p:nvGrpSpPr>
        <p:grpSpPr>
          <a:xfrm>
            <a:off x="2193850" y="1806557"/>
            <a:ext cx="4756239" cy="1280100"/>
            <a:chOff x="2193850" y="1284690"/>
            <a:chExt cx="4756239" cy="1280099"/>
          </a:xfrm>
        </p:grpSpPr>
        <p:sp>
          <p:nvSpPr>
            <p:cNvPr id="484" name="Shape 484"/>
            <p:cNvSpPr/>
            <p:nvPr/>
          </p:nvSpPr>
          <p:spPr>
            <a:xfrm>
              <a:off x="2193850" y="1284690"/>
              <a:ext cx="1280100" cy="1280099"/>
            </a:xfrm>
            <a:prstGeom prst="ellipse">
              <a:avLst/>
            </a:prstGeom>
            <a:solidFill>
              <a:srgbClr val="00786E"/>
            </a:solidFill>
            <a:ln>
              <a:noFill/>
            </a:ln>
            <a:effectLst>
              <a:outerShdw blurRad="177800">
                <a:srgbClr val="000000">
                  <a:alpha val="42350"/>
                </a:srgbClr>
              </a:outerShdw>
            </a:effectLst>
          </p:spPr>
          <p:txBody>
            <a:bodyPr lIns="0" tIns="45700" rIns="0"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400" b="1" i="0" u="none" strike="noStrike" cap="none">
                  <a:solidFill>
                    <a:schemeClr val="lt1"/>
                  </a:solidFill>
                  <a:latin typeface="Calibri"/>
                  <a:ea typeface="Calibri"/>
                  <a:cs typeface="Calibri"/>
                  <a:sym typeface="Calibri"/>
                </a:rPr>
                <a:t>BUSINESS</a:t>
              </a:r>
            </a:p>
          </p:txBody>
        </p:sp>
        <p:sp>
          <p:nvSpPr>
            <p:cNvPr id="485" name="Shape 485"/>
            <p:cNvSpPr/>
            <p:nvPr/>
          </p:nvSpPr>
          <p:spPr>
            <a:xfrm>
              <a:off x="3931919" y="1284690"/>
              <a:ext cx="1280100" cy="1280099"/>
            </a:xfrm>
            <a:prstGeom prst="ellipse">
              <a:avLst/>
            </a:prstGeom>
            <a:solidFill>
              <a:srgbClr val="00786E"/>
            </a:solidFill>
            <a:ln>
              <a:noFill/>
            </a:ln>
            <a:effectLst>
              <a:outerShdw blurRad="177800">
                <a:srgbClr val="000000">
                  <a:alpha val="42350"/>
                </a:srgbClr>
              </a:outerShdw>
            </a:effectLst>
          </p:spPr>
          <p:txBody>
            <a:bodyPr lIns="0" tIns="45700" rIns="0"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400" b="1" i="0" u="none" strike="noStrike" cap="none">
                  <a:solidFill>
                    <a:schemeClr val="lt1"/>
                  </a:solidFill>
                  <a:latin typeface="Calibri"/>
                  <a:ea typeface="Calibri"/>
                  <a:cs typeface="Calibri"/>
                  <a:sym typeface="Calibri"/>
                </a:rPr>
                <a:t>ECONOMIC</a:t>
              </a:r>
            </a:p>
          </p:txBody>
        </p:sp>
        <p:sp>
          <p:nvSpPr>
            <p:cNvPr id="486" name="Shape 486"/>
            <p:cNvSpPr/>
            <p:nvPr/>
          </p:nvSpPr>
          <p:spPr>
            <a:xfrm>
              <a:off x="5669989" y="1284690"/>
              <a:ext cx="1280100" cy="1280099"/>
            </a:xfrm>
            <a:prstGeom prst="ellipse">
              <a:avLst/>
            </a:prstGeom>
            <a:solidFill>
              <a:srgbClr val="00796E"/>
            </a:solidFill>
            <a:ln>
              <a:noFill/>
            </a:ln>
            <a:effectLst>
              <a:outerShdw blurRad="177800">
                <a:srgbClr val="000000">
                  <a:alpha val="42350"/>
                </a:srgbClr>
              </a:outerShdw>
            </a:effectLst>
          </p:spPr>
          <p:txBody>
            <a:bodyPr lIns="0" tIns="45700" rIns="0"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400" b="1" i="0" u="none" strike="noStrike" cap="none">
                  <a:solidFill>
                    <a:schemeClr val="lt1"/>
                  </a:solidFill>
                  <a:latin typeface="Calibri"/>
                  <a:ea typeface="Calibri"/>
                  <a:cs typeface="Calibri"/>
                  <a:sym typeface="Calibri"/>
                </a:rPr>
                <a:t>TECHNICAL</a:t>
              </a:r>
            </a:p>
          </p:txBody>
        </p:sp>
      </p:grpSp>
      <p:pic>
        <p:nvPicPr>
          <p:cNvPr id="487" name="Shape 487" descr="PivotalCloudFoundry-Logo-Vertical-OnLight.png"/>
          <p:cNvPicPr preferRelativeResize="0"/>
          <p:nvPr/>
        </p:nvPicPr>
        <p:blipFill rotWithShape="1">
          <a:blip r:embed="rId4">
            <a:alphaModFix/>
          </a:blip>
          <a:srcRect/>
          <a:stretch/>
        </p:blipFill>
        <p:spPr>
          <a:xfrm>
            <a:off x="4120794" y="3854726"/>
            <a:ext cx="902400" cy="616800"/>
          </a:xfrm>
          <a:prstGeom prst="rect">
            <a:avLst/>
          </a:prstGeom>
          <a:noFill/>
          <a:ln>
            <a:noFill/>
          </a:ln>
        </p:spPr>
      </p:pic>
      <p:cxnSp>
        <p:nvCxnSpPr>
          <p:cNvPr id="488" name="Shape 488"/>
          <p:cNvCxnSpPr/>
          <p:nvPr/>
        </p:nvCxnSpPr>
        <p:spPr>
          <a:xfrm flipH="1">
            <a:off x="1807675" y="2718408"/>
            <a:ext cx="1038600" cy="708600"/>
          </a:xfrm>
          <a:prstGeom prst="straightConnector1">
            <a:avLst/>
          </a:prstGeom>
          <a:noFill/>
          <a:ln w="12700" cap="flat" cmpd="sng">
            <a:solidFill>
              <a:schemeClr val="lt2"/>
            </a:solidFill>
            <a:prstDash val="solid"/>
            <a:round/>
            <a:headEnd type="oval" w="med" len="med"/>
            <a:tailEnd type="none" w="med" len="med"/>
          </a:ln>
        </p:spPr>
      </p:cxnSp>
      <p:cxnSp>
        <p:nvCxnSpPr>
          <p:cNvPr id="489" name="Shape 489"/>
          <p:cNvCxnSpPr/>
          <p:nvPr/>
        </p:nvCxnSpPr>
        <p:spPr>
          <a:xfrm rot="10800000" flipH="1">
            <a:off x="4572000" y="1305416"/>
            <a:ext cx="692100" cy="821100"/>
          </a:xfrm>
          <a:prstGeom prst="straightConnector1">
            <a:avLst/>
          </a:prstGeom>
          <a:noFill/>
          <a:ln w="12700" cap="flat" cmpd="sng">
            <a:solidFill>
              <a:schemeClr val="lt2"/>
            </a:solidFill>
            <a:prstDash val="solid"/>
            <a:round/>
            <a:headEnd type="oval" w="med" len="med"/>
            <a:tailEnd type="none" w="med" len="med"/>
          </a:ln>
        </p:spPr>
      </p:cxnSp>
      <p:cxnSp>
        <p:nvCxnSpPr>
          <p:cNvPr id="490" name="Shape 490"/>
          <p:cNvCxnSpPr/>
          <p:nvPr/>
        </p:nvCxnSpPr>
        <p:spPr>
          <a:xfrm>
            <a:off x="6310069" y="2718408"/>
            <a:ext cx="1212900" cy="710700"/>
          </a:xfrm>
          <a:prstGeom prst="straightConnector1">
            <a:avLst/>
          </a:prstGeom>
          <a:noFill/>
          <a:ln w="12700" cap="flat" cmpd="sng">
            <a:solidFill>
              <a:schemeClr val="lt2"/>
            </a:solidFill>
            <a:prstDash val="solid"/>
            <a:round/>
            <a:headEnd type="oval" w="med" len="med"/>
            <a:tailEnd type="none" w="med" len="med"/>
          </a:ln>
        </p:spPr>
      </p:cxnSp>
      <p:sp>
        <p:nvSpPr>
          <p:cNvPr id="491" name="Shape 491"/>
          <p:cNvSpPr/>
          <p:nvPr/>
        </p:nvSpPr>
        <p:spPr>
          <a:xfrm>
            <a:off x="6072910" y="3429044"/>
            <a:ext cx="2900100" cy="1189200"/>
          </a:xfrm>
          <a:prstGeom prst="rect">
            <a:avLst/>
          </a:prstGeom>
          <a:noFill/>
          <a:ln w="9525" cap="flat" cmpd="sng">
            <a:solidFill>
              <a:schemeClr val="lt2"/>
            </a:solidFill>
            <a:prstDash val="solid"/>
            <a:round/>
            <a:headEnd type="none" w="med" len="med"/>
            <a:tailEnd type="none" w="med" len="med"/>
          </a:ln>
        </p:spPr>
        <p:txBody>
          <a:bodyPr lIns="91425" tIns="45700" rIns="91425" bIns="45700" anchor="t" anchorCtr="0">
            <a:noAutofit/>
          </a:bodyPr>
          <a:lstStyle/>
          <a:p>
            <a:pPr marL="171450" marR="0" lvl="0" indent="-171450" algn="l" rtl="0">
              <a:lnSpc>
                <a:spcPct val="100000"/>
              </a:lnSpc>
              <a:spcBef>
                <a:spcPts val="0"/>
              </a:spcBef>
              <a:spcAft>
                <a:spcPts val="0"/>
              </a:spcAft>
              <a:buClr>
                <a:schemeClr val="dk1"/>
              </a:buClr>
              <a:buSzPct val="100000"/>
              <a:buFont typeface="Arial"/>
              <a:buChar char="•"/>
            </a:pPr>
            <a:r>
              <a:rPr lang="en-US" sz="1200" b="0" i="0" u="none" strike="noStrike" cap="none">
                <a:solidFill>
                  <a:srgbClr val="000000"/>
                </a:solidFill>
                <a:latin typeface="Calibri"/>
                <a:ea typeface="Calibri"/>
                <a:cs typeface="Calibri"/>
                <a:sym typeface="Calibri"/>
              </a:rPr>
              <a:t>Codebase</a:t>
            </a:r>
          </a:p>
          <a:p>
            <a:pPr marL="171450" marR="0" lvl="0" indent="-171450" algn="l" rtl="0">
              <a:lnSpc>
                <a:spcPct val="100000"/>
              </a:lnSpc>
              <a:spcBef>
                <a:spcPts val="0"/>
              </a:spcBef>
              <a:spcAft>
                <a:spcPts val="0"/>
              </a:spcAft>
              <a:buClr>
                <a:schemeClr val="dk1"/>
              </a:buClr>
              <a:buSzPct val="100000"/>
              <a:buFont typeface="Arial"/>
              <a:buChar char="•"/>
            </a:pPr>
            <a:r>
              <a:rPr lang="en-US" sz="1200" b="0" i="0" u="none" strike="noStrike" cap="none">
                <a:solidFill>
                  <a:srgbClr val="000000"/>
                </a:solidFill>
                <a:latin typeface="Calibri"/>
                <a:ea typeface="Calibri"/>
                <a:cs typeface="Calibri"/>
                <a:sym typeface="Calibri"/>
              </a:rPr>
              <a:t>Suitable framework / runtime</a:t>
            </a:r>
          </a:p>
          <a:p>
            <a:pPr marL="171450" marR="0" lvl="0" indent="-171450" algn="l" rtl="0">
              <a:lnSpc>
                <a:spcPct val="100000"/>
              </a:lnSpc>
              <a:spcBef>
                <a:spcPts val="0"/>
              </a:spcBef>
              <a:spcAft>
                <a:spcPts val="0"/>
              </a:spcAft>
              <a:buClr>
                <a:schemeClr val="dk1"/>
              </a:buClr>
              <a:buSzPct val="100000"/>
              <a:buFont typeface="Arial"/>
              <a:buChar char="•"/>
            </a:pPr>
            <a:r>
              <a:rPr lang="en-US" sz="1200" b="0" i="0" u="none" strike="noStrike" cap="none">
                <a:solidFill>
                  <a:srgbClr val="000000"/>
                </a:solidFill>
                <a:latin typeface="Calibri"/>
                <a:ea typeface="Calibri"/>
                <a:cs typeface="Calibri"/>
                <a:sym typeface="Calibri"/>
              </a:rPr>
              <a:t>Relatively lightweight footprint</a:t>
            </a:r>
          </a:p>
          <a:p>
            <a:pPr marL="171450" marR="0" lvl="0" indent="-171450" algn="l" rtl="0">
              <a:lnSpc>
                <a:spcPct val="100000"/>
              </a:lnSpc>
              <a:spcBef>
                <a:spcPts val="0"/>
              </a:spcBef>
              <a:spcAft>
                <a:spcPts val="0"/>
              </a:spcAft>
              <a:buClr>
                <a:schemeClr val="dk1"/>
              </a:buClr>
              <a:buSzPct val="100000"/>
              <a:buFont typeface="Arial"/>
              <a:buChar char="•"/>
            </a:pPr>
            <a:r>
              <a:rPr lang="en-US" sz="1200" b="0" i="0" u="none" strike="noStrike" cap="none">
                <a:solidFill>
                  <a:srgbClr val="000000"/>
                </a:solidFill>
                <a:latin typeface="Calibri"/>
                <a:ea typeface="Calibri"/>
                <a:cs typeface="Calibri"/>
                <a:sym typeface="Calibri"/>
              </a:rPr>
              <a:t>No “hard wired” file system dependencies</a:t>
            </a:r>
          </a:p>
          <a:p>
            <a:pPr marL="171450" marR="0" lvl="0" indent="-171450" algn="l" rtl="0">
              <a:lnSpc>
                <a:spcPct val="100000"/>
              </a:lnSpc>
              <a:spcBef>
                <a:spcPts val="0"/>
              </a:spcBef>
              <a:spcAft>
                <a:spcPts val="0"/>
              </a:spcAft>
              <a:buClr>
                <a:schemeClr val="dk1"/>
              </a:buClr>
              <a:buSzPct val="100000"/>
              <a:buFont typeface="Arial"/>
              <a:buChar char="•"/>
            </a:pPr>
            <a:r>
              <a:rPr lang="en-US" sz="1200" b="0" i="0" u="none" strike="noStrike" cap="none">
                <a:solidFill>
                  <a:srgbClr val="000000"/>
                </a:solidFill>
                <a:latin typeface="Calibri"/>
                <a:ea typeface="Calibri"/>
                <a:cs typeface="Calibri"/>
                <a:sym typeface="Calibri"/>
              </a:rPr>
              <a:t>Usage / workload</a:t>
            </a:r>
          </a:p>
        </p:txBody>
      </p:sp>
      <p:sp>
        <p:nvSpPr>
          <p:cNvPr id="492" name="Shape 492"/>
          <p:cNvSpPr/>
          <p:nvPr/>
        </p:nvSpPr>
        <p:spPr>
          <a:xfrm>
            <a:off x="769120" y="3427123"/>
            <a:ext cx="2077200" cy="1015800"/>
          </a:xfrm>
          <a:prstGeom prst="rect">
            <a:avLst/>
          </a:prstGeom>
          <a:noFill/>
          <a:ln w="9525" cap="flat" cmpd="sng">
            <a:solidFill>
              <a:schemeClr val="lt2"/>
            </a:solidFill>
            <a:prstDash val="solid"/>
            <a:round/>
            <a:headEnd type="none" w="med" len="med"/>
            <a:tailEnd type="none" w="med" len="med"/>
          </a:ln>
        </p:spPr>
        <p:txBody>
          <a:bodyPr lIns="91425" tIns="45700" rIns="91425" bIns="45700" anchor="t" anchorCtr="0">
            <a:noAutofit/>
          </a:bodyPr>
          <a:lstStyle/>
          <a:p>
            <a:pPr marL="171450" marR="0" lvl="0" indent="-171450" algn="l" rtl="0">
              <a:lnSpc>
                <a:spcPct val="100000"/>
              </a:lnSpc>
              <a:spcBef>
                <a:spcPts val="0"/>
              </a:spcBef>
              <a:spcAft>
                <a:spcPts val="0"/>
              </a:spcAft>
              <a:buClr>
                <a:schemeClr val="dk1"/>
              </a:buClr>
              <a:buSzPct val="100000"/>
              <a:buFont typeface="Arial"/>
              <a:buChar char="•"/>
            </a:pPr>
            <a:r>
              <a:rPr lang="en-US" sz="1200" b="0" i="0" u="none" strike="noStrike" cap="none">
                <a:solidFill>
                  <a:srgbClr val="000000"/>
                </a:solidFill>
                <a:latin typeface="Calibri"/>
                <a:ea typeface="Calibri"/>
                <a:cs typeface="Calibri"/>
                <a:sym typeface="Calibri"/>
              </a:rPr>
              <a:t>Business criticality </a:t>
            </a:r>
          </a:p>
          <a:p>
            <a:pPr marL="171450" marR="0" lvl="0" indent="-171450" algn="l" rtl="0">
              <a:lnSpc>
                <a:spcPct val="100000"/>
              </a:lnSpc>
              <a:spcBef>
                <a:spcPts val="0"/>
              </a:spcBef>
              <a:spcAft>
                <a:spcPts val="0"/>
              </a:spcAft>
              <a:buClr>
                <a:schemeClr val="dk1"/>
              </a:buClr>
              <a:buSzPct val="100000"/>
              <a:buFont typeface="Arial"/>
              <a:buChar char="•"/>
            </a:pPr>
            <a:r>
              <a:rPr lang="en-US" sz="1200" b="0" i="0" u="none" strike="noStrike" cap="none">
                <a:solidFill>
                  <a:srgbClr val="000000"/>
                </a:solidFill>
                <a:latin typeface="Calibri"/>
                <a:ea typeface="Calibri"/>
                <a:cs typeface="Calibri"/>
                <a:sym typeface="Calibri"/>
              </a:rPr>
              <a:t>Risk tolerance</a:t>
            </a:r>
          </a:p>
          <a:p>
            <a:pPr marL="171450" marR="0" lvl="0" indent="-171450" algn="l" rtl="0">
              <a:lnSpc>
                <a:spcPct val="100000"/>
              </a:lnSpc>
              <a:spcBef>
                <a:spcPts val="0"/>
              </a:spcBef>
              <a:spcAft>
                <a:spcPts val="0"/>
              </a:spcAft>
              <a:buClr>
                <a:schemeClr val="dk1"/>
              </a:buClr>
              <a:buSzPct val="100000"/>
              <a:buFont typeface="Arial"/>
              <a:buChar char="•"/>
            </a:pPr>
            <a:r>
              <a:rPr lang="en-US" sz="1200" b="0" i="0" u="none" strike="noStrike" cap="none">
                <a:solidFill>
                  <a:srgbClr val="000000"/>
                </a:solidFill>
                <a:latin typeface="Calibri"/>
                <a:ea typeface="Calibri"/>
                <a:cs typeface="Calibri"/>
                <a:sym typeface="Calibri"/>
              </a:rPr>
              <a:t>Change frequency</a:t>
            </a:r>
          </a:p>
          <a:p>
            <a:pPr marL="171450" marR="0" lvl="0" indent="-171450" algn="l" rtl="0">
              <a:lnSpc>
                <a:spcPct val="100000"/>
              </a:lnSpc>
              <a:spcBef>
                <a:spcPts val="0"/>
              </a:spcBef>
              <a:spcAft>
                <a:spcPts val="0"/>
              </a:spcAft>
              <a:buClr>
                <a:schemeClr val="dk1"/>
              </a:buClr>
              <a:buSzPct val="100000"/>
              <a:buFont typeface="Arial"/>
              <a:buChar char="•"/>
            </a:pPr>
            <a:r>
              <a:rPr lang="en-US" sz="1200" b="0" i="0" u="none" strike="noStrike" cap="none">
                <a:solidFill>
                  <a:srgbClr val="000000"/>
                </a:solidFill>
                <a:latin typeface="Calibri"/>
                <a:ea typeface="Calibri"/>
                <a:cs typeface="Calibri"/>
                <a:sym typeface="Calibri"/>
              </a:rPr>
              <a:t>Lifecycle stage</a:t>
            </a:r>
          </a:p>
          <a:p>
            <a:pPr marL="171450" marR="0" lvl="0" indent="-171450" algn="l" rtl="0">
              <a:lnSpc>
                <a:spcPct val="100000"/>
              </a:lnSpc>
              <a:spcBef>
                <a:spcPts val="0"/>
              </a:spcBef>
              <a:spcAft>
                <a:spcPts val="0"/>
              </a:spcAft>
              <a:buClr>
                <a:schemeClr val="dk1"/>
              </a:buClr>
              <a:buSzPct val="100000"/>
              <a:buFont typeface="Arial"/>
              <a:buChar char="•"/>
            </a:pPr>
            <a:r>
              <a:rPr lang="en-US" sz="1200" b="0" i="0" u="none" strike="noStrike" cap="none">
                <a:solidFill>
                  <a:srgbClr val="000000"/>
                </a:solidFill>
                <a:latin typeface="Calibri"/>
                <a:ea typeface="Calibri"/>
                <a:cs typeface="Calibri"/>
                <a:sym typeface="Calibri"/>
              </a:rPr>
              <a:t>Domain expert availability</a:t>
            </a:r>
          </a:p>
        </p:txBody>
      </p:sp>
      <p:sp>
        <p:nvSpPr>
          <p:cNvPr id="493" name="Shape 493"/>
          <p:cNvSpPr/>
          <p:nvPr/>
        </p:nvSpPr>
        <p:spPr>
          <a:xfrm>
            <a:off x="5264207" y="982187"/>
            <a:ext cx="2258700" cy="646200"/>
          </a:xfrm>
          <a:prstGeom prst="rect">
            <a:avLst/>
          </a:prstGeom>
          <a:noFill/>
          <a:ln w="9525" cap="flat" cmpd="sng">
            <a:solidFill>
              <a:schemeClr val="lt2"/>
            </a:solidFill>
            <a:prstDash val="solid"/>
            <a:round/>
            <a:headEnd type="none" w="med" len="med"/>
            <a:tailEnd type="none" w="med" len="med"/>
          </a:ln>
        </p:spPr>
        <p:txBody>
          <a:bodyPr lIns="91425" tIns="45700" rIns="91425" bIns="45700" anchor="t" anchorCtr="0">
            <a:noAutofit/>
          </a:bodyPr>
          <a:lstStyle/>
          <a:p>
            <a:pPr marL="171450" marR="0" lvl="0" indent="-171450" algn="l" rtl="0">
              <a:lnSpc>
                <a:spcPct val="100000"/>
              </a:lnSpc>
              <a:spcBef>
                <a:spcPts val="0"/>
              </a:spcBef>
              <a:spcAft>
                <a:spcPts val="0"/>
              </a:spcAft>
              <a:buClr>
                <a:schemeClr val="dk1"/>
              </a:buClr>
              <a:buSzPct val="100000"/>
              <a:buFont typeface="Arial"/>
              <a:buChar char="•"/>
            </a:pPr>
            <a:r>
              <a:rPr lang="en-US" sz="1200" b="0" i="0" u="none" strike="noStrike" cap="none">
                <a:solidFill>
                  <a:schemeClr val="dk1"/>
                </a:solidFill>
                <a:latin typeface="Calibri"/>
                <a:ea typeface="Calibri"/>
                <a:cs typeface="Calibri"/>
                <a:sym typeface="Calibri"/>
              </a:rPr>
              <a:t>Licensing costs (HW / SW)</a:t>
            </a:r>
          </a:p>
          <a:p>
            <a:pPr marL="171450" marR="0" lvl="0" indent="-171450" algn="l" rtl="0">
              <a:lnSpc>
                <a:spcPct val="100000"/>
              </a:lnSpc>
              <a:spcBef>
                <a:spcPts val="0"/>
              </a:spcBef>
              <a:spcAft>
                <a:spcPts val="0"/>
              </a:spcAft>
              <a:buClr>
                <a:schemeClr val="dk1"/>
              </a:buClr>
              <a:buSzPct val="100000"/>
              <a:buFont typeface="Arial"/>
              <a:buChar char="•"/>
            </a:pPr>
            <a:r>
              <a:rPr lang="en-US" sz="1200" b="0" i="0" u="none" strike="noStrike" cap="none">
                <a:solidFill>
                  <a:schemeClr val="dk1"/>
                </a:solidFill>
                <a:latin typeface="Calibri"/>
                <a:ea typeface="Calibri"/>
                <a:cs typeface="Calibri"/>
                <a:sym typeface="Calibri"/>
              </a:rPr>
              <a:t>Time-to-market implications</a:t>
            </a:r>
          </a:p>
          <a:p>
            <a:pPr marL="171450" marR="0" lvl="0" indent="-171450" algn="l" rtl="0">
              <a:lnSpc>
                <a:spcPct val="100000"/>
              </a:lnSpc>
              <a:spcBef>
                <a:spcPts val="0"/>
              </a:spcBef>
              <a:spcAft>
                <a:spcPts val="0"/>
              </a:spcAft>
              <a:buClr>
                <a:schemeClr val="dk1"/>
              </a:buClr>
              <a:buSzPct val="100000"/>
              <a:buFont typeface="Arial"/>
              <a:buChar char="•"/>
            </a:pPr>
            <a:r>
              <a:rPr lang="en-US" sz="1200" b="0" i="0" u="none" strike="noStrike" cap="none">
                <a:solidFill>
                  <a:schemeClr val="dk1"/>
                </a:solidFill>
                <a:latin typeface="Calibri"/>
                <a:ea typeface="Calibri"/>
                <a:cs typeface="Calibri"/>
                <a:sym typeface="Calibri"/>
              </a:rPr>
              <a:t>Revenue impact-fullness</a:t>
            </a:r>
          </a:p>
        </p:txBody>
      </p:sp>
    </p:spTree>
    <p:extLst>
      <p:ext uri="{BB962C8B-B14F-4D97-AF65-F5344CB8AC3E}">
        <p14:creationId xmlns:p14="http://schemas.microsoft.com/office/powerpoint/2010/main" val="5817385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pic>
        <p:nvPicPr>
          <p:cNvPr id="498" name="Shape 498"/>
          <p:cNvPicPr preferRelativeResize="0">
            <a:picLocks noGrp="1"/>
          </p:cNvPicPr>
          <p:nvPr>
            <p:ph type="pic" idx="2"/>
          </p:nvPr>
        </p:nvPicPr>
        <p:blipFill rotWithShape="1">
          <a:blip r:embed="rId3">
            <a:alphaModFix amt="90000"/>
          </a:blip>
          <a:srcRect/>
          <a:stretch/>
        </p:blipFill>
        <p:spPr>
          <a:xfrm>
            <a:off x="114300" y="112713"/>
            <a:ext cx="8915400" cy="4918200"/>
          </a:xfrm>
          <a:prstGeom prst="rect">
            <a:avLst/>
          </a:prstGeom>
          <a:noFill/>
          <a:ln>
            <a:noFill/>
          </a:ln>
        </p:spPr>
      </p:pic>
      <p:sp>
        <p:nvSpPr>
          <p:cNvPr id="499" name="Shape 499"/>
          <p:cNvSpPr/>
          <p:nvPr/>
        </p:nvSpPr>
        <p:spPr>
          <a:xfrm>
            <a:off x="125065" y="773658"/>
            <a:ext cx="4421400" cy="615000"/>
          </a:xfrm>
          <a:prstGeom prst="rect">
            <a:avLst/>
          </a:prstGeom>
          <a:solidFill>
            <a:srgbClr val="199F80">
              <a:alpha val="69410"/>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500" name="Shape 500"/>
          <p:cNvSpPr/>
          <p:nvPr/>
        </p:nvSpPr>
        <p:spPr>
          <a:xfrm>
            <a:off x="115017" y="1525671"/>
            <a:ext cx="4813200" cy="2742000"/>
          </a:xfrm>
          <a:prstGeom prst="rect">
            <a:avLst/>
          </a:prstGeom>
          <a:solidFill>
            <a:srgbClr val="199F80">
              <a:alpha val="69410"/>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501" name="Shape 501"/>
          <p:cNvSpPr txBox="1"/>
          <p:nvPr/>
        </p:nvSpPr>
        <p:spPr>
          <a:xfrm>
            <a:off x="243814" y="821158"/>
            <a:ext cx="3800100" cy="529500"/>
          </a:xfrm>
          <a:prstGeom prst="rect">
            <a:avLst/>
          </a:prstGeom>
          <a:noFill/>
          <a:ln>
            <a:noFill/>
          </a:ln>
        </p:spPr>
        <p:txBody>
          <a:bodyPr lIns="0" tIns="45700" rIns="0"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4000" b="1" i="0" u="none" strike="noStrike" cap="none">
                <a:solidFill>
                  <a:schemeClr val="lt1"/>
                </a:solidFill>
                <a:latin typeface="Calibri"/>
                <a:ea typeface="Calibri"/>
                <a:cs typeface="Calibri"/>
                <a:sym typeface="Calibri"/>
              </a:rPr>
              <a:t>What We Believe</a:t>
            </a:r>
          </a:p>
        </p:txBody>
      </p:sp>
      <p:sp>
        <p:nvSpPr>
          <p:cNvPr id="502" name="Shape 502"/>
          <p:cNvSpPr/>
          <p:nvPr/>
        </p:nvSpPr>
        <p:spPr>
          <a:xfrm>
            <a:off x="240516" y="1590076"/>
            <a:ext cx="4697700" cy="2677799"/>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0"/>
              </a:spcBef>
              <a:spcAft>
                <a:spcPts val="0"/>
              </a:spcAft>
              <a:buClr>
                <a:schemeClr val="lt1"/>
              </a:buClr>
              <a:buSzPct val="100000"/>
              <a:buFont typeface="Arial"/>
              <a:buChar char="•"/>
            </a:pPr>
            <a:r>
              <a:rPr lang="en-US" sz="2400" b="1" i="0" u="none" strike="noStrike" cap="none" dirty="0">
                <a:solidFill>
                  <a:schemeClr val="lt1"/>
                </a:solidFill>
                <a:latin typeface="Calibri"/>
                <a:ea typeface="Calibri"/>
                <a:cs typeface="Calibri"/>
                <a:sym typeface="Calibri"/>
              </a:rPr>
              <a:t>You Should Move Apps to PCF ☺</a:t>
            </a:r>
          </a:p>
          <a:p>
            <a:pPr marL="285750" marR="0" lvl="0" indent="-285750" algn="l" rtl="0">
              <a:lnSpc>
                <a:spcPct val="100000"/>
              </a:lnSpc>
              <a:spcBef>
                <a:spcPts val="0"/>
              </a:spcBef>
              <a:spcAft>
                <a:spcPts val="0"/>
              </a:spcAft>
              <a:buClr>
                <a:schemeClr val="lt1"/>
              </a:buClr>
              <a:buSzPct val="100000"/>
              <a:buFont typeface="Arial"/>
              <a:buChar char="•"/>
            </a:pPr>
            <a:r>
              <a:rPr lang="en-US" sz="2400" b="0" i="0" u="none" strike="noStrike" cap="none" dirty="0">
                <a:solidFill>
                  <a:schemeClr val="lt1"/>
                </a:solidFill>
                <a:latin typeface="Calibri"/>
                <a:ea typeface="Calibri"/>
                <a:cs typeface="Calibri"/>
                <a:sym typeface="Calibri"/>
              </a:rPr>
              <a:t>Plan Just Enough to Start</a:t>
            </a:r>
          </a:p>
          <a:p>
            <a:pPr marL="285750" marR="0" lvl="0" indent="-285750" algn="l" rtl="0">
              <a:lnSpc>
                <a:spcPct val="100000"/>
              </a:lnSpc>
              <a:spcBef>
                <a:spcPts val="0"/>
              </a:spcBef>
              <a:spcAft>
                <a:spcPts val="0"/>
              </a:spcAft>
              <a:buClr>
                <a:schemeClr val="lt1"/>
              </a:buClr>
              <a:buSzPct val="100000"/>
              <a:buFont typeface="Arial"/>
              <a:buChar char="•"/>
            </a:pPr>
            <a:r>
              <a:rPr lang="en-US" sz="2400" b="0" i="0" u="none" strike="noStrike" cap="none" dirty="0">
                <a:solidFill>
                  <a:schemeClr val="lt1"/>
                </a:solidFill>
                <a:latin typeface="Calibri"/>
                <a:ea typeface="Calibri"/>
                <a:cs typeface="Calibri"/>
                <a:sym typeface="Calibri"/>
              </a:rPr>
              <a:t>Start With “One Thing”</a:t>
            </a:r>
          </a:p>
          <a:p>
            <a:pPr marL="285750" marR="0" lvl="0" indent="-285750" algn="l" rtl="0">
              <a:lnSpc>
                <a:spcPct val="100000"/>
              </a:lnSpc>
              <a:spcBef>
                <a:spcPts val="0"/>
              </a:spcBef>
              <a:spcAft>
                <a:spcPts val="0"/>
              </a:spcAft>
              <a:buClr>
                <a:schemeClr val="lt1"/>
              </a:buClr>
              <a:buSzPct val="100000"/>
              <a:buFont typeface="Arial"/>
              <a:buChar char="•"/>
            </a:pPr>
            <a:r>
              <a:rPr lang="en-US" sz="2400" b="0" i="0" u="none" strike="noStrike" cap="none" dirty="0">
                <a:solidFill>
                  <a:schemeClr val="lt1"/>
                </a:solidFill>
                <a:latin typeface="Calibri"/>
                <a:ea typeface="Calibri"/>
                <a:cs typeface="Calibri"/>
                <a:sym typeface="Calibri"/>
              </a:rPr>
              <a:t>Break Big Things into Small Things</a:t>
            </a:r>
          </a:p>
          <a:p>
            <a:pPr marL="285750" marR="0" lvl="0" indent="-285750" algn="l" rtl="0">
              <a:lnSpc>
                <a:spcPct val="100000"/>
              </a:lnSpc>
              <a:spcBef>
                <a:spcPts val="0"/>
              </a:spcBef>
              <a:spcAft>
                <a:spcPts val="0"/>
              </a:spcAft>
              <a:buClr>
                <a:schemeClr val="lt1"/>
              </a:buClr>
              <a:buSzPct val="100000"/>
              <a:buFont typeface="Arial"/>
              <a:buChar char="•"/>
            </a:pPr>
            <a:r>
              <a:rPr lang="en-US" sz="2400" b="0" i="0" u="none" strike="noStrike" cap="none" dirty="0">
                <a:solidFill>
                  <a:schemeClr val="lt1"/>
                </a:solidFill>
                <a:latin typeface="Calibri"/>
                <a:ea typeface="Calibri"/>
                <a:cs typeface="Calibri"/>
                <a:sym typeface="Calibri"/>
              </a:rPr>
              <a:t>Automate Everything You Can</a:t>
            </a:r>
          </a:p>
          <a:p>
            <a:pPr marL="285750" marR="0" lvl="0" indent="-285750" algn="l" rtl="0">
              <a:lnSpc>
                <a:spcPct val="100000"/>
              </a:lnSpc>
              <a:spcBef>
                <a:spcPts val="0"/>
              </a:spcBef>
              <a:spcAft>
                <a:spcPts val="0"/>
              </a:spcAft>
              <a:buClr>
                <a:schemeClr val="lt1"/>
              </a:buClr>
              <a:buSzPct val="100000"/>
              <a:buFont typeface="Arial"/>
              <a:buChar char="•"/>
            </a:pPr>
            <a:r>
              <a:rPr lang="en-US" sz="2400" b="0" i="0" u="none" strike="noStrike" cap="none">
                <a:solidFill>
                  <a:schemeClr val="lt1"/>
                </a:solidFill>
                <a:latin typeface="Calibri"/>
                <a:ea typeface="Calibri"/>
                <a:cs typeface="Calibri"/>
                <a:sym typeface="Calibri"/>
              </a:rPr>
              <a:t>Build Skills by Pairing and Doing</a:t>
            </a:r>
          </a:p>
          <a:p>
            <a:pPr marL="285750" marR="0" lvl="0" indent="-285750" algn="l" rtl="0">
              <a:lnSpc>
                <a:spcPct val="100000"/>
              </a:lnSpc>
              <a:spcBef>
                <a:spcPts val="0"/>
              </a:spcBef>
              <a:spcAft>
                <a:spcPts val="0"/>
              </a:spcAft>
              <a:buClr>
                <a:schemeClr val="lt1"/>
              </a:buClr>
              <a:buSzPct val="100000"/>
              <a:buFont typeface="Arial"/>
              <a:buChar char="•"/>
            </a:pPr>
            <a:r>
              <a:rPr lang="en-US" sz="2400" b="0" i="0" u="none" strike="noStrike" cap="none" dirty="0">
                <a:solidFill>
                  <a:schemeClr val="lt1"/>
                </a:solidFill>
                <a:latin typeface="Calibri"/>
                <a:ea typeface="Calibri"/>
                <a:cs typeface="Calibri"/>
                <a:sym typeface="Calibri"/>
              </a:rPr>
              <a:t>Let Real Work Inform Strategy</a:t>
            </a:r>
          </a:p>
        </p:txBody>
      </p:sp>
      <p:pic>
        <p:nvPicPr>
          <p:cNvPr id="503" name="Shape 503"/>
          <p:cNvPicPr preferRelativeResize="0"/>
          <p:nvPr/>
        </p:nvPicPr>
        <p:blipFill rotWithShape="1">
          <a:blip r:embed="rId4">
            <a:alphaModFix/>
          </a:blip>
          <a:srcRect/>
          <a:stretch/>
        </p:blipFill>
        <p:spPr>
          <a:xfrm>
            <a:off x="8098903" y="4658051"/>
            <a:ext cx="755700" cy="185700"/>
          </a:xfrm>
          <a:prstGeom prst="rect">
            <a:avLst/>
          </a:prstGeom>
          <a:noFill/>
          <a:ln>
            <a:noFill/>
          </a:ln>
        </p:spPr>
      </p:pic>
    </p:spTree>
    <p:extLst>
      <p:ext uri="{BB962C8B-B14F-4D97-AF65-F5344CB8AC3E}">
        <p14:creationId xmlns:p14="http://schemas.microsoft.com/office/powerpoint/2010/main" val="42361426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Shape 508"/>
          <p:cNvSpPr/>
          <p:nvPr/>
        </p:nvSpPr>
        <p:spPr>
          <a:xfrm>
            <a:off x="6581814" y="3560892"/>
            <a:ext cx="178200" cy="110100"/>
          </a:xfrm>
          <a:prstGeom prst="can">
            <a:avLst>
              <a:gd name="adj" fmla="val 25000"/>
            </a:avLst>
          </a:prstGeom>
          <a:solidFill>
            <a:schemeClr val="lt1"/>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09" name="Shape 509"/>
          <p:cNvSpPr/>
          <p:nvPr/>
        </p:nvSpPr>
        <p:spPr>
          <a:xfrm>
            <a:off x="6576278" y="4552905"/>
            <a:ext cx="156600" cy="121500"/>
          </a:xfrm>
          <a:prstGeom prst="rect">
            <a:avLst/>
          </a:prstGeom>
          <a:solidFill>
            <a:schemeClr val="lt1"/>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10" name="Shape 510"/>
          <p:cNvSpPr/>
          <p:nvPr/>
        </p:nvSpPr>
        <p:spPr>
          <a:xfrm>
            <a:off x="6621906" y="2190163"/>
            <a:ext cx="107400" cy="165900"/>
          </a:xfrm>
          <a:prstGeom prst="rect">
            <a:avLst/>
          </a:prstGeom>
          <a:solidFill>
            <a:schemeClr val="lt1"/>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11" name="Shape 511"/>
          <p:cNvSpPr/>
          <p:nvPr/>
        </p:nvSpPr>
        <p:spPr>
          <a:xfrm>
            <a:off x="6663938" y="2474763"/>
            <a:ext cx="156600" cy="121500"/>
          </a:xfrm>
          <a:prstGeom prst="rect">
            <a:avLst/>
          </a:prstGeom>
          <a:solidFill>
            <a:schemeClr val="lt1"/>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cxnSp>
        <p:nvCxnSpPr>
          <p:cNvPr id="512" name="Shape 512"/>
          <p:cNvCxnSpPr>
            <a:stCxn id="511" idx="0"/>
          </p:cNvCxnSpPr>
          <p:nvPr/>
        </p:nvCxnSpPr>
        <p:spPr>
          <a:xfrm rot="10800000" flipH="1">
            <a:off x="6742238" y="2365263"/>
            <a:ext cx="67200" cy="109500"/>
          </a:xfrm>
          <a:prstGeom prst="straightConnector1">
            <a:avLst/>
          </a:prstGeom>
          <a:solidFill>
            <a:schemeClr val="lt1"/>
          </a:solidFill>
          <a:ln w="19050" cap="flat" cmpd="sng">
            <a:solidFill>
              <a:srgbClr val="00A79C"/>
            </a:solidFill>
            <a:prstDash val="solid"/>
            <a:round/>
            <a:headEnd type="none" w="med" len="med"/>
            <a:tailEnd type="none" w="med" len="med"/>
          </a:ln>
        </p:spPr>
      </p:cxnSp>
      <p:sp>
        <p:nvSpPr>
          <p:cNvPr id="513" name="Shape 513"/>
          <p:cNvSpPr/>
          <p:nvPr/>
        </p:nvSpPr>
        <p:spPr>
          <a:xfrm>
            <a:off x="6778532" y="2190163"/>
            <a:ext cx="210300" cy="205200"/>
          </a:xfrm>
          <a:prstGeom prst="ellipse">
            <a:avLst/>
          </a:prstGeom>
          <a:solidFill>
            <a:schemeClr val="lt1"/>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14" name="Shape 514"/>
          <p:cNvSpPr/>
          <p:nvPr/>
        </p:nvSpPr>
        <p:spPr>
          <a:xfrm>
            <a:off x="6732906" y="3405344"/>
            <a:ext cx="156600" cy="121500"/>
          </a:xfrm>
          <a:prstGeom prst="rect">
            <a:avLst/>
          </a:prstGeom>
          <a:solidFill>
            <a:schemeClr val="lt1"/>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cxnSp>
        <p:nvCxnSpPr>
          <p:cNvPr id="515" name="Shape 515"/>
          <p:cNvCxnSpPr/>
          <p:nvPr/>
        </p:nvCxnSpPr>
        <p:spPr>
          <a:xfrm rot="10800000">
            <a:off x="6732920" y="3333944"/>
            <a:ext cx="78300" cy="71400"/>
          </a:xfrm>
          <a:prstGeom prst="straightConnector1">
            <a:avLst/>
          </a:prstGeom>
          <a:solidFill>
            <a:schemeClr val="lt1"/>
          </a:solidFill>
          <a:ln w="19050" cap="flat" cmpd="sng">
            <a:solidFill>
              <a:srgbClr val="00A79C"/>
            </a:solidFill>
            <a:prstDash val="solid"/>
            <a:round/>
            <a:headEnd type="none" w="med" len="med"/>
            <a:tailEnd type="none" w="med" len="med"/>
          </a:ln>
        </p:spPr>
      </p:cxnSp>
      <p:sp>
        <p:nvSpPr>
          <p:cNvPr id="516" name="Shape 516"/>
          <p:cNvSpPr/>
          <p:nvPr/>
        </p:nvSpPr>
        <p:spPr>
          <a:xfrm>
            <a:off x="6627800" y="3128791"/>
            <a:ext cx="210300" cy="205199"/>
          </a:xfrm>
          <a:prstGeom prst="ellipse">
            <a:avLst/>
          </a:prstGeom>
          <a:solidFill>
            <a:schemeClr val="lt1"/>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17" name="Shape 517"/>
          <p:cNvSpPr/>
          <p:nvPr/>
        </p:nvSpPr>
        <p:spPr>
          <a:xfrm>
            <a:off x="6724947" y="4343973"/>
            <a:ext cx="156600" cy="121500"/>
          </a:xfrm>
          <a:prstGeom prst="rect">
            <a:avLst/>
          </a:prstGeom>
          <a:solidFill>
            <a:schemeClr val="lt1"/>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cxnSp>
        <p:nvCxnSpPr>
          <p:cNvPr id="518" name="Shape 518"/>
          <p:cNvCxnSpPr/>
          <p:nvPr/>
        </p:nvCxnSpPr>
        <p:spPr>
          <a:xfrm rot="10800000">
            <a:off x="6724961" y="4272573"/>
            <a:ext cx="78300" cy="71400"/>
          </a:xfrm>
          <a:prstGeom prst="straightConnector1">
            <a:avLst/>
          </a:prstGeom>
          <a:solidFill>
            <a:schemeClr val="lt1"/>
          </a:solidFill>
          <a:ln w="19050" cap="flat" cmpd="sng">
            <a:solidFill>
              <a:srgbClr val="00A79C"/>
            </a:solidFill>
            <a:prstDash val="solid"/>
            <a:round/>
            <a:headEnd type="none" w="med" len="med"/>
            <a:tailEnd type="none" w="med" len="med"/>
          </a:ln>
        </p:spPr>
      </p:cxnSp>
      <p:sp>
        <p:nvSpPr>
          <p:cNvPr id="519" name="Shape 519"/>
          <p:cNvSpPr/>
          <p:nvPr/>
        </p:nvSpPr>
        <p:spPr>
          <a:xfrm>
            <a:off x="6619842" y="4067421"/>
            <a:ext cx="210300" cy="205200"/>
          </a:xfrm>
          <a:prstGeom prst="ellipse">
            <a:avLst/>
          </a:prstGeom>
          <a:solidFill>
            <a:schemeClr val="lt1"/>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20" name="Shape 520"/>
          <p:cNvSpPr/>
          <p:nvPr/>
        </p:nvSpPr>
        <p:spPr>
          <a:xfrm>
            <a:off x="6600046" y="1091830"/>
            <a:ext cx="184200" cy="237600"/>
          </a:xfrm>
          <a:prstGeom prst="rect">
            <a:avLst/>
          </a:prstGeom>
          <a:solidFill>
            <a:schemeClr val="lt1"/>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21" name="Shape 521"/>
          <p:cNvSpPr/>
          <p:nvPr/>
        </p:nvSpPr>
        <p:spPr>
          <a:xfrm>
            <a:off x="6935159" y="1329405"/>
            <a:ext cx="156600" cy="121500"/>
          </a:xfrm>
          <a:prstGeom prst="rect">
            <a:avLst/>
          </a:prstGeom>
          <a:solidFill>
            <a:schemeClr val="lt1"/>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cxnSp>
        <p:nvCxnSpPr>
          <p:cNvPr id="522" name="Shape 522"/>
          <p:cNvCxnSpPr>
            <a:stCxn id="521" idx="0"/>
          </p:cNvCxnSpPr>
          <p:nvPr/>
        </p:nvCxnSpPr>
        <p:spPr>
          <a:xfrm rot="10800000">
            <a:off x="6935159" y="1258005"/>
            <a:ext cx="78300" cy="71400"/>
          </a:xfrm>
          <a:prstGeom prst="straightConnector1">
            <a:avLst/>
          </a:prstGeom>
          <a:solidFill>
            <a:schemeClr val="lt1"/>
          </a:solidFill>
          <a:ln w="19050" cap="flat" cmpd="sng">
            <a:solidFill>
              <a:srgbClr val="00A79C"/>
            </a:solidFill>
            <a:prstDash val="solid"/>
            <a:round/>
            <a:headEnd type="none" w="med" len="med"/>
            <a:tailEnd type="none" w="med" len="med"/>
          </a:ln>
        </p:spPr>
      </p:cxnSp>
      <p:sp>
        <p:nvSpPr>
          <p:cNvPr id="523" name="Shape 523"/>
          <p:cNvSpPr/>
          <p:nvPr/>
        </p:nvSpPr>
        <p:spPr>
          <a:xfrm>
            <a:off x="6830053" y="1052853"/>
            <a:ext cx="210300" cy="205200"/>
          </a:xfrm>
          <a:prstGeom prst="ellipse">
            <a:avLst/>
          </a:prstGeom>
          <a:solidFill>
            <a:schemeClr val="lt1"/>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524" name="Shape 524"/>
          <p:cNvPicPr preferRelativeResize="0"/>
          <p:nvPr/>
        </p:nvPicPr>
        <p:blipFill rotWithShape="1">
          <a:blip r:embed="rId3">
            <a:alphaModFix/>
          </a:blip>
          <a:srcRect/>
          <a:stretch/>
        </p:blipFill>
        <p:spPr>
          <a:xfrm rot="5400000">
            <a:off x="6070002" y="1061453"/>
            <a:ext cx="750300" cy="494100"/>
          </a:xfrm>
          <a:prstGeom prst="rect">
            <a:avLst/>
          </a:prstGeom>
          <a:noFill/>
          <a:ln>
            <a:noFill/>
          </a:ln>
        </p:spPr>
      </p:pic>
      <p:pic>
        <p:nvPicPr>
          <p:cNvPr id="525" name="Shape 525"/>
          <p:cNvPicPr preferRelativeResize="0"/>
          <p:nvPr/>
        </p:nvPicPr>
        <p:blipFill rotWithShape="1">
          <a:blip r:embed="rId3">
            <a:alphaModFix/>
          </a:blip>
          <a:srcRect/>
          <a:stretch/>
        </p:blipFill>
        <p:spPr>
          <a:xfrm rot="5400000">
            <a:off x="6070001" y="2087670"/>
            <a:ext cx="750300" cy="494100"/>
          </a:xfrm>
          <a:prstGeom prst="rect">
            <a:avLst/>
          </a:prstGeom>
          <a:noFill/>
          <a:ln>
            <a:noFill/>
          </a:ln>
        </p:spPr>
      </p:pic>
      <p:pic>
        <p:nvPicPr>
          <p:cNvPr id="526" name="Shape 526"/>
          <p:cNvPicPr preferRelativeResize="0"/>
          <p:nvPr/>
        </p:nvPicPr>
        <p:blipFill rotWithShape="1">
          <a:blip r:embed="rId3">
            <a:alphaModFix/>
          </a:blip>
          <a:srcRect/>
          <a:stretch/>
        </p:blipFill>
        <p:spPr>
          <a:xfrm rot="5400000">
            <a:off x="6070000" y="3104032"/>
            <a:ext cx="750300" cy="494100"/>
          </a:xfrm>
          <a:prstGeom prst="rect">
            <a:avLst/>
          </a:prstGeom>
          <a:noFill/>
          <a:ln>
            <a:noFill/>
          </a:ln>
        </p:spPr>
      </p:pic>
      <p:pic>
        <p:nvPicPr>
          <p:cNvPr id="527" name="Shape 527"/>
          <p:cNvPicPr preferRelativeResize="0"/>
          <p:nvPr/>
        </p:nvPicPr>
        <p:blipFill rotWithShape="1">
          <a:blip r:embed="rId3">
            <a:alphaModFix/>
          </a:blip>
          <a:srcRect/>
          <a:stretch/>
        </p:blipFill>
        <p:spPr>
          <a:xfrm rot="5400000">
            <a:off x="6070000" y="4130077"/>
            <a:ext cx="750300" cy="494100"/>
          </a:xfrm>
          <a:prstGeom prst="rect">
            <a:avLst/>
          </a:prstGeom>
          <a:noFill/>
          <a:ln>
            <a:noFill/>
          </a:ln>
        </p:spPr>
      </p:pic>
      <p:sp>
        <p:nvSpPr>
          <p:cNvPr id="528" name="Shape 528"/>
          <p:cNvSpPr txBox="1">
            <a:spLocks noGrp="1"/>
          </p:cNvSpPr>
          <p:nvPr>
            <p:ph type="title"/>
          </p:nvPr>
        </p:nvSpPr>
        <p:spPr>
          <a:xfrm>
            <a:off x="365760" y="169550"/>
            <a:ext cx="8412600" cy="5421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sz="2800" b="1" i="0" u="none" strike="noStrike" cap="none">
                <a:solidFill>
                  <a:schemeClr val="accent1"/>
                </a:solidFill>
                <a:latin typeface="Arial"/>
                <a:ea typeface="Arial"/>
                <a:cs typeface="Arial"/>
                <a:sym typeface="Arial"/>
              </a:rPr>
              <a:t>Cloud Native Application Maturity Model</a:t>
            </a:r>
          </a:p>
        </p:txBody>
      </p:sp>
      <p:sp>
        <p:nvSpPr>
          <p:cNvPr id="529" name="Shape 529"/>
          <p:cNvSpPr/>
          <p:nvPr/>
        </p:nvSpPr>
        <p:spPr>
          <a:xfrm>
            <a:off x="365760" y="850590"/>
            <a:ext cx="1933200" cy="914399"/>
          </a:xfrm>
          <a:prstGeom prst="round2DiagRect">
            <a:avLst>
              <a:gd name="adj1" fmla="val 16667"/>
              <a:gd name="adj2" fmla="val 0"/>
            </a:avLst>
          </a:prstGeom>
          <a:solidFill>
            <a:srgbClr val="00786E"/>
          </a:solidFill>
          <a:ln>
            <a:noFill/>
          </a:ln>
        </p:spPr>
        <p:txBody>
          <a:bodyPr lIns="0" tIns="45700" rIns="0" bIns="45700" anchor="ctr" anchorCtr="0">
            <a:noAutofit/>
          </a:bodyPr>
          <a:lstStyle/>
          <a:p>
            <a:pPr marL="0" marR="0" lvl="0" indent="0" algn="l" rtl="0">
              <a:lnSpc>
                <a:spcPct val="100000"/>
              </a:lnSpc>
              <a:spcBef>
                <a:spcPts val="0"/>
              </a:spcBef>
              <a:spcAft>
                <a:spcPts val="0"/>
              </a:spcAft>
              <a:buClr>
                <a:schemeClr val="lt1"/>
              </a:buClr>
              <a:buSzPct val="25000"/>
              <a:buFont typeface="Calibri"/>
              <a:buNone/>
            </a:pPr>
            <a:r>
              <a:rPr lang="en-US" sz="1600" b="1" i="0" u="none" strike="noStrike" cap="none">
                <a:solidFill>
                  <a:schemeClr val="lt1"/>
                </a:solidFill>
                <a:latin typeface="Calibri"/>
                <a:ea typeface="Calibri"/>
                <a:cs typeface="Calibri"/>
                <a:sym typeface="Calibri"/>
              </a:rPr>
              <a:t>  4. CLOUD NATIVE</a:t>
            </a:r>
          </a:p>
        </p:txBody>
      </p:sp>
      <p:sp>
        <p:nvSpPr>
          <p:cNvPr id="530" name="Shape 530"/>
          <p:cNvSpPr/>
          <p:nvPr/>
        </p:nvSpPr>
        <p:spPr>
          <a:xfrm>
            <a:off x="365760" y="1873721"/>
            <a:ext cx="1933200" cy="914400"/>
          </a:xfrm>
          <a:prstGeom prst="round2DiagRect">
            <a:avLst>
              <a:gd name="adj1" fmla="val 16667"/>
              <a:gd name="adj2" fmla="val 0"/>
            </a:avLst>
          </a:prstGeom>
          <a:solidFill>
            <a:srgbClr val="00786E"/>
          </a:solidFill>
          <a:ln>
            <a:noFill/>
          </a:ln>
        </p:spPr>
        <p:txBody>
          <a:bodyPr lIns="0" tIns="45700" rIns="0" bIns="45700" anchor="ctr" anchorCtr="0">
            <a:noAutofit/>
          </a:bodyPr>
          <a:lstStyle/>
          <a:p>
            <a:pPr marL="0" marR="0" lvl="0" indent="0" algn="l" rtl="0">
              <a:lnSpc>
                <a:spcPct val="100000"/>
              </a:lnSpc>
              <a:spcBef>
                <a:spcPts val="0"/>
              </a:spcBef>
              <a:spcAft>
                <a:spcPts val="0"/>
              </a:spcAft>
              <a:buClr>
                <a:schemeClr val="lt1"/>
              </a:buClr>
              <a:buSzPct val="25000"/>
              <a:buFont typeface="Calibri"/>
              <a:buNone/>
            </a:pPr>
            <a:r>
              <a:rPr lang="en-US" sz="1600" b="1" i="0" u="none" strike="noStrike" cap="none">
                <a:solidFill>
                  <a:schemeClr val="lt1"/>
                </a:solidFill>
                <a:latin typeface="Calibri"/>
                <a:ea typeface="Calibri"/>
                <a:cs typeface="Calibri"/>
                <a:sym typeface="Calibri"/>
              </a:rPr>
              <a:t>  3. CLOUD RESILIENT</a:t>
            </a:r>
          </a:p>
        </p:txBody>
      </p:sp>
      <p:sp>
        <p:nvSpPr>
          <p:cNvPr id="531" name="Shape 531"/>
          <p:cNvSpPr/>
          <p:nvPr/>
        </p:nvSpPr>
        <p:spPr>
          <a:xfrm>
            <a:off x="365760" y="2896852"/>
            <a:ext cx="1933200" cy="914399"/>
          </a:xfrm>
          <a:prstGeom prst="round2DiagRect">
            <a:avLst>
              <a:gd name="adj1" fmla="val 16667"/>
              <a:gd name="adj2" fmla="val 0"/>
            </a:avLst>
          </a:prstGeom>
          <a:solidFill>
            <a:srgbClr val="00786E"/>
          </a:solidFill>
          <a:ln>
            <a:noFill/>
          </a:ln>
        </p:spPr>
        <p:txBody>
          <a:bodyPr lIns="0" tIns="45700" rIns="0" bIns="45700" anchor="ctr" anchorCtr="0">
            <a:noAutofit/>
          </a:bodyPr>
          <a:lstStyle/>
          <a:p>
            <a:pPr marL="0" marR="0" lvl="0" indent="0" algn="l" rtl="0">
              <a:lnSpc>
                <a:spcPct val="100000"/>
              </a:lnSpc>
              <a:spcBef>
                <a:spcPts val="0"/>
              </a:spcBef>
              <a:spcAft>
                <a:spcPts val="0"/>
              </a:spcAft>
              <a:buClr>
                <a:schemeClr val="lt1"/>
              </a:buClr>
              <a:buSzPct val="25000"/>
              <a:buFont typeface="Calibri"/>
              <a:buNone/>
            </a:pPr>
            <a:r>
              <a:rPr lang="en-US" sz="1600" b="1" i="0" u="none" strike="noStrike" cap="none">
                <a:solidFill>
                  <a:schemeClr val="lt1"/>
                </a:solidFill>
                <a:latin typeface="Calibri"/>
                <a:ea typeface="Calibri"/>
                <a:cs typeface="Calibri"/>
                <a:sym typeface="Calibri"/>
              </a:rPr>
              <a:t>  2. CLOUD FRIENDLY</a:t>
            </a:r>
          </a:p>
        </p:txBody>
      </p:sp>
      <p:sp>
        <p:nvSpPr>
          <p:cNvPr id="532" name="Shape 532"/>
          <p:cNvSpPr/>
          <p:nvPr/>
        </p:nvSpPr>
        <p:spPr>
          <a:xfrm>
            <a:off x="365760" y="3919985"/>
            <a:ext cx="1933200" cy="914400"/>
          </a:xfrm>
          <a:prstGeom prst="round2DiagRect">
            <a:avLst>
              <a:gd name="adj1" fmla="val 16667"/>
              <a:gd name="adj2" fmla="val 0"/>
            </a:avLst>
          </a:prstGeom>
          <a:solidFill>
            <a:srgbClr val="00786E"/>
          </a:solidFill>
          <a:ln>
            <a:noFill/>
          </a:ln>
        </p:spPr>
        <p:txBody>
          <a:bodyPr lIns="0" tIns="45700" rIns="0" bIns="45700" anchor="ctr" anchorCtr="0">
            <a:noAutofit/>
          </a:bodyPr>
          <a:lstStyle/>
          <a:p>
            <a:pPr marL="0" marR="0" lvl="0" indent="0" algn="l" rtl="0">
              <a:lnSpc>
                <a:spcPct val="100000"/>
              </a:lnSpc>
              <a:spcBef>
                <a:spcPts val="0"/>
              </a:spcBef>
              <a:spcAft>
                <a:spcPts val="0"/>
              </a:spcAft>
              <a:buClr>
                <a:schemeClr val="lt1"/>
              </a:buClr>
              <a:buSzPct val="25000"/>
              <a:buFont typeface="Calibri"/>
              <a:buNone/>
            </a:pPr>
            <a:r>
              <a:rPr lang="en-US" sz="1600" b="1" i="0" u="none" strike="noStrike" cap="none">
                <a:solidFill>
                  <a:schemeClr val="lt1"/>
                </a:solidFill>
                <a:latin typeface="Calibri"/>
                <a:ea typeface="Calibri"/>
                <a:cs typeface="Calibri"/>
                <a:sym typeface="Calibri"/>
              </a:rPr>
              <a:t>  1. CLOUD READY</a:t>
            </a:r>
          </a:p>
        </p:txBody>
      </p:sp>
      <p:sp>
        <p:nvSpPr>
          <p:cNvPr id="533" name="Shape 533"/>
          <p:cNvSpPr/>
          <p:nvPr/>
        </p:nvSpPr>
        <p:spPr>
          <a:xfrm>
            <a:off x="2418461" y="850590"/>
            <a:ext cx="3877800" cy="914399"/>
          </a:xfrm>
          <a:prstGeom prst="roundRect">
            <a:avLst>
              <a:gd name="adj" fmla="val 9187"/>
            </a:avLst>
          </a:prstGeom>
          <a:solidFill>
            <a:srgbClr val="F2F2F2"/>
          </a:solidFill>
          <a:ln w="9525" cap="flat" cmpd="sng">
            <a:solidFill>
              <a:srgbClr val="00796E"/>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2"/>
              </a:buClr>
              <a:buSzPct val="25000"/>
              <a:buFont typeface="Calibri"/>
              <a:buNone/>
            </a:pPr>
            <a:r>
              <a:rPr lang="en-US" sz="1400" b="0" i="0" u="none" strike="noStrike" cap="none">
                <a:solidFill>
                  <a:schemeClr val="dk2"/>
                </a:solidFill>
                <a:latin typeface="Calibri"/>
                <a:ea typeface="Calibri"/>
                <a:cs typeface="Calibri"/>
                <a:sym typeface="Calibri"/>
              </a:rPr>
              <a:t>Distributed, API and microservice architectures running on time-tested technology like PCF, Spring Boot and Spring Cloud Services.</a:t>
            </a:r>
          </a:p>
        </p:txBody>
      </p:sp>
      <p:sp>
        <p:nvSpPr>
          <p:cNvPr id="534" name="Shape 534"/>
          <p:cNvSpPr/>
          <p:nvPr/>
        </p:nvSpPr>
        <p:spPr>
          <a:xfrm>
            <a:off x="2418460" y="1875321"/>
            <a:ext cx="3877800" cy="914400"/>
          </a:xfrm>
          <a:prstGeom prst="roundRect">
            <a:avLst>
              <a:gd name="adj" fmla="val 9187"/>
            </a:avLst>
          </a:prstGeom>
          <a:solidFill>
            <a:srgbClr val="F2F2F2"/>
          </a:solidFill>
          <a:ln w="9525" cap="flat" cmpd="sng">
            <a:solidFill>
              <a:srgbClr val="00796E"/>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2"/>
              </a:buClr>
              <a:buSzPct val="25000"/>
              <a:buFont typeface="Calibri"/>
              <a:buNone/>
            </a:pPr>
            <a:r>
              <a:rPr lang="en-US" sz="1400" b="0" i="0" u="none" strike="noStrike" cap="none">
                <a:solidFill>
                  <a:schemeClr val="dk2"/>
                </a:solidFill>
                <a:latin typeface="Calibri"/>
                <a:ea typeface="Calibri"/>
                <a:cs typeface="Calibri"/>
                <a:sym typeface="Calibri"/>
              </a:rPr>
              <a:t>A 12-factor app with full metrics and monitoring, running on PCF that includes backing data services, automated failure testing &amp; elastic scale.</a:t>
            </a:r>
          </a:p>
        </p:txBody>
      </p:sp>
      <p:sp>
        <p:nvSpPr>
          <p:cNvPr id="535" name="Shape 535"/>
          <p:cNvSpPr/>
          <p:nvPr/>
        </p:nvSpPr>
        <p:spPr>
          <a:xfrm>
            <a:off x="2418459" y="2900052"/>
            <a:ext cx="3877800" cy="914399"/>
          </a:xfrm>
          <a:prstGeom prst="roundRect">
            <a:avLst>
              <a:gd name="adj" fmla="val 9187"/>
            </a:avLst>
          </a:prstGeom>
          <a:solidFill>
            <a:srgbClr val="F2F2F2"/>
          </a:solidFill>
          <a:ln w="9525" cap="flat" cmpd="sng">
            <a:solidFill>
              <a:srgbClr val="00796E"/>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2"/>
              </a:buClr>
              <a:buSzPct val="25000"/>
              <a:buFont typeface="Calibri"/>
              <a:buNone/>
            </a:pPr>
            <a:r>
              <a:rPr lang="en-US" sz="1400" b="0" i="0" u="none" strike="noStrike" cap="none">
                <a:solidFill>
                  <a:schemeClr val="dk2"/>
                </a:solidFill>
                <a:latin typeface="Calibri"/>
                <a:ea typeface="Calibri"/>
                <a:cs typeface="Calibri"/>
                <a:sym typeface="Calibri"/>
              </a:rPr>
              <a:t>A Cloud aware app built using 12-factor principals that takes advantage of Cloud for scale and resiliency</a:t>
            </a:r>
          </a:p>
        </p:txBody>
      </p:sp>
      <p:sp>
        <p:nvSpPr>
          <p:cNvPr id="536" name="Shape 536"/>
          <p:cNvSpPr/>
          <p:nvPr/>
        </p:nvSpPr>
        <p:spPr>
          <a:xfrm>
            <a:off x="2418459" y="3924782"/>
            <a:ext cx="3877800" cy="914400"/>
          </a:xfrm>
          <a:prstGeom prst="roundRect">
            <a:avLst>
              <a:gd name="adj" fmla="val 9187"/>
            </a:avLst>
          </a:prstGeom>
          <a:solidFill>
            <a:srgbClr val="F2F2F2"/>
          </a:solidFill>
          <a:ln w="9525" cap="flat" cmpd="sng">
            <a:solidFill>
              <a:srgbClr val="00796E"/>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2"/>
              </a:buClr>
              <a:buSzPct val="25000"/>
              <a:buFont typeface="Calibri"/>
              <a:buNone/>
            </a:pPr>
            <a:r>
              <a:rPr lang="en-US" sz="1400" b="0" i="0" u="none" strike="noStrike" cap="none">
                <a:solidFill>
                  <a:schemeClr val="dk2"/>
                </a:solidFill>
                <a:latin typeface="Calibri"/>
                <a:ea typeface="Calibri"/>
                <a:cs typeface="Calibri"/>
                <a:sym typeface="Calibri"/>
              </a:rPr>
              <a:t>Generally an app 0 to 7 years old that uses tech supported by the CF ecosystem and built in a modern, service-oriented manner</a:t>
            </a:r>
          </a:p>
        </p:txBody>
      </p:sp>
      <p:sp>
        <p:nvSpPr>
          <p:cNvPr id="537" name="Shape 537"/>
          <p:cNvSpPr/>
          <p:nvPr/>
        </p:nvSpPr>
        <p:spPr>
          <a:xfrm>
            <a:off x="7334739" y="1024794"/>
            <a:ext cx="1636800" cy="659100"/>
          </a:xfrm>
          <a:prstGeom prst="bracePair">
            <a:avLst/>
          </a:prstGeom>
          <a:solidFill>
            <a:schemeClr val="lt1"/>
          </a:solidFill>
          <a:ln w="25400" cap="flat" cmpd="sng">
            <a:solidFill>
              <a:srgbClr val="007A6E"/>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400" b="1" i="0" u="none" strike="noStrike" cap="none">
                <a:solidFill>
                  <a:schemeClr val="dk2"/>
                </a:solidFill>
                <a:latin typeface="Calibri"/>
                <a:ea typeface="Calibri"/>
                <a:cs typeface="Calibri"/>
                <a:sym typeface="Calibri"/>
              </a:rPr>
              <a:t>All new apps built Cloud Native</a:t>
            </a:r>
          </a:p>
        </p:txBody>
      </p:sp>
      <p:sp>
        <p:nvSpPr>
          <p:cNvPr id="538" name="Shape 538"/>
          <p:cNvSpPr/>
          <p:nvPr/>
        </p:nvSpPr>
        <p:spPr>
          <a:xfrm>
            <a:off x="6881575" y="3963142"/>
            <a:ext cx="118800" cy="118200"/>
          </a:xfrm>
          <a:prstGeom prst="ellipse">
            <a:avLst/>
          </a:prstGeom>
          <a:solidFill>
            <a:schemeClr val="lt1"/>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39" name="Shape 539"/>
          <p:cNvSpPr/>
          <p:nvPr/>
        </p:nvSpPr>
        <p:spPr>
          <a:xfrm>
            <a:off x="6863635" y="4587389"/>
            <a:ext cx="91500" cy="91500"/>
          </a:xfrm>
          <a:prstGeom prst="ellipse">
            <a:avLst/>
          </a:prstGeom>
          <a:solidFill>
            <a:schemeClr val="lt1"/>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40" name="Shape 540"/>
          <p:cNvSpPr/>
          <p:nvPr/>
        </p:nvSpPr>
        <p:spPr>
          <a:xfrm>
            <a:off x="7010721" y="4532328"/>
            <a:ext cx="91500" cy="91500"/>
          </a:xfrm>
          <a:prstGeom prst="ellipse">
            <a:avLst/>
          </a:prstGeom>
          <a:solidFill>
            <a:schemeClr val="lt1"/>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41" name="Shape 541"/>
          <p:cNvSpPr/>
          <p:nvPr/>
        </p:nvSpPr>
        <p:spPr>
          <a:xfrm>
            <a:off x="6937910" y="4205946"/>
            <a:ext cx="178200" cy="110100"/>
          </a:xfrm>
          <a:prstGeom prst="can">
            <a:avLst>
              <a:gd name="adj" fmla="val 25000"/>
            </a:avLst>
          </a:prstGeom>
          <a:solidFill>
            <a:schemeClr val="lt1"/>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42" name="Shape 542"/>
          <p:cNvSpPr/>
          <p:nvPr/>
        </p:nvSpPr>
        <p:spPr>
          <a:xfrm>
            <a:off x="7080339" y="3976523"/>
            <a:ext cx="126000" cy="88800"/>
          </a:xfrm>
          <a:prstGeom prst="rect">
            <a:avLst/>
          </a:prstGeom>
          <a:solidFill>
            <a:schemeClr val="lt1"/>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cxnSp>
        <p:nvCxnSpPr>
          <p:cNvPr id="543" name="Shape 543"/>
          <p:cNvCxnSpPr>
            <a:stCxn id="542" idx="1"/>
            <a:endCxn id="538" idx="6"/>
          </p:cNvCxnSpPr>
          <p:nvPr/>
        </p:nvCxnSpPr>
        <p:spPr>
          <a:xfrm flipH="1">
            <a:off x="7000239" y="4020923"/>
            <a:ext cx="80100" cy="1200"/>
          </a:xfrm>
          <a:prstGeom prst="straightConnector1">
            <a:avLst/>
          </a:prstGeom>
          <a:solidFill>
            <a:schemeClr val="lt1"/>
          </a:solidFill>
          <a:ln w="19050" cap="flat" cmpd="sng">
            <a:solidFill>
              <a:srgbClr val="00A79C"/>
            </a:solidFill>
            <a:prstDash val="solid"/>
            <a:round/>
            <a:headEnd type="none" w="med" len="med"/>
            <a:tailEnd type="none" w="med" len="med"/>
          </a:ln>
        </p:spPr>
      </p:cxnSp>
      <p:cxnSp>
        <p:nvCxnSpPr>
          <p:cNvPr id="544" name="Shape 544"/>
          <p:cNvCxnSpPr>
            <a:stCxn id="541" idx="1"/>
            <a:endCxn id="542" idx="2"/>
          </p:cNvCxnSpPr>
          <p:nvPr/>
        </p:nvCxnSpPr>
        <p:spPr>
          <a:xfrm rot="10800000" flipH="1">
            <a:off x="7027010" y="4065246"/>
            <a:ext cx="116400" cy="140700"/>
          </a:xfrm>
          <a:prstGeom prst="straightConnector1">
            <a:avLst/>
          </a:prstGeom>
          <a:solidFill>
            <a:schemeClr val="lt1"/>
          </a:solidFill>
          <a:ln w="19050" cap="flat" cmpd="sng">
            <a:solidFill>
              <a:srgbClr val="00A79C"/>
            </a:solidFill>
            <a:prstDash val="solid"/>
            <a:round/>
            <a:headEnd type="none" w="med" len="med"/>
            <a:tailEnd type="none" w="med" len="med"/>
          </a:ln>
        </p:spPr>
      </p:cxnSp>
      <p:sp>
        <p:nvSpPr>
          <p:cNvPr id="545" name="Shape 545"/>
          <p:cNvSpPr/>
          <p:nvPr/>
        </p:nvSpPr>
        <p:spPr>
          <a:xfrm>
            <a:off x="7075227" y="4369923"/>
            <a:ext cx="118800" cy="118200"/>
          </a:xfrm>
          <a:prstGeom prst="ellipse">
            <a:avLst/>
          </a:prstGeom>
          <a:solidFill>
            <a:schemeClr val="lt1"/>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46" name="Shape 546"/>
          <p:cNvSpPr/>
          <p:nvPr/>
        </p:nvSpPr>
        <p:spPr>
          <a:xfrm>
            <a:off x="7131563" y="4612728"/>
            <a:ext cx="178200" cy="110100"/>
          </a:xfrm>
          <a:prstGeom prst="can">
            <a:avLst>
              <a:gd name="adj" fmla="val 25000"/>
            </a:avLst>
          </a:prstGeom>
          <a:solidFill>
            <a:schemeClr val="lt1"/>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47" name="Shape 547"/>
          <p:cNvSpPr/>
          <p:nvPr/>
        </p:nvSpPr>
        <p:spPr>
          <a:xfrm>
            <a:off x="7273992" y="4383305"/>
            <a:ext cx="126000" cy="88800"/>
          </a:xfrm>
          <a:prstGeom prst="rect">
            <a:avLst/>
          </a:prstGeom>
          <a:solidFill>
            <a:schemeClr val="lt1"/>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cxnSp>
        <p:nvCxnSpPr>
          <p:cNvPr id="548" name="Shape 548"/>
          <p:cNvCxnSpPr/>
          <p:nvPr/>
        </p:nvCxnSpPr>
        <p:spPr>
          <a:xfrm flipH="1">
            <a:off x="7194192" y="4427644"/>
            <a:ext cx="79800" cy="1500"/>
          </a:xfrm>
          <a:prstGeom prst="straightConnector1">
            <a:avLst/>
          </a:prstGeom>
          <a:solidFill>
            <a:schemeClr val="lt1"/>
          </a:solidFill>
          <a:ln w="19050" cap="flat" cmpd="sng">
            <a:solidFill>
              <a:srgbClr val="00A79C"/>
            </a:solidFill>
            <a:prstDash val="solid"/>
            <a:round/>
            <a:headEnd type="none" w="med" len="med"/>
            <a:tailEnd type="none" w="med" len="med"/>
          </a:ln>
        </p:spPr>
      </p:cxnSp>
      <p:cxnSp>
        <p:nvCxnSpPr>
          <p:cNvPr id="549" name="Shape 549"/>
          <p:cNvCxnSpPr/>
          <p:nvPr/>
        </p:nvCxnSpPr>
        <p:spPr>
          <a:xfrm rot="10800000" flipH="1">
            <a:off x="7220596" y="4472028"/>
            <a:ext cx="116400" cy="140700"/>
          </a:xfrm>
          <a:prstGeom prst="straightConnector1">
            <a:avLst/>
          </a:prstGeom>
          <a:solidFill>
            <a:schemeClr val="lt1"/>
          </a:solidFill>
          <a:ln w="19050" cap="flat" cmpd="sng">
            <a:solidFill>
              <a:srgbClr val="00A79C"/>
            </a:solidFill>
            <a:prstDash val="solid"/>
            <a:round/>
            <a:headEnd type="none" w="med" len="med"/>
            <a:tailEnd type="none" w="med" len="med"/>
          </a:ln>
        </p:spPr>
      </p:cxnSp>
      <p:cxnSp>
        <p:nvCxnSpPr>
          <p:cNvPr id="550" name="Shape 550"/>
          <p:cNvCxnSpPr>
            <a:stCxn id="540" idx="7"/>
            <a:endCxn id="545" idx="3"/>
          </p:cNvCxnSpPr>
          <p:nvPr/>
        </p:nvCxnSpPr>
        <p:spPr>
          <a:xfrm rot="10800000" flipH="1">
            <a:off x="7088821" y="4470728"/>
            <a:ext cx="3900" cy="75000"/>
          </a:xfrm>
          <a:prstGeom prst="straightConnector1">
            <a:avLst/>
          </a:prstGeom>
          <a:solidFill>
            <a:schemeClr val="lt1"/>
          </a:solidFill>
          <a:ln w="19050" cap="flat" cmpd="sng">
            <a:solidFill>
              <a:srgbClr val="00A79C"/>
            </a:solidFill>
            <a:prstDash val="solid"/>
            <a:round/>
            <a:headEnd type="none" w="med" len="med"/>
            <a:tailEnd type="none" w="med" len="med"/>
          </a:ln>
        </p:spPr>
      </p:cxnSp>
      <p:sp>
        <p:nvSpPr>
          <p:cNvPr id="551" name="Shape 551"/>
          <p:cNvSpPr/>
          <p:nvPr/>
        </p:nvSpPr>
        <p:spPr>
          <a:xfrm>
            <a:off x="6910429" y="3221010"/>
            <a:ext cx="156600" cy="121500"/>
          </a:xfrm>
          <a:prstGeom prst="rect">
            <a:avLst/>
          </a:prstGeom>
          <a:solidFill>
            <a:schemeClr val="lt1"/>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52" name="Shape 552"/>
          <p:cNvSpPr/>
          <p:nvPr/>
        </p:nvSpPr>
        <p:spPr>
          <a:xfrm>
            <a:off x="6984657" y="3392998"/>
            <a:ext cx="91500" cy="91500"/>
          </a:xfrm>
          <a:prstGeom prst="ellipse">
            <a:avLst/>
          </a:prstGeom>
          <a:solidFill>
            <a:schemeClr val="lt1"/>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53" name="Shape 553"/>
          <p:cNvSpPr/>
          <p:nvPr/>
        </p:nvSpPr>
        <p:spPr>
          <a:xfrm>
            <a:off x="7334739" y="3546969"/>
            <a:ext cx="1636800" cy="659100"/>
          </a:xfrm>
          <a:prstGeom prst="bracePair">
            <a:avLst/>
          </a:prstGeom>
          <a:solidFill>
            <a:schemeClr val="lt1"/>
          </a:solidFill>
          <a:ln w="25400" cap="flat" cmpd="sng">
            <a:solidFill>
              <a:srgbClr val="007A6E"/>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400" b="1" i="0" u="none" strike="noStrike" cap="none">
                <a:solidFill>
                  <a:schemeClr val="dk2"/>
                </a:solidFill>
                <a:latin typeface="Calibri"/>
                <a:ea typeface="Calibri"/>
                <a:cs typeface="Calibri"/>
                <a:sym typeface="Calibri"/>
              </a:rPr>
              <a:t>Replatform existing apps to run on PCF</a:t>
            </a:r>
          </a:p>
        </p:txBody>
      </p:sp>
      <p:sp>
        <p:nvSpPr>
          <p:cNvPr id="554" name="Shape 554"/>
          <p:cNvSpPr/>
          <p:nvPr/>
        </p:nvSpPr>
        <p:spPr>
          <a:xfrm>
            <a:off x="7337445" y="2227103"/>
            <a:ext cx="1634100" cy="776400"/>
          </a:xfrm>
          <a:prstGeom prst="bracePair">
            <a:avLst/>
          </a:prstGeom>
          <a:solidFill>
            <a:schemeClr val="lt1"/>
          </a:solidFill>
          <a:ln w="25400" cap="flat" cmpd="sng">
            <a:solidFill>
              <a:srgbClr val="007A6E"/>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400" b="1" i="0" u="none" strike="noStrike" cap="none">
                <a:solidFill>
                  <a:schemeClr val="dk2"/>
                </a:solidFill>
                <a:latin typeface="Calibri"/>
                <a:ea typeface="Calibri"/>
                <a:cs typeface="Calibri"/>
                <a:sym typeface="Calibri"/>
              </a:rPr>
              <a:t>Incrementally modernize and gain additional benefits</a:t>
            </a:r>
          </a:p>
        </p:txBody>
      </p:sp>
      <p:cxnSp>
        <p:nvCxnSpPr>
          <p:cNvPr id="555" name="Shape 555"/>
          <p:cNvCxnSpPr/>
          <p:nvPr/>
        </p:nvCxnSpPr>
        <p:spPr>
          <a:xfrm rot="10800000">
            <a:off x="8153128" y="3120060"/>
            <a:ext cx="0" cy="418200"/>
          </a:xfrm>
          <a:prstGeom prst="straightConnector1">
            <a:avLst/>
          </a:prstGeom>
          <a:solidFill>
            <a:schemeClr val="lt1"/>
          </a:solidFill>
          <a:ln w="25400" cap="flat" cmpd="sng">
            <a:solidFill>
              <a:srgbClr val="007A6E"/>
            </a:solidFill>
            <a:prstDash val="solid"/>
            <a:round/>
            <a:headEnd type="none" w="med" len="med"/>
            <a:tailEnd type="triangle" w="lg" len="lg"/>
          </a:ln>
        </p:spPr>
      </p:cxnSp>
    </p:spTree>
    <p:extLst>
      <p:ext uri="{BB962C8B-B14F-4D97-AF65-F5344CB8AC3E}">
        <p14:creationId xmlns:p14="http://schemas.microsoft.com/office/powerpoint/2010/main" val="41788052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Shape 560"/>
          <p:cNvSpPr txBox="1">
            <a:spLocks noGrp="1"/>
          </p:cNvSpPr>
          <p:nvPr>
            <p:ph type="title"/>
          </p:nvPr>
        </p:nvSpPr>
        <p:spPr>
          <a:xfrm>
            <a:off x="365760" y="169550"/>
            <a:ext cx="8412600" cy="5421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sz="2800" b="1" i="0" u="none" strike="noStrike" cap="none">
                <a:solidFill>
                  <a:schemeClr val="accent1"/>
                </a:solidFill>
                <a:latin typeface="Arial"/>
                <a:ea typeface="Arial"/>
                <a:cs typeface="Arial"/>
                <a:sym typeface="Arial"/>
              </a:rPr>
              <a:t>How to Start – What You’ll Need</a:t>
            </a:r>
          </a:p>
        </p:txBody>
      </p:sp>
      <p:grpSp>
        <p:nvGrpSpPr>
          <p:cNvPr id="561" name="Shape 561"/>
          <p:cNvGrpSpPr/>
          <p:nvPr/>
        </p:nvGrpSpPr>
        <p:grpSpPr>
          <a:xfrm>
            <a:off x="1741629" y="3557910"/>
            <a:ext cx="1188600" cy="1188600"/>
            <a:chOff x="844950" y="3720592"/>
            <a:chExt cx="1188600" cy="1188600"/>
          </a:xfrm>
        </p:grpSpPr>
        <p:sp>
          <p:nvSpPr>
            <p:cNvPr id="562" name="Shape 562"/>
            <p:cNvSpPr/>
            <p:nvPr/>
          </p:nvSpPr>
          <p:spPr>
            <a:xfrm>
              <a:off x="844950" y="3720592"/>
              <a:ext cx="1188600" cy="1188600"/>
            </a:xfrm>
            <a:prstGeom prst="ellipse">
              <a:avLst/>
            </a:prstGeom>
            <a:solidFill>
              <a:schemeClr val="lt1"/>
            </a:solidFill>
            <a:ln w="25400" cap="flat" cmpd="sng">
              <a:solidFill>
                <a:srgbClr val="007A6E"/>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563" name="Shape 563"/>
            <p:cNvGrpSpPr/>
            <p:nvPr/>
          </p:nvGrpSpPr>
          <p:grpSpPr>
            <a:xfrm>
              <a:off x="982111" y="3846499"/>
              <a:ext cx="931800" cy="1022347"/>
              <a:chOff x="1680999" y="2213577"/>
              <a:chExt cx="931800" cy="1022347"/>
            </a:xfrm>
          </p:grpSpPr>
          <p:grpSp>
            <p:nvGrpSpPr>
              <p:cNvPr id="564" name="Shape 564"/>
              <p:cNvGrpSpPr/>
              <p:nvPr/>
            </p:nvGrpSpPr>
            <p:grpSpPr>
              <a:xfrm>
                <a:off x="1845354" y="2213577"/>
                <a:ext cx="603124" cy="488591"/>
                <a:chOff x="552716" y="2174961"/>
                <a:chExt cx="736775" cy="542578"/>
              </a:xfrm>
            </p:grpSpPr>
            <p:pic>
              <p:nvPicPr>
                <p:cNvPr id="565" name="Shape 565" descr="Man.png"/>
                <p:cNvPicPr preferRelativeResize="0"/>
                <p:nvPr/>
              </p:nvPicPr>
              <p:blipFill rotWithShape="1">
                <a:blip r:embed="rId3">
                  <a:alphaModFix/>
                </a:blip>
                <a:srcRect/>
                <a:stretch/>
              </p:blipFill>
              <p:spPr>
                <a:xfrm>
                  <a:off x="552716" y="2174961"/>
                  <a:ext cx="207000" cy="539700"/>
                </a:xfrm>
                <a:prstGeom prst="rect">
                  <a:avLst/>
                </a:prstGeom>
                <a:noFill/>
                <a:ln>
                  <a:noFill/>
                </a:ln>
              </p:spPr>
            </p:pic>
            <p:pic>
              <p:nvPicPr>
                <p:cNvPr id="566" name="Shape 566" descr="Woman.png"/>
                <p:cNvPicPr preferRelativeResize="0"/>
                <p:nvPr/>
              </p:nvPicPr>
              <p:blipFill rotWithShape="1">
                <a:blip r:embed="rId4">
                  <a:alphaModFix/>
                </a:blip>
                <a:srcRect/>
                <a:stretch/>
              </p:blipFill>
              <p:spPr>
                <a:xfrm>
                  <a:off x="817604" y="2206340"/>
                  <a:ext cx="207000" cy="511200"/>
                </a:xfrm>
                <a:prstGeom prst="rect">
                  <a:avLst/>
                </a:prstGeom>
                <a:noFill/>
                <a:ln>
                  <a:noFill/>
                </a:ln>
              </p:spPr>
            </p:pic>
            <p:pic>
              <p:nvPicPr>
                <p:cNvPr id="567" name="Shape 567" descr="Man.png"/>
                <p:cNvPicPr preferRelativeResize="0"/>
                <p:nvPr/>
              </p:nvPicPr>
              <p:blipFill rotWithShape="1">
                <a:blip r:embed="rId3">
                  <a:alphaModFix/>
                </a:blip>
                <a:srcRect/>
                <a:stretch/>
              </p:blipFill>
              <p:spPr>
                <a:xfrm>
                  <a:off x="1082491" y="2174961"/>
                  <a:ext cx="207000" cy="539700"/>
                </a:xfrm>
                <a:prstGeom prst="rect">
                  <a:avLst/>
                </a:prstGeom>
                <a:noFill/>
                <a:ln>
                  <a:noFill/>
                </a:ln>
              </p:spPr>
            </p:pic>
          </p:grpSp>
          <p:sp>
            <p:nvSpPr>
              <p:cNvPr id="568" name="Shape 568"/>
              <p:cNvSpPr txBox="1"/>
              <p:nvPr/>
            </p:nvSpPr>
            <p:spPr>
              <a:xfrm>
                <a:off x="1680999" y="2728025"/>
                <a:ext cx="931800" cy="507900"/>
              </a:xfrm>
              <a:prstGeom prst="rect">
                <a:avLst/>
              </a:prstGeom>
              <a:noFill/>
              <a:ln>
                <a:noFill/>
              </a:ln>
            </p:spPr>
            <p:txBody>
              <a:bodyPr lIns="0" tIns="0" rIns="0" bIns="0" anchor="ctr" anchorCtr="0">
                <a:noAutofit/>
              </a:bodyPr>
              <a:lstStyle/>
              <a:p>
                <a:pPr marL="0" marR="0" lvl="0" indent="0" algn="ctr" rtl="0">
                  <a:lnSpc>
                    <a:spcPct val="110000"/>
                  </a:lnSpc>
                  <a:spcBef>
                    <a:spcPts val="0"/>
                  </a:spcBef>
                  <a:spcAft>
                    <a:spcPts val="0"/>
                  </a:spcAft>
                  <a:buClr>
                    <a:schemeClr val="dk2"/>
                  </a:buClr>
                  <a:buSzPct val="25000"/>
                  <a:buFont typeface="Calibri"/>
                  <a:buNone/>
                </a:pPr>
                <a:r>
                  <a:rPr lang="en-US" sz="1000" b="1" i="0" u="none" strike="noStrike" cap="none">
                    <a:solidFill>
                      <a:schemeClr val="dk2"/>
                    </a:solidFill>
                    <a:latin typeface="Calibri"/>
                    <a:ea typeface="Calibri"/>
                    <a:cs typeface="Calibri"/>
                    <a:sym typeface="Calibri"/>
                  </a:rPr>
                  <a:t>YOUR PCF PRODUCT </a:t>
                </a:r>
              </a:p>
              <a:p>
                <a:pPr marL="0" marR="0" lvl="0" indent="0" algn="ctr" rtl="0">
                  <a:lnSpc>
                    <a:spcPct val="110000"/>
                  </a:lnSpc>
                  <a:spcBef>
                    <a:spcPts val="0"/>
                  </a:spcBef>
                  <a:spcAft>
                    <a:spcPts val="0"/>
                  </a:spcAft>
                  <a:buClr>
                    <a:schemeClr val="dk2"/>
                  </a:buClr>
                  <a:buSzPct val="25000"/>
                  <a:buFont typeface="Calibri"/>
                  <a:buNone/>
                </a:pPr>
                <a:r>
                  <a:rPr lang="en-US" sz="1000" b="1" i="0" u="none" strike="noStrike" cap="none">
                    <a:solidFill>
                      <a:schemeClr val="dk2"/>
                    </a:solidFill>
                    <a:latin typeface="Calibri"/>
                    <a:ea typeface="Calibri"/>
                    <a:cs typeface="Calibri"/>
                    <a:sym typeface="Calibri"/>
                  </a:rPr>
                  <a:t>TEAM</a:t>
                </a:r>
              </a:p>
            </p:txBody>
          </p:sp>
        </p:grpSp>
      </p:grpSp>
      <p:sp>
        <p:nvSpPr>
          <p:cNvPr id="569" name="Shape 569"/>
          <p:cNvSpPr/>
          <p:nvPr/>
        </p:nvSpPr>
        <p:spPr>
          <a:xfrm>
            <a:off x="1032238" y="2025891"/>
            <a:ext cx="625799" cy="625800"/>
          </a:xfrm>
          <a:prstGeom prst="ellipse">
            <a:avLst/>
          </a:prstGeom>
          <a:solidFill>
            <a:schemeClr val="lt1"/>
          </a:solidFill>
          <a:ln w="19050" cap="flat" cmpd="sng">
            <a:solidFill>
              <a:srgbClr val="007A6E"/>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100" b="1" i="0" u="none" strike="noStrike" cap="none">
              <a:solidFill>
                <a:schemeClr val="dk2"/>
              </a:solidFill>
              <a:latin typeface="Calibri"/>
              <a:ea typeface="Calibri"/>
              <a:cs typeface="Calibri"/>
              <a:sym typeface="Calibri"/>
            </a:endParaRPr>
          </a:p>
        </p:txBody>
      </p:sp>
      <p:sp>
        <p:nvSpPr>
          <p:cNvPr id="570" name="Shape 570"/>
          <p:cNvSpPr/>
          <p:nvPr/>
        </p:nvSpPr>
        <p:spPr>
          <a:xfrm>
            <a:off x="2038973" y="2025891"/>
            <a:ext cx="625800" cy="625800"/>
          </a:xfrm>
          <a:prstGeom prst="ellipse">
            <a:avLst/>
          </a:prstGeom>
          <a:solidFill>
            <a:schemeClr val="lt1"/>
          </a:solidFill>
          <a:ln w="19050" cap="flat" cmpd="sng">
            <a:solidFill>
              <a:schemeClr val="dk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100" b="1" i="0" u="none" strike="noStrike" cap="none">
              <a:solidFill>
                <a:schemeClr val="dk2"/>
              </a:solidFill>
              <a:latin typeface="Calibri"/>
              <a:ea typeface="Calibri"/>
              <a:cs typeface="Calibri"/>
              <a:sym typeface="Calibri"/>
            </a:endParaRPr>
          </a:p>
        </p:txBody>
      </p:sp>
      <p:sp>
        <p:nvSpPr>
          <p:cNvPr id="571" name="Shape 571"/>
          <p:cNvSpPr/>
          <p:nvPr/>
        </p:nvSpPr>
        <p:spPr>
          <a:xfrm>
            <a:off x="3028290" y="2045631"/>
            <a:ext cx="625800" cy="625800"/>
          </a:xfrm>
          <a:prstGeom prst="ellipse">
            <a:avLst/>
          </a:prstGeom>
          <a:solidFill>
            <a:schemeClr val="lt1"/>
          </a:solidFill>
          <a:ln w="19050" cap="flat" cmpd="sng">
            <a:solidFill>
              <a:srgbClr val="007A6E"/>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100" b="1" i="0" u="none" strike="noStrike" cap="none">
              <a:solidFill>
                <a:schemeClr val="dk2"/>
              </a:solidFill>
              <a:latin typeface="Calibri"/>
              <a:ea typeface="Calibri"/>
              <a:cs typeface="Calibri"/>
              <a:sym typeface="Calibri"/>
            </a:endParaRPr>
          </a:p>
        </p:txBody>
      </p:sp>
      <p:sp>
        <p:nvSpPr>
          <p:cNvPr id="572" name="Shape 572"/>
          <p:cNvSpPr/>
          <p:nvPr/>
        </p:nvSpPr>
        <p:spPr>
          <a:xfrm>
            <a:off x="2036841" y="1195804"/>
            <a:ext cx="625800" cy="625800"/>
          </a:xfrm>
          <a:prstGeom prst="ellipse">
            <a:avLst/>
          </a:prstGeom>
          <a:solidFill>
            <a:schemeClr val="lt1"/>
          </a:solidFill>
          <a:ln w="19050" cap="flat" cmpd="sng">
            <a:solidFill>
              <a:srgbClr val="007A6E"/>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100" b="1" i="0" u="none" strike="noStrike" cap="none">
              <a:solidFill>
                <a:schemeClr val="dk2"/>
              </a:solidFill>
              <a:latin typeface="Calibri"/>
              <a:ea typeface="Calibri"/>
              <a:cs typeface="Calibri"/>
              <a:sym typeface="Calibri"/>
            </a:endParaRPr>
          </a:p>
        </p:txBody>
      </p:sp>
      <p:cxnSp>
        <p:nvCxnSpPr>
          <p:cNvPr id="573" name="Shape 573"/>
          <p:cNvCxnSpPr>
            <a:stCxn id="572" idx="4"/>
            <a:endCxn id="569" idx="0"/>
          </p:cNvCxnSpPr>
          <p:nvPr/>
        </p:nvCxnSpPr>
        <p:spPr>
          <a:xfrm rot="5400000">
            <a:off x="1745241" y="1421404"/>
            <a:ext cx="204300" cy="1004700"/>
          </a:xfrm>
          <a:prstGeom prst="bentConnector3">
            <a:avLst>
              <a:gd name="adj1" fmla="val 50000"/>
            </a:avLst>
          </a:prstGeom>
          <a:noFill/>
          <a:ln w="9525" cap="flat" cmpd="sng">
            <a:solidFill>
              <a:srgbClr val="008673"/>
            </a:solidFill>
            <a:prstDash val="solid"/>
            <a:round/>
            <a:headEnd type="none" w="med" len="med"/>
            <a:tailEnd type="none" w="med" len="med"/>
          </a:ln>
        </p:spPr>
      </p:cxnSp>
      <p:cxnSp>
        <p:nvCxnSpPr>
          <p:cNvPr id="574" name="Shape 574"/>
          <p:cNvCxnSpPr>
            <a:stCxn id="572" idx="4"/>
            <a:endCxn id="571" idx="0"/>
          </p:cNvCxnSpPr>
          <p:nvPr/>
        </p:nvCxnSpPr>
        <p:spPr>
          <a:xfrm rot="-5400000" flipH="1">
            <a:off x="2733441" y="1437904"/>
            <a:ext cx="224100" cy="991499"/>
          </a:xfrm>
          <a:prstGeom prst="bentConnector3">
            <a:avLst>
              <a:gd name="adj1" fmla="val 46099"/>
            </a:avLst>
          </a:prstGeom>
          <a:noFill/>
          <a:ln w="9525" cap="flat" cmpd="sng">
            <a:solidFill>
              <a:srgbClr val="008673"/>
            </a:solidFill>
            <a:prstDash val="solid"/>
            <a:round/>
            <a:headEnd type="none" w="med" len="med"/>
            <a:tailEnd type="none" w="med" len="med"/>
          </a:ln>
        </p:spPr>
      </p:cxnSp>
      <p:cxnSp>
        <p:nvCxnSpPr>
          <p:cNvPr id="575" name="Shape 575"/>
          <p:cNvCxnSpPr>
            <a:stCxn id="572" idx="4"/>
            <a:endCxn id="570" idx="0"/>
          </p:cNvCxnSpPr>
          <p:nvPr/>
        </p:nvCxnSpPr>
        <p:spPr>
          <a:xfrm>
            <a:off x="2349741" y="1821604"/>
            <a:ext cx="2100" cy="204300"/>
          </a:xfrm>
          <a:prstGeom prst="straightConnector1">
            <a:avLst/>
          </a:prstGeom>
          <a:noFill/>
          <a:ln w="9525" cap="flat" cmpd="sng">
            <a:solidFill>
              <a:srgbClr val="008673"/>
            </a:solidFill>
            <a:prstDash val="solid"/>
            <a:round/>
            <a:headEnd type="none" w="med" len="med"/>
            <a:tailEnd type="none" w="med" len="med"/>
          </a:ln>
        </p:spPr>
      </p:cxnSp>
      <p:sp>
        <p:nvSpPr>
          <p:cNvPr id="576" name="Shape 576"/>
          <p:cNvSpPr/>
          <p:nvPr/>
        </p:nvSpPr>
        <p:spPr>
          <a:xfrm>
            <a:off x="2695697" y="1528588"/>
            <a:ext cx="1376100" cy="917999"/>
          </a:xfrm>
          <a:custGeom>
            <a:avLst/>
            <a:gdLst/>
            <a:ahLst/>
            <a:cxnLst/>
            <a:rect l="0" t="0" r="0" b="0"/>
            <a:pathLst>
              <a:path w="120000" h="120000" extrusionOk="0">
                <a:moveTo>
                  <a:pt x="0" y="78620"/>
                </a:moveTo>
                <a:lnTo>
                  <a:pt x="60425" y="0"/>
                </a:lnTo>
                <a:lnTo>
                  <a:pt x="120000" y="63448"/>
                </a:lnTo>
                <a:lnTo>
                  <a:pt x="13617" y="120000"/>
                </a:lnTo>
                <a:lnTo>
                  <a:pt x="0" y="78620"/>
                </a:lnTo>
                <a:close/>
              </a:path>
            </a:pathLst>
          </a:custGeom>
          <a:gradFill>
            <a:gsLst>
              <a:gs pos="0">
                <a:srgbClr val="FFFFFF">
                  <a:alpha val="5882"/>
                </a:srgbClr>
              </a:gs>
              <a:gs pos="20000">
                <a:srgbClr val="FFFFFF">
                  <a:alpha val="5882"/>
                </a:srgbClr>
              </a:gs>
              <a:gs pos="44000">
                <a:srgbClr val="1DFFDD">
                  <a:alpha val="14901"/>
                </a:srgbClr>
              </a:gs>
              <a:gs pos="81000">
                <a:srgbClr val="008774">
                  <a:alpha val="40000"/>
                </a:srgbClr>
              </a:gs>
              <a:gs pos="94000">
                <a:srgbClr val="008774">
                  <a:alpha val="74901"/>
                </a:srgbClr>
              </a:gs>
              <a:gs pos="100000">
                <a:srgbClr val="008774">
                  <a:alpha val="74901"/>
                </a:srgbClr>
              </a:gs>
            </a:gsLst>
            <a:lin ang="10800025"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577" name="Shape 577"/>
          <p:cNvGrpSpPr/>
          <p:nvPr/>
        </p:nvGrpSpPr>
        <p:grpSpPr>
          <a:xfrm>
            <a:off x="1785468" y="1972119"/>
            <a:ext cx="1101000" cy="1101000"/>
            <a:chOff x="401181" y="2387615"/>
            <a:chExt cx="1101000" cy="1101000"/>
          </a:xfrm>
        </p:grpSpPr>
        <p:sp>
          <p:nvSpPr>
            <p:cNvPr id="578" name="Shape 578"/>
            <p:cNvSpPr/>
            <p:nvPr/>
          </p:nvSpPr>
          <p:spPr>
            <a:xfrm>
              <a:off x="401181" y="2387615"/>
              <a:ext cx="1101000" cy="1101000"/>
            </a:xfrm>
            <a:prstGeom prst="ellipse">
              <a:avLst/>
            </a:prstGeom>
            <a:solidFill>
              <a:schemeClr val="lt1"/>
            </a:solidFill>
            <a:ln w="25400" cap="flat" cmpd="sng">
              <a:solidFill>
                <a:srgbClr val="007A6E"/>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579" name="Shape 579"/>
            <p:cNvGrpSpPr/>
            <p:nvPr/>
          </p:nvGrpSpPr>
          <p:grpSpPr>
            <a:xfrm>
              <a:off x="504811" y="2582600"/>
              <a:ext cx="931800" cy="859787"/>
              <a:chOff x="1682889" y="2379038"/>
              <a:chExt cx="931800" cy="859787"/>
            </a:xfrm>
          </p:grpSpPr>
          <p:grpSp>
            <p:nvGrpSpPr>
              <p:cNvPr id="580" name="Shape 580"/>
              <p:cNvGrpSpPr/>
              <p:nvPr/>
            </p:nvGrpSpPr>
            <p:grpSpPr>
              <a:xfrm>
                <a:off x="1845354" y="2379038"/>
                <a:ext cx="603124" cy="488589"/>
                <a:chOff x="552716" y="2358710"/>
                <a:chExt cx="736775" cy="542575"/>
              </a:xfrm>
            </p:grpSpPr>
            <p:pic>
              <p:nvPicPr>
                <p:cNvPr id="581" name="Shape 581" descr="Man.png"/>
                <p:cNvPicPr preferRelativeResize="0"/>
                <p:nvPr/>
              </p:nvPicPr>
              <p:blipFill rotWithShape="1">
                <a:blip r:embed="rId3">
                  <a:alphaModFix/>
                </a:blip>
                <a:srcRect/>
                <a:stretch/>
              </p:blipFill>
              <p:spPr>
                <a:xfrm>
                  <a:off x="552716" y="2358710"/>
                  <a:ext cx="207000" cy="539700"/>
                </a:xfrm>
                <a:prstGeom prst="rect">
                  <a:avLst/>
                </a:prstGeom>
                <a:noFill/>
                <a:ln>
                  <a:noFill/>
                </a:ln>
              </p:spPr>
            </p:pic>
            <p:pic>
              <p:nvPicPr>
                <p:cNvPr id="582" name="Shape 582" descr="Woman.png"/>
                <p:cNvPicPr preferRelativeResize="0"/>
                <p:nvPr/>
              </p:nvPicPr>
              <p:blipFill rotWithShape="1">
                <a:blip r:embed="rId4">
                  <a:alphaModFix/>
                </a:blip>
                <a:srcRect/>
                <a:stretch/>
              </p:blipFill>
              <p:spPr>
                <a:xfrm>
                  <a:off x="817604" y="2390086"/>
                  <a:ext cx="207000" cy="511200"/>
                </a:xfrm>
                <a:prstGeom prst="rect">
                  <a:avLst/>
                </a:prstGeom>
                <a:noFill/>
                <a:ln>
                  <a:noFill/>
                </a:ln>
              </p:spPr>
            </p:pic>
            <p:pic>
              <p:nvPicPr>
                <p:cNvPr id="583" name="Shape 583" descr="Man.png"/>
                <p:cNvPicPr preferRelativeResize="0"/>
                <p:nvPr/>
              </p:nvPicPr>
              <p:blipFill rotWithShape="1">
                <a:blip r:embed="rId3">
                  <a:alphaModFix/>
                </a:blip>
                <a:srcRect/>
                <a:stretch/>
              </p:blipFill>
              <p:spPr>
                <a:xfrm>
                  <a:off x="1082491" y="2358710"/>
                  <a:ext cx="207000" cy="539700"/>
                </a:xfrm>
                <a:prstGeom prst="rect">
                  <a:avLst/>
                </a:prstGeom>
                <a:noFill/>
                <a:ln>
                  <a:noFill/>
                </a:ln>
              </p:spPr>
            </p:pic>
          </p:grpSp>
          <p:sp>
            <p:nvSpPr>
              <p:cNvPr id="584" name="Shape 584"/>
              <p:cNvSpPr txBox="1"/>
              <p:nvPr/>
            </p:nvSpPr>
            <p:spPr>
              <a:xfrm>
                <a:off x="1682889" y="2900125"/>
                <a:ext cx="931800" cy="338700"/>
              </a:xfrm>
              <a:prstGeom prst="rect">
                <a:avLst/>
              </a:prstGeom>
              <a:noFill/>
              <a:ln>
                <a:noFill/>
              </a:ln>
            </p:spPr>
            <p:txBody>
              <a:bodyPr lIns="0" tIns="0" rIns="0" bIns="0" anchor="ctr" anchorCtr="0">
                <a:noAutofit/>
              </a:bodyPr>
              <a:lstStyle/>
              <a:p>
                <a:pPr marL="0" marR="0" lvl="0" indent="0" algn="ctr" rtl="0">
                  <a:lnSpc>
                    <a:spcPct val="110000"/>
                  </a:lnSpc>
                  <a:spcBef>
                    <a:spcPts val="0"/>
                  </a:spcBef>
                  <a:spcAft>
                    <a:spcPts val="0"/>
                  </a:spcAft>
                  <a:buClr>
                    <a:schemeClr val="dk2"/>
                  </a:buClr>
                  <a:buSzPct val="25000"/>
                  <a:buFont typeface="Calibri"/>
                  <a:buNone/>
                </a:pPr>
                <a:r>
                  <a:rPr lang="en-US" sz="1000" b="1" i="0" u="none" strike="noStrike" cap="none">
                    <a:solidFill>
                      <a:schemeClr val="dk2"/>
                    </a:solidFill>
                    <a:latin typeface="Calibri"/>
                    <a:ea typeface="Calibri"/>
                    <a:cs typeface="Calibri"/>
                    <a:sym typeface="Calibri"/>
                  </a:rPr>
                  <a:t>MOTIVATED </a:t>
                </a:r>
              </a:p>
              <a:p>
                <a:pPr marL="0" marR="0" lvl="0" indent="0" algn="ctr" rtl="0">
                  <a:lnSpc>
                    <a:spcPct val="110000"/>
                  </a:lnSpc>
                  <a:spcBef>
                    <a:spcPts val="0"/>
                  </a:spcBef>
                  <a:spcAft>
                    <a:spcPts val="0"/>
                  </a:spcAft>
                  <a:buClr>
                    <a:schemeClr val="dk2"/>
                  </a:buClr>
                  <a:buSzPct val="25000"/>
                  <a:buFont typeface="Calibri"/>
                  <a:buNone/>
                </a:pPr>
                <a:r>
                  <a:rPr lang="en-US" sz="1000" b="1" i="0" u="none" strike="noStrike" cap="none">
                    <a:solidFill>
                      <a:schemeClr val="dk2"/>
                    </a:solidFill>
                    <a:latin typeface="Calibri"/>
                    <a:ea typeface="Calibri"/>
                    <a:cs typeface="Calibri"/>
                    <a:sym typeface="Calibri"/>
                  </a:rPr>
                  <a:t>BU</a:t>
                </a:r>
              </a:p>
            </p:txBody>
          </p:sp>
        </p:grpSp>
      </p:grpSp>
      <p:pic>
        <p:nvPicPr>
          <p:cNvPr id="585" name="Shape 585"/>
          <p:cNvPicPr preferRelativeResize="0"/>
          <p:nvPr/>
        </p:nvPicPr>
        <p:blipFill rotWithShape="1">
          <a:blip r:embed="rId5">
            <a:alphaModFix/>
          </a:blip>
          <a:srcRect/>
          <a:stretch/>
        </p:blipFill>
        <p:spPr>
          <a:xfrm>
            <a:off x="3259188" y="1492370"/>
            <a:ext cx="943200" cy="654000"/>
          </a:xfrm>
          <a:prstGeom prst="rect">
            <a:avLst/>
          </a:prstGeom>
          <a:noFill/>
          <a:ln>
            <a:noFill/>
          </a:ln>
        </p:spPr>
      </p:pic>
      <p:cxnSp>
        <p:nvCxnSpPr>
          <p:cNvPr id="586" name="Shape 586"/>
          <p:cNvCxnSpPr>
            <a:stCxn id="578" idx="4"/>
            <a:endCxn id="562" idx="0"/>
          </p:cNvCxnSpPr>
          <p:nvPr/>
        </p:nvCxnSpPr>
        <p:spPr>
          <a:xfrm>
            <a:off x="2335968" y="3073119"/>
            <a:ext cx="0" cy="484799"/>
          </a:xfrm>
          <a:prstGeom prst="straightConnector1">
            <a:avLst/>
          </a:prstGeom>
          <a:noFill/>
          <a:ln w="9525" cap="flat" cmpd="sng">
            <a:solidFill>
              <a:srgbClr val="008673"/>
            </a:solidFill>
            <a:prstDash val="dash"/>
            <a:round/>
            <a:headEnd type="triangle" w="lg" len="lg"/>
            <a:tailEnd type="triangle" w="lg" len="lg"/>
          </a:ln>
        </p:spPr>
      </p:cxnSp>
      <p:cxnSp>
        <p:nvCxnSpPr>
          <p:cNvPr id="587" name="Shape 587"/>
          <p:cNvCxnSpPr>
            <a:stCxn id="569" idx="4"/>
            <a:endCxn id="562" idx="0"/>
          </p:cNvCxnSpPr>
          <p:nvPr/>
        </p:nvCxnSpPr>
        <p:spPr>
          <a:xfrm rot="-5400000" flipH="1">
            <a:off x="1387438" y="2609391"/>
            <a:ext cx="906299" cy="990899"/>
          </a:xfrm>
          <a:prstGeom prst="bentConnector3">
            <a:avLst>
              <a:gd name="adj1" fmla="val 74018"/>
            </a:avLst>
          </a:prstGeom>
          <a:noFill/>
          <a:ln w="9525" cap="flat" cmpd="sng">
            <a:solidFill>
              <a:srgbClr val="008673"/>
            </a:solidFill>
            <a:prstDash val="dash"/>
            <a:round/>
            <a:headEnd type="triangle" w="lg" len="lg"/>
            <a:tailEnd type="none" w="med" len="med"/>
          </a:ln>
        </p:spPr>
      </p:cxnSp>
      <p:cxnSp>
        <p:nvCxnSpPr>
          <p:cNvPr id="588" name="Shape 588"/>
          <p:cNvCxnSpPr>
            <a:stCxn id="571" idx="4"/>
            <a:endCxn id="562" idx="0"/>
          </p:cNvCxnSpPr>
          <p:nvPr/>
        </p:nvCxnSpPr>
        <p:spPr>
          <a:xfrm rot="5400000">
            <a:off x="2395290" y="2612031"/>
            <a:ext cx="886499" cy="1005300"/>
          </a:xfrm>
          <a:prstGeom prst="bentConnector3">
            <a:avLst>
              <a:gd name="adj1" fmla="val 73576"/>
            </a:avLst>
          </a:prstGeom>
          <a:noFill/>
          <a:ln w="9525" cap="flat" cmpd="sng">
            <a:solidFill>
              <a:srgbClr val="008673"/>
            </a:solidFill>
            <a:prstDash val="dash"/>
            <a:round/>
            <a:headEnd type="triangle" w="lg" len="lg"/>
            <a:tailEnd type="none" w="med" len="med"/>
          </a:ln>
        </p:spPr>
      </p:cxnSp>
      <p:sp>
        <p:nvSpPr>
          <p:cNvPr id="589" name="Shape 589"/>
          <p:cNvSpPr/>
          <p:nvPr/>
        </p:nvSpPr>
        <p:spPr>
          <a:xfrm>
            <a:off x="4631346" y="987936"/>
            <a:ext cx="3380700" cy="489900"/>
          </a:xfrm>
          <a:prstGeom prst="chevron">
            <a:avLst>
              <a:gd name="adj" fmla="val 12673"/>
            </a:avLst>
          </a:prstGeom>
          <a:solidFill>
            <a:srgbClr val="00796E"/>
          </a:solidFill>
          <a:ln w="9525" cap="flat" cmpd="sng">
            <a:solidFill>
              <a:srgbClr val="00796E"/>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FFFFFF"/>
              </a:buClr>
              <a:buSzPct val="25000"/>
              <a:buFont typeface="Calibri"/>
              <a:buNone/>
            </a:pPr>
            <a:r>
              <a:rPr lang="en-US" sz="1600" b="1" i="0" u="none" strike="noStrike" cap="none">
                <a:solidFill>
                  <a:srgbClr val="FFFFFF"/>
                </a:solidFill>
                <a:latin typeface="Calibri"/>
                <a:ea typeface="Calibri"/>
                <a:cs typeface="Calibri"/>
                <a:sym typeface="Calibri"/>
              </a:rPr>
              <a:t>ORGANIZATIONAL COMMITMENT</a:t>
            </a:r>
          </a:p>
        </p:txBody>
      </p:sp>
      <p:sp>
        <p:nvSpPr>
          <p:cNvPr id="590" name="Shape 590"/>
          <p:cNvSpPr/>
          <p:nvPr/>
        </p:nvSpPr>
        <p:spPr>
          <a:xfrm>
            <a:off x="4631346" y="2348127"/>
            <a:ext cx="3380700" cy="489900"/>
          </a:xfrm>
          <a:prstGeom prst="chevron">
            <a:avLst>
              <a:gd name="adj" fmla="val 12673"/>
            </a:avLst>
          </a:prstGeom>
          <a:solidFill>
            <a:srgbClr val="00796E"/>
          </a:solidFill>
          <a:ln w="9525" cap="flat" cmpd="sng">
            <a:solidFill>
              <a:srgbClr val="00796E"/>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FFFFFF"/>
              </a:buClr>
              <a:buSzPct val="25000"/>
              <a:buFont typeface="Calibri"/>
              <a:buNone/>
            </a:pPr>
            <a:r>
              <a:rPr lang="en-US" sz="1600" b="1" i="0" u="none" strike="noStrike" cap="none">
                <a:solidFill>
                  <a:srgbClr val="FFFFFF"/>
                </a:solidFill>
                <a:latin typeface="Calibri"/>
                <a:ea typeface="Calibri"/>
                <a:cs typeface="Calibri"/>
                <a:sym typeface="Calibri"/>
              </a:rPr>
              <a:t>LIST OF APPLICATION CANDIDATES</a:t>
            </a:r>
          </a:p>
        </p:txBody>
      </p:sp>
      <p:sp>
        <p:nvSpPr>
          <p:cNvPr id="591" name="Shape 591"/>
          <p:cNvSpPr/>
          <p:nvPr/>
        </p:nvSpPr>
        <p:spPr>
          <a:xfrm>
            <a:off x="4631346" y="3708319"/>
            <a:ext cx="3380700" cy="489900"/>
          </a:xfrm>
          <a:prstGeom prst="chevron">
            <a:avLst>
              <a:gd name="adj" fmla="val 12673"/>
            </a:avLst>
          </a:prstGeom>
          <a:solidFill>
            <a:srgbClr val="00796E"/>
          </a:solidFill>
          <a:ln w="9525" cap="flat" cmpd="sng">
            <a:solidFill>
              <a:srgbClr val="00796E"/>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FFFFFF"/>
              </a:buClr>
              <a:buSzPct val="25000"/>
              <a:buFont typeface="Calibri"/>
              <a:buNone/>
            </a:pPr>
            <a:r>
              <a:rPr lang="en-US" sz="1600" b="1" i="0" u="none" strike="noStrike" cap="none">
                <a:solidFill>
                  <a:srgbClr val="FFFFFF"/>
                </a:solidFill>
                <a:latin typeface="Calibri"/>
                <a:ea typeface="Calibri"/>
                <a:cs typeface="Calibri"/>
                <a:sym typeface="Calibri"/>
              </a:rPr>
              <a:t>GOOD PEOPLE</a:t>
            </a:r>
          </a:p>
        </p:txBody>
      </p:sp>
      <p:sp>
        <p:nvSpPr>
          <p:cNvPr id="592" name="Shape 592"/>
          <p:cNvSpPr txBox="1"/>
          <p:nvPr/>
        </p:nvSpPr>
        <p:spPr>
          <a:xfrm>
            <a:off x="4631344" y="1536380"/>
            <a:ext cx="3380700" cy="660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400" b="0" i="0" u="none" strike="noStrike" cap="none">
                <a:solidFill>
                  <a:schemeClr val="dk2"/>
                </a:solidFill>
                <a:latin typeface="Calibri"/>
                <a:ea typeface="Calibri"/>
                <a:cs typeface="Calibri"/>
                <a:sym typeface="Calibri"/>
              </a:rPr>
              <a:t>A motivated business unit with leadership committed to Cloud and a willingness to invest time and money in transformation.</a:t>
            </a:r>
          </a:p>
        </p:txBody>
      </p:sp>
      <p:sp>
        <p:nvSpPr>
          <p:cNvPr id="593" name="Shape 593"/>
          <p:cNvSpPr txBox="1"/>
          <p:nvPr/>
        </p:nvSpPr>
        <p:spPr>
          <a:xfrm>
            <a:off x="4631344" y="2896573"/>
            <a:ext cx="3380699" cy="660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400" b="0" i="0" u="none" strike="noStrike" cap="none">
                <a:solidFill>
                  <a:schemeClr val="dk2"/>
                </a:solidFill>
                <a:latin typeface="Calibri"/>
                <a:ea typeface="Calibri"/>
                <a:cs typeface="Calibri"/>
                <a:sym typeface="Calibri"/>
              </a:rPr>
              <a:t>Start with apps built &lt;7 years ago using tech supported by PCF (ex. JEE) that are actively being used, updated and maintained</a:t>
            </a:r>
          </a:p>
        </p:txBody>
      </p:sp>
      <p:sp>
        <p:nvSpPr>
          <p:cNvPr id="594" name="Shape 594"/>
          <p:cNvSpPr txBox="1"/>
          <p:nvPr/>
        </p:nvSpPr>
        <p:spPr>
          <a:xfrm>
            <a:off x="4631344" y="4256764"/>
            <a:ext cx="3380700" cy="660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400" b="0" i="0" u="none" strike="noStrike" cap="none">
                <a:solidFill>
                  <a:schemeClr val="dk2"/>
                </a:solidFill>
                <a:latin typeface="Calibri"/>
                <a:ea typeface="Calibri"/>
                <a:cs typeface="Calibri"/>
                <a:sym typeface="Calibri"/>
              </a:rPr>
              <a:t>A small team of people that understand candidate applications and made available to work on the initiative in a dedicated way</a:t>
            </a:r>
          </a:p>
        </p:txBody>
      </p:sp>
      <p:cxnSp>
        <p:nvCxnSpPr>
          <p:cNvPr id="595" name="Shape 595"/>
          <p:cNvCxnSpPr>
            <a:endCxn id="562" idx="2"/>
          </p:cNvCxnSpPr>
          <p:nvPr/>
        </p:nvCxnSpPr>
        <p:spPr>
          <a:xfrm>
            <a:off x="1134729" y="3914310"/>
            <a:ext cx="606900" cy="237900"/>
          </a:xfrm>
          <a:prstGeom prst="straightConnector1">
            <a:avLst/>
          </a:prstGeom>
          <a:solidFill>
            <a:schemeClr val="lt1"/>
          </a:solidFill>
          <a:ln w="25400" cap="flat" cmpd="sng">
            <a:solidFill>
              <a:srgbClr val="007A6E"/>
            </a:solidFill>
            <a:prstDash val="solid"/>
            <a:round/>
            <a:headEnd type="none" w="med" len="med"/>
            <a:tailEnd type="oval" w="med" len="med"/>
          </a:ln>
        </p:spPr>
      </p:cxnSp>
      <p:cxnSp>
        <p:nvCxnSpPr>
          <p:cNvPr id="596" name="Shape 596"/>
          <p:cNvCxnSpPr/>
          <p:nvPr/>
        </p:nvCxnSpPr>
        <p:spPr>
          <a:xfrm rot="10800000">
            <a:off x="2838733" y="2771817"/>
            <a:ext cx="246300" cy="294600"/>
          </a:xfrm>
          <a:prstGeom prst="straightConnector1">
            <a:avLst/>
          </a:prstGeom>
          <a:solidFill>
            <a:schemeClr val="lt1"/>
          </a:solidFill>
          <a:ln w="25400" cap="flat" cmpd="sng">
            <a:solidFill>
              <a:srgbClr val="007A6E"/>
            </a:solidFill>
            <a:prstDash val="solid"/>
            <a:round/>
            <a:headEnd type="none" w="med" len="med"/>
            <a:tailEnd type="oval" w="med" len="med"/>
          </a:ln>
        </p:spPr>
      </p:cxnSp>
      <p:cxnSp>
        <p:nvCxnSpPr>
          <p:cNvPr id="597" name="Shape 597"/>
          <p:cNvCxnSpPr/>
          <p:nvPr/>
        </p:nvCxnSpPr>
        <p:spPr>
          <a:xfrm>
            <a:off x="3152660" y="1418823"/>
            <a:ext cx="219600" cy="276900"/>
          </a:xfrm>
          <a:prstGeom prst="straightConnector1">
            <a:avLst/>
          </a:prstGeom>
          <a:solidFill>
            <a:schemeClr val="lt1"/>
          </a:solidFill>
          <a:ln w="25400" cap="flat" cmpd="sng">
            <a:solidFill>
              <a:srgbClr val="007A6E"/>
            </a:solidFill>
            <a:prstDash val="solid"/>
            <a:round/>
            <a:headEnd type="none" w="med" len="med"/>
            <a:tailEnd type="oval" w="med" len="med"/>
          </a:ln>
        </p:spPr>
      </p:cxnSp>
      <p:sp>
        <p:nvSpPr>
          <p:cNvPr id="598" name="Shape 598"/>
          <p:cNvSpPr txBox="1"/>
          <p:nvPr/>
        </p:nvSpPr>
        <p:spPr>
          <a:xfrm>
            <a:off x="2638141" y="3049394"/>
            <a:ext cx="1429799" cy="430800"/>
          </a:xfrm>
          <a:prstGeom prst="rect">
            <a:avLst/>
          </a:prstGeom>
          <a:solidFill>
            <a:schemeClr val="lt1"/>
          </a:solidFill>
          <a:ln w="9525" cap="flat" cmpd="sng">
            <a:solidFill>
              <a:srgbClr val="00AE9E"/>
            </a:solidFill>
            <a:prstDash val="solid"/>
            <a:round/>
            <a:headEnd type="none" w="med" len="med"/>
            <a:tailEnd type="none" w="med" len="med"/>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Calibri"/>
              <a:buNone/>
            </a:pPr>
            <a:r>
              <a:rPr lang="en-US" sz="1100" b="0" i="0" u="none" strike="noStrike" cap="none">
                <a:solidFill>
                  <a:srgbClr val="000000"/>
                </a:solidFill>
                <a:latin typeface="Calibri"/>
                <a:ea typeface="Calibri"/>
                <a:cs typeface="Calibri"/>
                <a:sym typeface="Calibri"/>
              </a:rPr>
              <a:t>App Developers with Domain Knowledge</a:t>
            </a:r>
          </a:p>
        </p:txBody>
      </p:sp>
      <p:sp>
        <p:nvSpPr>
          <p:cNvPr id="599" name="Shape 599"/>
          <p:cNvSpPr txBox="1"/>
          <p:nvPr/>
        </p:nvSpPr>
        <p:spPr>
          <a:xfrm>
            <a:off x="2437803" y="987936"/>
            <a:ext cx="1429800" cy="430800"/>
          </a:xfrm>
          <a:prstGeom prst="rect">
            <a:avLst/>
          </a:prstGeom>
          <a:solidFill>
            <a:schemeClr val="lt1"/>
          </a:solidFill>
          <a:ln w="9525" cap="flat" cmpd="sng">
            <a:solidFill>
              <a:srgbClr val="00AE9E"/>
            </a:solidFill>
            <a:prstDash val="solid"/>
            <a:round/>
            <a:headEnd type="none" w="med" len="med"/>
            <a:tailEnd type="none" w="med" len="med"/>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Calibri"/>
              <a:buNone/>
            </a:pPr>
            <a:r>
              <a:rPr lang="en-US" sz="1100" b="0" i="0" u="none" strike="noStrike" cap="none">
                <a:solidFill>
                  <a:srgbClr val="000000"/>
                </a:solidFill>
                <a:latin typeface="Calibri"/>
                <a:ea typeface="Calibri"/>
                <a:cs typeface="Calibri"/>
                <a:sym typeface="Calibri"/>
              </a:rPr>
              <a:t>A Rough Idea of Migration Candidates</a:t>
            </a:r>
          </a:p>
        </p:txBody>
      </p:sp>
      <p:sp>
        <p:nvSpPr>
          <p:cNvPr id="600" name="Shape 600"/>
          <p:cNvSpPr txBox="1"/>
          <p:nvPr/>
        </p:nvSpPr>
        <p:spPr>
          <a:xfrm>
            <a:off x="320633" y="3483510"/>
            <a:ext cx="1628399" cy="430800"/>
          </a:xfrm>
          <a:prstGeom prst="rect">
            <a:avLst/>
          </a:prstGeom>
          <a:solidFill>
            <a:schemeClr val="lt1"/>
          </a:solidFill>
          <a:ln w="9525" cap="flat" cmpd="sng">
            <a:solidFill>
              <a:srgbClr val="00AE9E"/>
            </a:solidFill>
            <a:prstDash val="solid"/>
            <a:round/>
            <a:headEnd type="none" w="med" len="med"/>
            <a:tailEnd type="none" w="med" len="med"/>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Calibri"/>
              <a:buNone/>
            </a:pPr>
            <a:r>
              <a:rPr lang="en-US" sz="1100" b="0" i="0" u="none" strike="noStrike" cap="none">
                <a:solidFill>
                  <a:srgbClr val="000000"/>
                </a:solidFill>
                <a:latin typeface="Calibri"/>
                <a:ea typeface="Calibri"/>
                <a:cs typeface="Calibri"/>
                <a:sym typeface="Calibri"/>
              </a:rPr>
              <a:t>An Empowered PCF Ops Team with Ties to BU’s</a:t>
            </a:r>
          </a:p>
        </p:txBody>
      </p:sp>
    </p:spTree>
    <p:extLst>
      <p:ext uri="{BB962C8B-B14F-4D97-AF65-F5344CB8AC3E}">
        <p14:creationId xmlns:p14="http://schemas.microsoft.com/office/powerpoint/2010/main" val="15104067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pic>
        <p:nvPicPr>
          <p:cNvPr id="605" name="Shape 605"/>
          <p:cNvPicPr preferRelativeResize="0"/>
          <p:nvPr/>
        </p:nvPicPr>
        <p:blipFill rotWithShape="1">
          <a:blip r:embed="rId3">
            <a:alphaModFix/>
          </a:blip>
          <a:srcRect/>
          <a:stretch/>
        </p:blipFill>
        <p:spPr>
          <a:xfrm>
            <a:off x="1402717" y="712720"/>
            <a:ext cx="6142200" cy="4307100"/>
          </a:xfrm>
          <a:prstGeom prst="rect">
            <a:avLst/>
          </a:prstGeom>
          <a:noFill/>
          <a:ln>
            <a:noFill/>
          </a:ln>
        </p:spPr>
      </p:pic>
      <p:sp>
        <p:nvSpPr>
          <p:cNvPr id="606" name="Shape 606"/>
          <p:cNvSpPr txBox="1">
            <a:spLocks noGrp="1"/>
          </p:cNvSpPr>
          <p:nvPr>
            <p:ph type="title"/>
          </p:nvPr>
        </p:nvSpPr>
        <p:spPr>
          <a:xfrm>
            <a:off x="365760" y="169550"/>
            <a:ext cx="8412600" cy="5421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sz="2800" b="1" i="0" u="none" strike="noStrike" cap="none">
                <a:solidFill>
                  <a:schemeClr val="accent1"/>
                </a:solidFill>
                <a:latin typeface="Arial"/>
                <a:ea typeface="Arial"/>
                <a:cs typeface="Arial"/>
                <a:sym typeface="Arial"/>
              </a:rPr>
              <a:t>Chart the Transformation Path</a:t>
            </a:r>
          </a:p>
        </p:txBody>
      </p:sp>
      <p:sp>
        <p:nvSpPr>
          <p:cNvPr id="607" name="Shape 607"/>
          <p:cNvSpPr txBox="1"/>
          <p:nvPr/>
        </p:nvSpPr>
        <p:spPr>
          <a:xfrm>
            <a:off x="1475519" y="931499"/>
            <a:ext cx="1286100"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800" b="1" i="0" u="none" strike="noStrike" cap="none">
                <a:solidFill>
                  <a:schemeClr val="dk2"/>
                </a:solidFill>
                <a:latin typeface="Calibri"/>
                <a:ea typeface="Calibri"/>
                <a:cs typeface="Calibri"/>
                <a:sym typeface="Calibri"/>
              </a:rPr>
              <a:t>SPRING</a:t>
            </a:r>
          </a:p>
        </p:txBody>
      </p:sp>
      <p:sp>
        <p:nvSpPr>
          <p:cNvPr id="608" name="Shape 608"/>
          <p:cNvSpPr/>
          <p:nvPr/>
        </p:nvSpPr>
        <p:spPr>
          <a:xfrm>
            <a:off x="1124999" y="709810"/>
            <a:ext cx="304800" cy="3923400"/>
          </a:xfrm>
          <a:prstGeom prst="leftBrace">
            <a:avLst>
              <a:gd name="adj1" fmla="val 8333"/>
              <a:gd name="adj2" fmla="val 50000"/>
            </a:avLst>
          </a:prstGeom>
          <a:noFill/>
          <a:ln w="9525" cap="flat" cmpd="sng">
            <a:solidFill>
              <a:srgbClr val="008673"/>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609" name="Shape 609"/>
          <p:cNvSpPr txBox="1"/>
          <p:nvPr/>
        </p:nvSpPr>
        <p:spPr>
          <a:xfrm rot="-5400000">
            <a:off x="-289625" y="2471410"/>
            <a:ext cx="2493000" cy="400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2"/>
              </a:buClr>
              <a:buSzPct val="25000"/>
              <a:buFont typeface="Calibri"/>
              <a:buNone/>
            </a:pPr>
            <a:r>
              <a:rPr lang="en-US" sz="2000" b="0" i="0" u="none" strike="noStrike" cap="none">
                <a:solidFill>
                  <a:schemeClr val="dk2"/>
                </a:solidFill>
                <a:latin typeface="Calibri"/>
                <a:ea typeface="Calibri"/>
                <a:cs typeface="Calibri"/>
                <a:sym typeface="Calibri"/>
              </a:rPr>
              <a:t>TYPE OF APPLICATION</a:t>
            </a:r>
          </a:p>
        </p:txBody>
      </p:sp>
      <p:sp>
        <p:nvSpPr>
          <p:cNvPr id="610" name="Shape 610"/>
          <p:cNvSpPr txBox="1"/>
          <p:nvPr/>
        </p:nvSpPr>
        <p:spPr>
          <a:xfrm>
            <a:off x="1475520" y="1709769"/>
            <a:ext cx="1286100"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800" b="1" i="0" u="none" strike="noStrike" cap="none">
                <a:solidFill>
                  <a:schemeClr val="dk2"/>
                </a:solidFill>
                <a:latin typeface="Calibri"/>
                <a:ea typeface="Calibri"/>
                <a:cs typeface="Calibri"/>
                <a:sym typeface="Calibri"/>
              </a:rPr>
              <a:t>JEE</a:t>
            </a:r>
          </a:p>
        </p:txBody>
      </p:sp>
      <p:sp>
        <p:nvSpPr>
          <p:cNvPr id="611" name="Shape 611"/>
          <p:cNvSpPr txBox="1"/>
          <p:nvPr/>
        </p:nvSpPr>
        <p:spPr>
          <a:xfrm>
            <a:off x="1475520" y="3323107"/>
            <a:ext cx="1286100"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800" b="1" i="0" u="none" strike="noStrike" cap="none">
                <a:solidFill>
                  <a:schemeClr val="dk2"/>
                </a:solidFill>
                <a:latin typeface="Calibri"/>
                <a:ea typeface="Calibri"/>
                <a:cs typeface="Calibri"/>
                <a:sym typeface="Calibri"/>
              </a:rPr>
              <a:t>.NET</a:t>
            </a:r>
          </a:p>
        </p:txBody>
      </p:sp>
      <p:sp>
        <p:nvSpPr>
          <p:cNvPr id="612" name="Shape 612"/>
          <p:cNvSpPr txBox="1"/>
          <p:nvPr/>
        </p:nvSpPr>
        <p:spPr>
          <a:xfrm>
            <a:off x="1475520" y="4074094"/>
            <a:ext cx="1286100"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800" b="1" i="0" u="none" strike="noStrike" cap="none">
                <a:solidFill>
                  <a:schemeClr val="dk2"/>
                </a:solidFill>
                <a:latin typeface="Calibri"/>
                <a:ea typeface="Calibri"/>
                <a:cs typeface="Calibri"/>
                <a:sym typeface="Calibri"/>
              </a:rPr>
              <a:t>OTHER…</a:t>
            </a:r>
          </a:p>
        </p:txBody>
      </p:sp>
      <p:sp>
        <p:nvSpPr>
          <p:cNvPr id="613" name="Shape 613"/>
          <p:cNvSpPr txBox="1"/>
          <p:nvPr/>
        </p:nvSpPr>
        <p:spPr>
          <a:xfrm>
            <a:off x="4067517" y="1581779"/>
            <a:ext cx="1068000" cy="5847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600" b="1" i="0" u="none" strike="noStrike" cap="none">
                <a:solidFill>
                  <a:schemeClr val="dk2"/>
                </a:solidFill>
                <a:latin typeface="Calibri"/>
                <a:ea typeface="Calibri"/>
                <a:cs typeface="Calibri"/>
                <a:sym typeface="Calibri"/>
              </a:rPr>
              <a:t>FULL PROFILE</a:t>
            </a:r>
          </a:p>
        </p:txBody>
      </p:sp>
      <p:sp>
        <p:nvSpPr>
          <p:cNvPr id="614" name="Shape 614"/>
          <p:cNvSpPr txBox="1"/>
          <p:nvPr/>
        </p:nvSpPr>
        <p:spPr>
          <a:xfrm>
            <a:off x="4627842" y="2109021"/>
            <a:ext cx="891600" cy="2616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2"/>
              </a:buClr>
              <a:buSzPct val="25000"/>
              <a:buFont typeface="Calibri"/>
              <a:buNone/>
            </a:pPr>
            <a:r>
              <a:rPr lang="en-US" sz="1050" b="0" i="1" u="none" strike="noStrike" cap="none">
                <a:solidFill>
                  <a:schemeClr val="dk2"/>
                </a:solidFill>
                <a:latin typeface="Calibri"/>
                <a:ea typeface="Calibri"/>
                <a:cs typeface="Calibri"/>
                <a:sym typeface="Calibri"/>
              </a:rPr>
              <a:t>MODERNIZE</a:t>
            </a:r>
          </a:p>
        </p:txBody>
      </p:sp>
      <p:sp>
        <p:nvSpPr>
          <p:cNvPr id="615" name="Shape 615"/>
          <p:cNvSpPr txBox="1"/>
          <p:nvPr/>
        </p:nvSpPr>
        <p:spPr>
          <a:xfrm>
            <a:off x="4069364" y="2351346"/>
            <a:ext cx="1068000" cy="5847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600" b="1" i="0" u="none" strike="noStrike" cap="none">
                <a:solidFill>
                  <a:schemeClr val="dk2"/>
                </a:solidFill>
                <a:latin typeface="Calibri"/>
                <a:ea typeface="Calibri"/>
                <a:cs typeface="Calibri"/>
                <a:sym typeface="Calibri"/>
              </a:rPr>
              <a:t>WEB PROFILE</a:t>
            </a:r>
          </a:p>
        </p:txBody>
      </p:sp>
      <p:sp>
        <p:nvSpPr>
          <p:cNvPr id="616" name="Shape 616"/>
          <p:cNvSpPr txBox="1"/>
          <p:nvPr/>
        </p:nvSpPr>
        <p:spPr>
          <a:xfrm>
            <a:off x="4035987" y="4509666"/>
            <a:ext cx="1068000" cy="3387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600" b="1" i="0" u="none" strike="noStrike" cap="none">
                <a:solidFill>
                  <a:schemeClr val="dk2"/>
                </a:solidFill>
                <a:latin typeface="Calibri"/>
                <a:ea typeface="Calibri"/>
                <a:cs typeface="Calibri"/>
                <a:sym typeface="Calibri"/>
              </a:rPr>
              <a:t>DOCKER</a:t>
            </a:r>
          </a:p>
        </p:txBody>
      </p:sp>
      <p:sp>
        <p:nvSpPr>
          <p:cNvPr id="617" name="Shape 617"/>
          <p:cNvSpPr/>
          <p:nvPr/>
        </p:nvSpPr>
        <p:spPr>
          <a:xfrm rot="10800000">
            <a:off x="7454168" y="688862"/>
            <a:ext cx="304800" cy="4408200"/>
          </a:xfrm>
          <a:prstGeom prst="leftBrace">
            <a:avLst>
              <a:gd name="adj1" fmla="val 8333"/>
              <a:gd name="adj2" fmla="val 50000"/>
            </a:avLst>
          </a:prstGeom>
          <a:noFill/>
          <a:ln w="9525" cap="flat" cmpd="sng">
            <a:solidFill>
              <a:srgbClr val="008673"/>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618" name="Shape 618"/>
          <p:cNvSpPr txBox="1"/>
          <p:nvPr/>
        </p:nvSpPr>
        <p:spPr>
          <a:xfrm rot="-5400000">
            <a:off x="6003520" y="2692569"/>
            <a:ext cx="3911100" cy="4002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2000" b="0" i="0" u="none" strike="noStrike" cap="none">
                <a:solidFill>
                  <a:schemeClr val="dk2"/>
                </a:solidFill>
                <a:latin typeface="Calibri"/>
                <a:ea typeface="Calibri"/>
                <a:cs typeface="Calibri"/>
                <a:sym typeface="Calibri"/>
              </a:rPr>
              <a:t>BUILDPACK OR PCF 1.6+ FEATURE</a:t>
            </a:r>
          </a:p>
        </p:txBody>
      </p:sp>
      <p:sp>
        <p:nvSpPr>
          <p:cNvPr id="619" name="Shape 619"/>
          <p:cNvSpPr txBox="1"/>
          <p:nvPr/>
        </p:nvSpPr>
        <p:spPr>
          <a:xfrm>
            <a:off x="6194662" y="808618"/>
            <a:ext cx="1305300" cy="5541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800" b="1" i="0" u="none" strike="noStrike" cap="none">
                <a:solidFill>
                  <a:schemeClr val="lt1"/>
                </a:solidFill>
                <a:latin typeface="Calibri"/>
                <a:ea typeface="Calibri"/>
                <a:cs typeface="Calibri"/>
                <a:sym typeface="Calibri"/>
              </a:rPr>
              <a:t>JAVA</a:t>
            </a:r>
          </a:p>
          <a:p>
            <a:pPr marL="0" marR="0" lvl="0" indent="0" algn="ctr" rtl="0">
              <a:lnSpc>
                <a:spcPct val="100000"/>
              </a:lnSpc>
              <a:spcBef>
                <a:spcPts val="0"/>
              </a:spcBef>
              <a:spcAft>
                <a:spcPts val="0"/>
              </a:spcAft>
              <a:buClr>
                <a:schemeClr val="lt1"/>
              </a:buClr>
              <a:buSzPct val="25000"/>
              <a:buFont typeface="Calibri"/>
              <a:buNone/>
            </a:pPr>
            <a:r>
              <a:rPr lang="en-US" sz="1200" b="1" i="0" u="none" strike="noStrike" cap="none">
                <a:solidFill>
                  <a:schemeClr val="lt1"/>
                </a:solidFill>
                <a:latin typeface="Calibri"/>
                <a:ea typeface="Calibri"/>
                <a:cs typeface="Calibri"/>
                <a:sym typeface="Calibri"/>
              </a:rPr>
              <a:t>(BUILDPACK)</a:t>
            </a:r>
          </a:p>
        </p:txBody>
      </p:sp>
      <p:sp>
        <p:nvSpPr>
          <p:cNvPr id="620" name="Shape 620"/>
          <p:cNvSpPr txBox="1"/>
          <p:nvPr/>
        </p:nvSpPr>
        <p:spPr>
          <a:xfrm>
            <a:off x="6194662" y="3173346"/>
            <a:ext cx="1257600" cy="5541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800" b="1" i="0" u="none" strike="noStrike" cap="none">
                <a:solidFill>
                  <a:schemeClr val="lt1"/>
                </a:solidFill>
                <a:latin typeface="Calibri"/>
                <a:ea typeface="Calibri"/>
                <a:cs typeface="Calibri"/>
                <a:sym typeface="Calibri"/>
              </a:rPr>
              <a:t>.NET </a:t>
            </a:r>
          </a:p>
          <a:p>
            <a:pPr marL="0" marR="0" lvl="0" indent="0" algn="ctr" rtl="0">
              <a:lnSpc>
                <a:spcPct val="100000"/>
              </a:lnSpc>
              <a:spcBef>
                <a:spcPts val="0"/>
              </a:spcBef>
              <a:spcAft>
                <a:spcPts val="0"/>
              </a:spcAft>
              <a:buClr>
                <a:schemeClr val="lt1"/>
              </a:buClr>
              <a:buSzPct val="25000"/>
              <a:buFont typeface="Calibri"/>
              <a:buNone/>
            </a:pPr>
            <a:r>
              <a:rPr lang="en-US" sz="1200" b="1" i="0" u="none" strike="noStrike" cap="none">
                <a:solidFill>
                  <a:schemeClr val="lt1"/>
                </a:solidFill>
                <a:latin typeface="Calibri"/>
                <a:ea typeface="Calibri"/>
                <a:cs typeface="Calibri"/>
                <a:sym typeface="Calibri"/>
              </a:rPr>
              <a:t>(DIEGO CELL)</a:t>
            </a:r>
          </a:p>
        </p:txBody>
      </p:sp>
      <p:sp>
        <p:nvSpPr>
          <p:cNvPr id="621" name="Shape 621"/>
          <p:cNvSpPr txBox="1"/>
          <p:nvPr/>
        </p:nvSpPr>
        <p:spPr>
          <a:xfrm>
            <a:off x="6173644" y="4414112"/>
            <a:ext cx="1278600" cy="5385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800" b="1" i="0" u="none" strike="noStrike" cap="none">
                <a:solidFill>
                  <a:schemeClr val="lt1"/>
                </a:solidFill>
                <a:latin typeface="Calibri"/>
                <a:ea typeface="Calibri"/>
                <a:cs typeface="Calibri"/>
                <a:sym typeface="Calibri"/>
              </a:rPr>
              <a:t>DIEGO</a:t>
            </a:r>
          </a:p>
          <a:p>
            <a:pPr marL="0" marR="0" lvl="0" indent="0" algn="ctr" rtl="0">
              <a:lnSpc>
                <a:spcPct val="100000"/>
              </a:lnSpc>
              <a:spcBef>
                <a:spcPts val="0"/>
              </a:spcBef>
              <a:spcAft>
                <a:spcPts val="0"/>
              </a:spcAft>
              <a:buClr>
                <a:schemeClr val="lt1"/>
              </a:buClr>
              <a:buSzPct val="25000"/>
              <a:buFont typeface="Calibri"/>
              <a:buNone/>
            </a:pPr>
            <a:r>
              <a:rPr lang="en-US" sz="1100" b="1" i="0" u="none" strike="noStrike" cap="none">
                <a:solidFill>
                  <a:schemeClr val="lt1"/>
                </a:solidFill>
                <a:latin typeface="Calibri"/>
                <a:ea typeface="Calibri"/>
                <a:cs typeface="Calibri"/>
                <a:sym typeface="Calibri"/>
              </a:rPr>
              <a:t>(GARDEN LINUX)</a:t>
            </a:r>
          </a:p>
        </p:txBody>
      </p:sp>
      <p:sp>
        <p:nvSpPr>
          <p:cNvPr id="622" name="Shape 622"/>
          <p:cNvSpPr txBox="1"/>
          <p:nvPr/>
        </p:nvSpPr>
        <p:spPr>
          <a:xfrm>
            <a:off x="6126480" y="3728414"/>
            <a:ext cx="1373400" cy="646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2"/>
              </a:buClr>
              <a:buSzPct val="25000"/>
              <a:buFont typeface="Calibri"/>
              <a:buNone/>
            </a:pPr>
            <a:r>
              <a:rPr lang="en-US" sz="1200" b="1" i="0" u="none" strike="noStrike" cap="none">
                <a:solidFill>
                  <a:schemeClr val="dk2"/>
                </a:solidFill>
                <a:latin typeface="Calibri"/>
                <a:ea typeface="Calibri"/>
                <a:cs typeface="Calibri"/>
                <a:sym typeface="Calibri"/>
              </a:rPr>
              <a:t>NODE.JS</a:t>
            </a:r>
          </a:p>
          <a:p>
            <a:pPr marL="0" marR="0" lvl="0" indent="0" algn="l" rtl="0">
              <a:lnSpc>
                <a:spcPct val="100000"/>
              </a:lnSpc>
              <a:spcBef>
                <a:spcPts val="0"/>
              </a:spcBef>
              <a:spcAft>
                <a:spcPts val="0"/>
              </a:spcAft>
              <a:buClr>
                <a:schemeClr val="dk2"/>
              </a:buClr>
              <a:buSzPct val="25000"/>
              <a:buFont typeface="Calibri"/>
              <a:buNone/>
            </a:pPr>
            <a:r>
              <a:rPr lang="en-US" sz="1200" b="1" i="0" u="none" strike="noStrike" cap="none">
                <a:solidFill>
                  <a:schemeClr val="dk2"/>
                </a:solidFill>
                <a:latin typeface="Calibri"/>
                <a:ea typeface="Calibri"/>
                <a:cs typeface="Calibri"/>
                <a:sym typeface="Calibri"/>
              </a:rPr>
              <a:t>PHP</a:t>
            </a:r>
          </a:p>
          <a:p>
            <a:pPr marL="0" marR="0" lvl="0" indent="0" algn="l" rtl="0">
              <a:lnSpc>
                <a:spcPct val="100000"/>
              </a:lnSpc>
              <a:spcBef>
                <a:spcPts val="0"/>
              </a:spcBef>
              <a:spcAft>
                <a:spcPts val="0"/>
              </a:spcAft>
              <a:buClr>
                <a:schemeClr val="dk2"/>
              </a:buClr>
              <a:buSzPct val="25000"/>
              <a:buFont typeface="Calibri"/>
              <a:buNone/>
            </a:pPr>
            <a:r>
              <a:rPr lang="en-US" sz="1200" b="1" i="0" u="none" strike="noStrike" cap="none">
                <a:solidFill>
                  <a:schemeClr val="dk2"/>
                </a:solidFill>
                <a:latin typeface="Calibri"/>
                <a:ea typeface="Calibri"/>
                <a:cs typeface="Calibri"/>
                <a:sym typeface="Calibri"/>
              </a:rPr>
              <a:t>GO … AND MORE</a:t>
            </a:r>
          </a:p>
        </p:txBody>
      </p:sp>
      <p:sp>
        <p:nvSpPr>
          <p:cNvPr id="623" name="Shape 623"/>
          <p:cNvSpPr txBox="1"/>
          <p:nvPr/>
        </p:nvSpPr>
        <p:spPr>
          <a:xfrm>
            <a:off x="6173642" y="1955535"/>
            <a:ext cx="1218300" cy="5541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800" b="1" i="0" u="none" strike="noStrike" cap="none">
                <a:solidFill>
                  <a:schemeClr val="lt1"/>
                </a:solidFill>
                <a:latin typeface="Calibri"/>
                <a:ea typeface="Calibri"/>
                <a:cs typeface="Calibri"/>
                <a:sym typeface="Calibri"/>
              </a:rPr>
              <a:t>3</a:t>
            </a:r>
            <a:r>
              <a:rPr lang="en-US" sz="1800" b="1" i="0" u="none" strike="noStrike" cap="none" baseline="30000">
                <a:solidFill>
                  <a:schemeClr val="lt1"/>
                </a:solidFill>
                <a:latin typeface="Calibri"/>
                <a:ea typeface="Calibri"/>
                <a:cs typeface="Calibri"/>
                <a:sym typeface="Calibri"/>
              </a:rPr>
              <a:t>rd</a:t>
            </a:r>
            <a:r>
              <a:rPr lang="en-US" sz="1800" b="1" i="0" u="none" strike="noStrike" cap="none">
                <a:solidFill>
                  <a:schemeClr val="lt1"/>
                </a:solidFill>
                <a:latin typeface="Calibri"/>
                <a:ea typeface="Calibri"/>
                <a:cs typeface="Calibri"/>
                <a:sym typeface="Calibri"/>
              </a:rPr>
              <a:t> PARTY</a:t>
            </a:r>
          </a:p>
          <a:p>
            <a:pPr marL="0" marR="0" lvl="0" indent="0" algn="ctr" rtl="0">
              <a:lnSpc>
                <a:spcPct val="100000"/>
              </a:lnSpc>
              <a:spcBef>
                <a:spcPts val="0"/>
              </a:spcBef>
              <a:spcAft>
                <a:spcPts val="0"/>
              </a:spcAft>
              <a:buClr>
                <a:schemeClr val="lt1"/>
              </a:buClr>
              <a:buSzPct val="25000"/>
              <a:buFont typeface="Calibri"/>
              <a:buNone/>
            </a:pPr>
            <a:r>
              <a:rPr lang="en-US" sz="1200" b="1" i="0" u="none" strike="noStrike" cap="none">
                <a:solidFill>
                  <a:schemeClr val="lt1"/>
                </a:solidFill>
                <a:latin typeface="Calibri"/>
                <a:ea typeface="Calibri"/>
                <a:cs typeface="Calibri"/>
                <a:sym typeface="Calibri"/>
              </a:rPr>
              <a:t>(BUILDPACKS)</a:t>
            </a:r>
          </a:p>
        </p:txBody>
      </p:sp>
    </p:spTree>
    <p:extLst>
      <p:ext uri="{BB962C8B-B14F-4D97-AF65-F5344CB8AC3E}">
        <p14:creationId xmlns:p14="http://schemas.microsoft.com/office/powerpoint/2010/main" val="39721504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Shape 628"/>
          <p:cNvSpPr txBox="1">
            <a:spLocks noGrp="1"/>
          </p:cNvSpPr>
          <p:nvPr>
            <p:ph type="subTitle" idx="1"/>
          </p:nvPr>
        </p:nvSpPr>
        <p:spPr>
          <a:xfrm>
            <a:off x="365761" y="624700"/>
            <a:ext cx="8412600" cy="5421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595959"/>
              </a:buClr>
              <a:buSzPct val="25000"/>
              <a:buFont typeface="Arial"/>
              <a:buNone/>
            </a:pPr>
            <a:r>
              <a:rPr lang="en-US" sz="1800" b="0" i="0" u="none" strike="noStrike" cap="none">
                <a:solidFill>
                  <a:srgbClr val="595959"/>
                </a:solidFill>
                <a:latin typeface="Arial"/>
                <a:ea typeface="Arial"/>
                <a:cs typeface="Arial"/>
                <a:sym typeface="Arial"/>
              </a:rPr>
              <a:t>Don’t Plan Everything; Start Small and Let Your Work Inform the Strategy</a:t>
            </a:r>
          </a:p>
        </p:txBody>
      </p:sp>
      <p:sp>
        <p:nvSpPr>
          <p:cNvPr id="629" name="Shape 629"/>
          <p:cNvSpPr txBox="1">
            <a:spLocks noGrp="1"/>
          </p:cNvSpPr>
          <p:nvPr>
            <p:ph type="title"/>
          </p:nvPr>
        </p:nvSpPr>
        <p:spPr>
          <a:xfrm>
            <a:off x="365760" y="169550"/>
            <a:ext cx="8412600" cy="5421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sz="2800" b="1" i="0" u="none" strike="noStrike" cap="none">
                <a:solidFill>
                  <a:schemeClr val="accent1"/>
                </a:solidFill>
                <a:latin typeface="Arial"/>
                <a:ea typeface="Arial"/>
                <a:cs typeface="Arial"/>
                <a:sym typeface="Arial"/>
              </a:rPr>
              <a:t>How to Start – What To Do</a:t>
            </a:r>
          </a:p>
        </p:txBody>
      </p:sp>
      <p:sp>
        <p:nvSpPr>
          <p:cNvPr id="630" name="Shape 630"/>
          <p:cNvSpPr txBox="1">
            <a:spLocks noGrp="1"/>
          </p:cNvSpPr>
          <p:nvPr>
            <p:ph type="body" idx="2"/>
          </p:nvPr>
        </p:nvSpPr>
        <p:spPr>
          <a:xfrm>
            <a:off x="365759" y="1254125"/>
            <a:ext cx="4941600" cy="3483600"/>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0"/>
              </a:spcBef>
              <a:spcAft>
                <a:spcPts val="0"/>
              </a:spcAft>
              <a:buClr>
                <a:srgbClr val="008674"/>
              </a:buClr>
              <a:buSzPct val="100000"/>
              <a:buFont typeface="Noto Sans Symbols"/>
              <a:buChar char="▪"/>
            </a:pPr>
            <a:r>
              <a:rPr lang="en-US" sz="1800" b="0" i="0" u="none" strike="noStrike" cap="none">
                <a:solidFill>
                  <a:srgbClr val="595959"/>
                </a:solidFill>
                <a:latin typeface="Arial"/>
                <a:ea typeface="Arial"/>
                <a:cs typeface="Arial"/>
                <a:sym typeface="Arial"/>
              </a:rPr>
              <a:t>Scope</a:t>
            </a:r>
          </a:p>
          <a:p>
            <a:pPr marL="740664" marR="0" lvl="1" indent="-296164" algn="l" rtl="0">
              <a:lnSpc>
                <a:spcPct val="100000"/>
              </a:lnSpc>
              <a:spcBef>
                <a:spcPts val="300"/>
              </a:spcBef>
              <a:spcAft>
                <a:spcPts val="0"/>
              </a:spcAft>
              <a:buClr>
                <a:srgbClr val="008674"/>
              </a:buClr>
              <a:buSzPct val="100000"/>
              <a:buFont typeface="Helvetica Neue"/>
              <a:buChar char="-"/>
            </a:pPr>
            <a:r>
              <a:rPr lang="en-US" sz="1600" b="0" i="0" u="none" strike="noStrike" cap="none">
                <a:solidFill>
                  <a:srgbClr val="595959"/>
                </a:solidFill>
                <a:latin typeface="Arial"/>
                <a:ea typeface="Arial"/>
                <a:cs typeface="Arial"/>
                <a:sym typeface="Arial"/>
              </a:rPr>
              <a:t>Prepare your initial list of apps</a:t>
            </a:r>
          </a:p>
          <a:p>
            <a:pPr marL="740664" marR="0" lvl="1" indent="-296164" algn="l" rtl="0">
              <a:lnSpc>
                <a:spcPct val="100000"/>
              </a:lnSpc>
              <a:spcBef>
                <a:spcPts val="300"/>
              </a:spcBef>
              <a:spcAft>
                <a:spcPts val="0"/>
              </a:spcAft>
              <a:buClr>
                <a:srgbClr val="008674"/>
              </a:buClr>
              <a:buSzPct val="100000"/>
              <a:buFont typeface="Helvetica Neue"/>
              <a:buChar char="-"/>
            </a:pPr>
            <a:r>
              <a:rPr lang="en-US" sz="1600" b="0" i="0" u="none" strike="noStrike" cap="none">
                <a:solidFill>
                  <a:srgbClr val="595959"/>
                </a:solidFill>
                <a:latin typeface="Arial"/>
                <a:ea typeface="Arial"/>
                <a:cs typeface="Arial"/>
                <a:sym typeface="Arial"/>
              </a:rPr>
              <a:t>Get the right people in a room</a:t>
            </a:r>
          </a:p>
          <a:p>
            <a:pPr marL="740664" marR="0" lvl="1" indent="-296164" algn="l" rtl="0">
              <a:lnSpc>
                <a:spcPct val="100000"/>
              </a:lnSpc>
              <a:spcBef>
                <a:spcPts val="300"/>
              </a:spcBef>
              <a:spcAft>
                <a:spcPts val="0"/>
              </a:spcAft>
              <a:buClr>
                <a:srgbClr val="008674"/>
              </a:buClr>
              <a:buSzPct val="100000"/>
              <a:buFont typeface="Helvetica Neue"/>
              <a:buChar char="-"/>
            </a:pPr>
            <a:r>
              <a:rPr lang="en-US" sz="1600" b="0" i="0" u="none" strike="noStrike" cap="none">
                <a:solidFill>
                  <a:srgbClr val="595959"/>
                </a:solidFill>
                <a:latin typeface="Arial"/>
                <a:ea typeface="Arial"/>
                <a:cs typeface="Arial"/>
                <a:sym typeface="Arial"/>
              </a:rPr>
              <a:t>Define the business value to drive</a:t>
            </a:r>
          </a:p>
          <a:p>
            <a:pPr marL="285750" marR="0" lvl="0" indent="-285750" algn="l" rtl="0">
              <a:lnSpc>
                <a:spcPct val="100000"/>
              </a:lnSpc>
              <a:spcBef>
                <a:spcPts val="300"/>
              </a:spcBef>
              <a:spcAft>
                <a:spcPts val="0"/>
              </a:spcAft>
              <a:buClr>
                <a:srgbClr val="008674"/>
              </a:buClr>
              <a:buSzPct val="100000"/>
              <a:buFont typeface="Noto Sans Symbols"/>
              <a:buChar char="▪"/>
            </a:pPr>
            <a:r>
              <a:rPr lang="en-US" sz="1800" b="0" i="0" u="none" strike="noStrike" cap="none">
                <a:solidFill>
                  <a:srgbClr val="595959"/>
                </a:solidFill>
                <a:latin typeface="Arial"/>
                <a:ea typeface="Arial"/>
                <a:cs typeface="Arial"/>
                <a:sym typeface="Arial"/>
              </a:rPr>
              <a:t>Snap Analysis</a:t>
            </a:r>
          </a:p>
          <a:p>
            <a:pPr marL="740664" marR="0" lvl="1" indent="-296164" algn="l" rtl="0">
              <a:lnSpc>
                <a:spcPct val="100000"/>
              </a:lnSpc>
              <a:spcBef>
                <a:spcPts val="300"/>
              </a:spcBef>
              <a:spcAft>
                <a:spcPts val="0"/>
              </a:spcAft>
              <a:buClr>
                <a:srgbClr val="008674"/>
              </a:buClr>
              <a:buSzPct val="100000"/>
              <a:buFont typeface="Helvetica Neue"/>
              <a:buChar char="-"/>
            </a:pPr>
            <a:r>
              <a:rPr lang="en-US" sz="1600" b="0" i="0" u="none" strike="noStrike" cap="none">
                <a:solidFill>
                  <a:srgbClr val="595959"/>
                </a:solidFill>
                <a:latin typeface="Arial"/>
                <a:ea typeface="Arial"/>
                <a:cs typeface="Arial"/>
                <a:sym typeface="Arial"/>
              </a:rPr>
              <a:t>Look at suitability</a:t>
            </a:r>
          </a:p>
          <a:p>
            <a:pPr marL="740664" marR="0" lvl="1" indent="-296164" algn="l" rtl="0">
              <a:lnSpc>
                <a:spcPct val="100000"/>
              </a:lnSpc>
              <a:spcBef>
                <a:spcPts val="300"/>
              </a:spcBef>
              <a:spcAft>
                <a:spcPts val="0"/>
              </a:spcAft>
              <a:buClr>
                <a:srgbClr val="008674"/>
              </a:buClr>
              <a:buSzPct val="100000"/>
              <a:buFont typeface="Helvetica Neue"/>
              <a:buChar char="-"/>
            </a:pPr>
            <a:r>
              <a:rPr lang="en-US" sz="1600" b="0" i="0" u="none" strike="noStrike" cap="none">
                <a:solidFill>
                  <a:srgbClr val="595959"/>
                </a:solidFill>
                <a:latin typeface="Arial"/>
                <a:ea typeface="Arial"/>
                <a:cs typeface="Arial"/>
                <a:sym typeface="Arial"/>
              </a:rPr>
              <a:t>Decide on migration flows</a:t>
            </a:r>
          </a:p>
          <a:p>
            <a:pPr marL="740664" marR="0" lvl="1" indent="-296164" algn="l" rtl="0">
              <a:lnSpc>
                <a:spcPct val="100000"/>
              </a:lnSpc>
              <a:spcBef>
                <a:spcPts val="300"/>
              </a:spcBef>
              <a:spcAft>
                <a:spcPts val="0"/>
              </a:spcAft>
              <a:buClr>
                <a:srgbClr val="008674"/>
              </a:buClr>
              <a:buSzPct val="100000"/>
              <a:buFont typeface="Helvetica Neue"/>
              <a:buChar char="-"/>
            </a:pPr>
            <a:r>
              <a:rPr lang="en-US" sz="1600" b="0" i="0" u="none" strike="noStrike" cap="none">
                <a:solidFill>
                  <a:srgbClr val="595959"/>
                </a:solidFill>
                <a:latin typeface="Arial"/>
                <a:ea typeface="Arial"/>
                <a:cs typeface="Arial"/>
                <a:sym typeface="Arial"/>
              </a:rPr>
              <a:t>Flag risks and assumptions</a:t>
            </a:r>
          </a:p>
          <a:p>
            <a:pPr marL="285750" marR="0" lvl="0" indent="-285750" algn="l" rtl="0">
              <a:lnSpc>
                <a:spcPct val="100000"/>
              </a:lnSpc>
              <a:spcBef>
                <a:spcPts val="300"/>
              </a:spcBef>
              <a:spcAft>
                <a:spcPts val="0"/>
              </a:spcAft>
              <a:buClr>
                <a:srgbClr val="008674"/>
              </a:buClr>
              <a:buSzPct val="100000"/>
              <a:buFont typeface="Noto Sans Symbols"/>
              <a:buChar char="▪"/>
            </a:pPr>
            <a:r>
              <a:rPr lang="en-US" sz="1800" b="0" i="0" u="none" strike="noStrike" cap="none">
                <a:solidFill>
                  <a:srgbClr val="595959"/>
                </a:solidFill>
                <a:latin typeface="Arial"/>
                <a:ea typeface="Arial"/>
                <a:cs typeface="Arial"/>
                <a:sym typeface="Arial"/>
              </a:rPr>
              <a:t>Begin With a Time-Bound Pilot</a:t>
            </a:r>
          </a:p>
          <a:p>
            <a:pPr marL="740664" marR="0" lvl="1" indent="-296164" algn="l" rtl="0">
              <a:lnSpc>
                <a:spcPct val="100000"/>
              </a:lnSpc>
              <a:spcBef>
                <a:spcPts val="300"/>
              </a:spcBef>
              <a:spcAft>
                <a:spcPts val="0"/>
              </a:spcAft>
              <a:buClr>
                <a:srgbClr val="008674"/>
              </a:buClr>
              <a:buSzPct val="100000"/>
              <a:buFont typeface="Helvetica Neue"/>
              <a:buChar char="-"/>
            </a:pPr>
            <a:r>
              <a:rPr lang="en-US" sz="1600" b="0" i="0" u="none" strike="noStrike" cap="none">
                <a:solidFill>
                  <a:srgbClr val="595959"/>
                </a:solidFill>
                <a:latin typeface="Arial"/>
                <a:ea typeface="Arial"/>
                <a:cs typeface="Arial"/>
                <a:sym typeface="Arial"/>
              </a:rPr>
              <a:t>Designate the right people</a:t>
            </a:r>
          </a:p>
          <a:p>
            <a:pPr marL="740664" marR="0" lvl="1" indent="-296164" algn="l" rtl="0">
              <a:lnSpc>
                <a:spcPct val="100000"/>
              </a:lnSpc>
              <a:spcBef>
                <a:spcPts val="300"/>
              </a:spcBef>
              <a:spcAft>
                <a:spcPts val="0"/>
              </a:spcAft>
              <a:buClr>
                <a:srgbClr val="008674"/>
              </a:buClr>
              <a:buSzPct val="100000"/>
              <a:buFont typeface="Helvetica Neue"/>
              <a:buChar char="-"/>
            </a:pPr>
            <a:r>
              <a:rPr lang="en-US" sz="1600" b="0" i="0" u="none" strike="noStrike" cap="none">
                <a:solidFill>
                  <a:srgbClr val="595959"/>
                </a:solidFill>
                <a:latin typeface="Arial"/>
                <a:ea typeface="Arial"/>
                <a:cs typeface="Arial"/>
                <a:sym typeface="Arial"/>
              </a:rPr>
              <a:t>Work for 6 to 10 weeks on a backlog</a:t>
            </a:r>
          </a:p>
          <a:p>
            <a:pPr marL="740664" marR="0" lvl="1" indent="-296164" algn="l" rtl="0">
              <a:lnSpc>
                <a:spcPct val="100000"/>
              </a:lnSpc>
              <a:spcBef>
                <a:spcPts val="300"/>
              </a:spcBef>
              <a:spcAft>
                <a:spcPts val="0"/>
              </a:spcAft>
              <a:buClr>
                <a:srgbClr val="008674"/>
              </a:buClr>
              <a:buSzPct val="100000"/>
              <a:buFont typeface="Helvetica Neue"/>
              <a:buChar char="-"/>
            </a:pPr>
            <a:r>
              <a:rPr lang="en-US" sz="1600" b="0" i="0" u="none" strike="noStrike" cap="none">
                <a:solidFill>
                  <a:srgbClr val="595959"/>
                </a:solidFill>
                <a:latin typeface="Arial"/>
                <a:ea typeface="Arial"/>
                <a:cs typeface="Arial"/>
                <a:sym typeface="Arial"/>
              </a:rPr>
              <a:t>Translate work done into patterns cookbook</a:t>
            </a:r>
          </a:p>
        </p:txBody>
      </p:sp>
      <p:pic>
        <p:nvPicPr>
          <p:cNvPr id="631" name="Shape 631"/>
          <p:cNvPicPr preferRelativeResize="0"/>
          <p:nvPr/>
        </p:nvPicPr>
        <p:blipFill rotWithShape="1">
          <a:blip r:embed="rId3">
            <a:alphaModFix/>
          </a:blip>
          <a:srcRect/>
          <a:stretch/>
        </p:blipFill>
        <p:spPr>
          <a:xfrm>
            <a:off x="5436833" y="2239130"/>
            <a:ext cx="3341399" cy="2498399"/>
          </a:xfrm>
          <a:prstGeom prst="rect">
            <a:avLst/>
          </a:prstGeom>
          <a:noFill/>
          <a:ln>
            <a:noFill/>
          </a:ln>
        </p:spPr>
      </p:pic>
      <p:pic>
        <p:nvPicPr>
          <p:cNvPr id="632" name="Shape 632"/>
          <p:cNvPicPr preferRelativeResize="0"/>
          <p:nvPr/>
        </p:nvPicPr>
        <p:blipFill rotWithShape="1">
          <a:blip r:embed="rId4">
            <a:alphaModFix/>
          </a:blip>
          <a:srcRect/>
          <a:stretch/>
        </p:blipFill>
        <p:spPr>
          <a:xfrm>
            <a:off x="4572000" y="1269280"/>
            <a:ext cx="2777100" cy="2571900"/>
          </a:xfrm>
          <a:prstGeom prst="rect">
            <a:avLst/>
          </a:prstGeom>
          <a:noFill/>
          <a:ln>
            <a:noFill/>
          </a:ln>
        </p:spPr>
      </p:pic>
    </p:spTree>
    <p:extLst>
      <p:ext uri="{BB962C8B-B14F-4D97-AF65-F5344CB8AC3E}">
        <p14:creationId xmlns:p14="http://schemas.microsoft.com/office/powerpoint/2010/main" val="13546189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cxnSp>
        <p:nvCxnSpPr>
          <p:cNvPr id="637" name="Shape 637"/>
          <p:cNvCxnSpPr/>
          <p:nvPr/>
        </p:nvCxnSpPr>
        <p:spPr>
          <a:xfrm>
            <a:off x="6671181" y="2363032"/>
            <a:ext cx="365700" cy="0"/>
          </a:xfrm>
          <a:prstGeom prst="straightConnector1">
            <a:avLst/>
          </a:prstGeom>
          <a:noFill/>
          <a:ln w="9525" cap="flat" cmpd="sng">
            <a:solidFill>
              <a:srgbClr val="008673"/>
            </a:solidFill>
            <a:prstDash val="solid"/>
            <a:round/>
            <a:headEnd type="triangle" w="lg" len="lg"/>
            <a:tailEnd type="none" w="med" len="med"/>
          </a:ln>
        </p:spPr>
      </p:cxnSp>
      <p:sp>
        <p:nvSpPr>
          <p:cNvPr id="638" name="Shape 638"/>
          <p:cNvSpPr txBox="1">
            <a:spLocks noGrp="1"/>
          </p:cNvSpPr>
          <p:nvPr>
            <p:ph type="title"/>
          </p:nvPr>
        </p:nvSpPr>
        <p:spPr>
          <a:xfrm>
            <a:off x="365760" y="169550"/>
            <a:ext cx="8412600" cy="5421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sz="2800" b="1" i="0" u="none" strike="noStrike" cap="none">
                <a:solidFill>
                  <a:schemeClr val="accent1"/>
                </a:solidFill>
                <a:latin typeface="Arial"/>
                <a:ea typeface="Arial"/>
                <a:cs typeface="Arial"/>
                <a:sym typeface="Arial"/>
              </a:rPr>
              <a:t>Replatform and Modernize</a:t>
            </a:r>
          </a:p>
        </p:txBody>
      </p:sp>
      <p:pic>
        <p:nvPicPr>
          <p:cNvPr id="639" name="Shape 639" descr="lift truck.jpg"/>
          <p:cNvPicPr preferRelativeResize="0"/>
          <p:nvPr/>
        </p:nvPicPr>
        <p:blipFill rotWithShape="1">
          <a:blip r:embed="rId3">
            <a:alphaModFix/>
          </a:blip>
          <a:srcRect/>
          <a:stretch/>
        </p:blipFill>
        <p:spPr>
          <a:xfrm>
            <a:off x="551439" y="1573849"/>
            <a:ext cx="1786200" cy="1676400"/>
          </a:xfrm>
          <a:prstGeom prst="rect">
            <a:avLst/>
          </a:prstGeom>
          <a:noFill/>
          <a:ln>
            <a:noFill/>
          </a:ln>
        </p:spPr>
      </p:pic>
      <p:sp>
        <p:nvSpPr>
          <p:cNvPr id="640" name="Shape 640"/>
          <p:cNvSpPr/>
          <p:nvPr/>
        </p:nvSpPr>
        <p:spPr>
          <a:xfrm>
            <a:off x="1830733" y="2031778"/>
            <a:ext cx="410400" cy="387000"/>
          </a:xfrm>
          <a:prstGeom prst="rect">
            <a:avLst/>
          </a:prstGeom>
          <a:solidFill>
            <a:srgbClr val="A5A5A5"/>
          </a:solid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100" b="0" i="0" u="none" strike="noStrike" cap="none">
                <a:solidFill>
                  <a:schemeClr val="lt1"/>
                </a:solidFill>
                <a:latin typeface="Calibri"/>
                <a:ea typeface="Calibri"/>
                <a:cs typeface="Calibri"/>
                <a:sym typeface="Calibri"/>
              </a:rPr>
              <a:t>APP</a:t>
            </a:r>
          </a:p>
        </p:txBody>
      </p:sp>
      <p:sp>
        <p:nvSpPr>
          <p:cNvPr id="641" name="Shape 641"/>
          <p:cNvSpPr/>
          <p:nvPr/>
        </p:nvSpPr>
        <p:spPr>
          <a:xfrm>
            <a:off x="1830733" y="2473853"/>
            <a:ext cx="410400" cy="387000"/>
          </a:xfrm>
          <a:prstGeom prst="rect">
            <a:avLst/>
          </a:prstGeom>
          <a:solidFill>
            <a:srgbClr val="A5A5A5"/>
          </a:solid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100" b="0" i="0" u="none" strike="noStrike" cap="none">
                <a:solidFill>
                  <a:schemeClr val="lt1"/>
                </a:solidFill>
                <a:latin typeface="Calibri"/>
                <a:ea typeface="Calibri"/>
                <a:cs typeface="Calibri"/>
                <a:sym typeface="Calibri"/>
              </a:rPr>
              <a:t>APP</a:t>
            </a:r>
          </a:p>
        </p:txBody>
      </p:sp>
      <p:sp>
        <p:nvSpPr>
          <p:cNvPr id="642" name="Shape 642"/>
          <p:cNvSpPr/>
          <p:nvPr/>
        </p:nvSpPr>
        <p:spPr>
          <a:xfrm>
            <a:off x="7196110" y="1736935"/>
            <a:ext cx="1302600" cy="1093500"/>
          </a:xfrm>
          <a:prstGeom prst="rect">
            <a:avLst/>
          </a:prstGeom>
          <a:solidFill>
            <a:srgbClr val="A5A5A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2800" b="0" i="0" u="none" strike="noStrike" cap="none">
                <a:solidFill>
                  <a:schemeClr val="lt1"/>
                </a:solidFill>
                <a:latin typeface="Calibri"/>
                <a:ea typeface="Calibri"/>
                <a:cs typeface="Calibri"/>
                <a:sym typeface="Calibri"/>
              </a:rPr>
              <a:t>APP</a:t>
            </a:r>
          </a:p>
        </p:txBody>
      </p:sp>
      <p:sp>
        <p:nvSpPr>
          <p:cNvPr id="643" name="Shape 643"/>
          <p:cNvSpPr/>
          <p:nvPr/>
        </p:nvSpPr>
        <p:spPr>
          <a:xfrm rot="3215202">
            <a:off x="6722466" y="1479440"/>
            <a:ext cx="1031492" cy="903387"/>
          </a:xfrm>
          <a:prstGeom prst="triangle">
            <a:avLst>
              <a:gd name="adj" fmla="val 50000"/>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644" name="Shape 644"/>
          <p:cNvPicPr preferRelativeResize="0"/>
          <p:nvPr/>
        </p:nvPicPr>
        <p:blipFill rotWithShape="1">
          <a:blip r:embed="rId4">
            <a:alphaModFix/>
          </a:blip>
          <a:srcRect/>
          <a:stretch/>
        </p:blipFill>
        <p:spPr>
          <a:xfrm rot="-7616546" flipH="1">
            <a:off x="6485842" y="1720396"/>
            <a:ext cx="1516441" cy="1516441"/>
          </a:xfrm>
          <a:prstGeom prst="rect">
            <a:avLst/>
          </a:prstGeom>
          <a:noFill/>
          <a:ln>
            <a:noFill/>
          </a:ln>
        </p:spPr>
      </p:pic>
      <p:sp>
        <p:nvSpPr>
          <p:cNvPr id="645" name="Shape 645"/>
          <p:cNvSpPr/>
          <p:nvPr/>
        </p:nvSpPr>
        <p:spPr>
          <a:xfrm>
            <a:off x="5585987" y="1886451"/>
            <a:ext cx="649200" cy="310500"/>
          </a:xfrm>
          <a:prstGeom prst="rect">
            <a:avLst/>
          </a:prstGeom>
          <a:solidFill>
            <a:srgbClr val="A5A5A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050" b="0" i="0" u="none" strike="noStrike" cap="none">
                <a:solidFill>
                  <a:schemeClr val="lt1"/>
                </a:solidFill>
                <a:latin typeface="Calibri"/>
                <a:ea typeface="Calibri"/>
                <a:cs typeface="Calibri"/>
                <a:sym typeface="Calibri"/>
              </a:rPr>
              <a:t>µService</a:t>
            </a:r>
          </a:p>
        </p:txBody>
      </p:sp>
      <p:sp>
        <p:nvSpPr>
          <p:cNvPr id="646" name="Shape 646"/>
          <p:cNvSpPr/>
          <p:nvPr/>
        </p:nvSpPr>
        <p:spPr>
          <a:xfrm>
            <a:off x="6014435" y="2223093"/>
            <a:ext cx="649200" cy="310500"/>
          </a:xfrm>
          <a:prstGeom prst="rect">
            <a:avLst/>
          </a:prstGeom>
          <a:solidFill>
            <a:srgbClr val="A5A5A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050" b="0" i="0" u="none" strike="noStrike" cap="none">
                <a:solidFill>
                  <a:schemeClr val="lt1"/>
                </a:solidFill>
                <a:latin typeface="Calibri"/>
                <a:ea typeface="Calibri"/>
                <a:cs typeface="Calibri"/>
                <a:sym typeface="Calibri"/>
              </a:rPr>
              <a:t>µService</a:t>
            </a:r>
          </a:p>
        </p:txBody>
      </p:sp>
      <p:sp>
        <p:nvSpPr>
          <p:cNvPr id="647" name="Shape 647"/>
          <p:cNvSpPr/>
          <p:nvPr/>
        </p:nvSpPr>
        <p:spPr>
          <a:xfrm>
            <a:off x="5303985" y="2412049"/>
            <a:ext cx="649200" cy="310500"/>
          </a:xfrm>
          <a:prstGeom prst="rect">
            <a:avLst/>
          </a:prstGeom>
          <a:solidFill>
            <a:srgbClr val="A5A5A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050" b="0" i="0" u="none" strike="noStrike" cap="none">
                <a:solidFill>
                  <a:schemeClr val="lt1"/>
                </a:solidFill>
                <a:latin typeface="Calibri"/>
                <a:ea typeface="Calibri"/>
                <a:cs typeface="Calibri"/>
                <a:sym typeface="Calibri"/>
              </a:rPr>
              <a:t>µService</a:t>
            </a:r>
          </a:p>
        </p:txBody>
      </p:sp>
      <p:sp>
        <p:nvSpPr>
          <p:cNvPr id="648" name="Shape 648"/>
          <p:cNvSpPr/>
          <p:nvPr/>
        </p:nvSpPr>
        <p:spPr>
          <a:xfrm rot="1083836">
            <a:off x="3461078" y="2087243"/>
            <a:ext cx="410219" cy="386880"/>
          </a:xfrm>
          <a:prstGeom prst="rect">
            <a:avLst/>
          </a:prstGeom>
          <a:solidFill>
            <a:srgbClr val="A5A5A5"/>
          </a:solid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100" b="0" i="0" u="none" strike="noStrike" cap="none">
                <a:solidFill>
                  <a:schemeClr val="lt1"/>
                </a:solidFill>
                <a:latin typeface="Calibri"/>
                <a:ea typeface="Calibri"/>
                <a:cs typeface="Calibri"/>
                <a:sym typeface="Calibri"/>
              </a:rPr>
              <a:t>APP</a:t>
            </a:r>
          </a:p>
        </p:txBody>
      </p:sp>
      <p:sp>
        <p:nvSpPr>
          <p:cNvPr id="649" name="Shape 649"/>
          <p:cNvSpPr/>
          <p:nvPr/>
        </p:nvSpPr>
        <p:spPr>
          <a:xfrm>
            <a:off x="3652369" y="2160115"/>
            <a:ext cx="746100" cy="727500"/>
          </a:xfrm>
          <a:prstGeom prst="ellipse">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50" name="Shape 650"/>
          <p:cNvSpPr/>
          <p:nvPr/>
        </p:nvSpPr>
        <p:spPr>
          <a:xfrm>
            <a:off x="4714439" y="2244522"/>
            <a:ext cx="746100" cy="727500"/>
          </a:xfrm>
          <a:prstGeom prst="ellipse">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cxnSp>
        <p:nvCxnSpPr>
          <p:cNvPr id="651" name="Shape 651"/>
          <p:cNvCxnSpPr/>
          <p:nvPr/>
        </p:nvCxnSpPr>
        <p:spPr>
          <a:xfrm>
            <a:off x="6326185" y="2115649"/>
            <a:ext cx="365700" cy="0"/>
          </a:xfrm>
          <a:prstGeom prst="straightConnector1">
            <a:avLst/>
          </a:prstGeom>
          <a:noFill/>
          <a:ln w="9525" cap="flat" cmpd="sng">
            <a:solidFill>
              <a:srgbClr val="008673"/>
            </a:solidFill>
            <a:prstDash val="solid"/>
            <a:round/>
            <a:headEnd type="triangle" w="lg" len="lg"/>
            <a:tailEnd type="none" w="med" len="med"/>
          </a:ln>
        </p:spPr>
      </p:cxnSp>
      <p:sp>
        <p:nvSpPr>
          <p:cNvPr id="652" name="Shape 652"/>
          <p:cNvSpPr/>
          <p:nvPr/>
        </p:nvSpPr>
        <p:spPr>
          <a:xfrm>
            <a:off x="3157526" y="2450236"/>
            <a:ext cx="410399" cy="387000"/>
          </a:xfrm>
          <a:prstGeom prst="rect">
            <a:avLst/>
          </a:prstGeom>
          <a:solidFill>
            <a:srgbClr val="A5A5A5"/>
          </a:solid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100" b="0" i="0" u="none" strike="noStrike" cap="none">
                <a:solidFill>
                  <a:schemeClr val="lt1"/>
                </a:solidFill>
                <a:latin typeface="Calibri"/>
                <a:ea typeface="Calibri"/>
                <a:cs typeface="Calibri"/>
                <a:sym typeface="Calibri"/>
              </a:rPr>
              <a:t>APP</a:t>
            </a:r>
          </a:p>
        </p:txBody>
      </p:sp>
      <p:sp>
        <p:nvSpPr>
          <p:cNvPr id="653" name="Shape 653"/>
          <p:cNvSpPr/>
          <p:nvPr/>
        </p:nvSpPr>
        <p:spPr>
          <a:xfrm rot="931178">
            <a:off x="3096780" y="2146641"/>
            <a:ext cx="410362" cy="386996"/>
          </a:xfrm>
          <a:prstGeom prst="rect">
            <a:avLst/>
          </a:prstGeom>
          <a:solidFill>
            <a:srgbClr val="A5A5A5"/>
          </a:solid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100" b="0" i="0" u="none" strike="noStrike" cap="none">
                <a:solidFill>
                  <a:schemeClr val="lt1"/>
                </a:solidFill>
                <a:latin typeface="Calibri"/>
                <a:ea typeface="Calibri"/>
                <a:cs typeface="Calibri"/>
                <a:sym typeface="Calibri"/>
              </a:rPr>
              <a:t>APP</a:t>
            </a:r>
          </a:p>
        </p:txBody>
      </p:sp>
      <p:cxnSp>
        <p:nvCxnSpPr>
          <p:cNvPr id="654" name="Shape 654"/>
          <p:cNvCxnSpPr/>
          <p:nvPr/>
        </p:nvCxnSpPr>
        <p:spPr>
          <a:xfrm>
            <a:off x="6121330" y="2666978"/>
            <a:ext cx="740999" cy="0"/>
          </a:xfrm>
          <a:prstGeom prst="straightConnector1">
            <a:avLst/>
          </a:prstGeom>
          <a:noFill/>
          <a:ln w="9525" cap="flat" cmpd="sng">
            <a:solidFill>
              <a:srgbClr val="008673"/>
            </a:solidFill>
            <a:prstDash val="solid"/>
            <a:round/>
            <a:headEnd type="triangle" w="lg" len="lg"/>
            <a:tailEnd type="none" w="med" len="med"/>
          </a:ln>
        </p:spPr>
      </p:cxnSp>
      <p:cxnSp>
        <p:nvCxnSpPr>
          <p:cNvPr id="655" name="Shape 655"/>
          <p:cNvCxnSpPr/>
          <p:nvPr/>
        </p:nvCxnSpPr>
        <p:spPr>
          <a:xfrm rot="10800000">
            <a:off x="2832539" y="2725565"/>
            <a:ext cx="274200" cy="2700"/>
          </a:xfrm>
          <a:prstGeom prst="straightConnector1">
            <a:avLst/>
          </a:prstGeom>
          <a:noFill/>
          <a:ln w="9525" cap="flat" cmpd="sng">
            <a:solidFill>
              <a:srgbClr val="008673"/>
            </a:solidFill>
            <a:prstDash val="solid"/>
            <a:round/>
            <a:headEnd type="triangle" w="lg" len="lg"/>
            <a:tailEnd type="none" w="med" len="med"/>
          </a:ln>
        </p:spPr>
      </p:cxnSp>
      <p:pic>
        <p:nvPicPr>
          <p:cNvPr id="656" name="Shape 656"/>
          <p:cNvPicPr preferRelativeResize="0"/>
          <p:nvPr/>
        </p:nvPicPr>
        <p:blipFill rotWithShape="1">
          <a:blip r:embed="rId5">
            <a:alphaModFix/>
          </a:blip>
          <a:srcRect/>
          <a:stretch/>
        </p:blipFill>
        <p:spPr>
          <a:xfrm>
            <a:off x="3564466" y="1388470"/>
            <a:ext cx="2248200" cy="1499100"/>
          </a:xfrm>
          <a:prstGeom prst="rect">
            <a:avLst/>
          </a:prstGeom>
          <a:noFill/>
          <a:ln>
            <a:noFill/>
          </a:ln>
        </p:spPr>
      </p:pic>
      <p:cxnSp>
        <p:nvCxnSpPr>
          <p:cNvPr id="657" name="Shape 657"/>
          <p:cNvCxnSpPr/>
          <p:nvPr/>
        </p:nvCxnSpPr>
        <p:spPr>
          <a:xfrm rot="10800000">
            <a:off x="2681766" y="2220393"/>
            <a:ext cx="274200" cy="2700"/>
          </a:xfrm>
          <a:prstGeom prst="straightConnector1">
            <a:avLst/>
          </a:prstGeom>
          <a:noFill/>
          <a:ln w="9525" cap="flat" cmpd="sng">
            <a:solidFill>
              <a:srgbClr val="008673"/>
            </a:solidFill>
            <a:prstDash val="solid"/>
            <a:round/>
            <a:headEnd type="triangle" w="lg" len="lg"/>
            <a:tailEnd type="none" w="med" len="med"/>
          </a:ln>
        </p:spPr>
      </p:cxnSp>
      <p:cxnSp>
        <p:nvCxnSpPr>
          <p:cNvPr id="658" name="Shape 658"/>
          <p:cNvCxnSpPr/>
          <p:nvPr/>
        </p:nvCxnSpPr>
        <p:spPr>
          <a:xfrm rot="10800000">
            <a:off x="2644657" y="2561521"/>
            <a:ext cx="274200" cy="2700"/>
          </a:xfrm>
          <a:prstGeom prst="straightConnector1">
            <a:avLst/>
          </a:prstGeom>
          <a:noFill/>
          <a:ln w="9525" cap="flat" cmpd="sng">
            <a:solidFill>
              <a:srgbClr val="008673"/>
            </a:solidFill>
            <a:prstDash val="solid"/>
            <a:round/>
            <a:headEnd type="triangle" w="lg" len="lg"/>
            <a:tailEnd type="none" w="med" len="med"/>
          </a:ln>
        </p:spPr>
      </p:cxnSp>
      <p:sp>
        <p:nvSpPr>
          <p:cNvPr id="659" name="Shape 659"/>
          <p:cNvSpPr/>
          <p:nvPr/>
        </p:nvSpPr>
        <p:spPr>
          <a:xfrm>
            <a:off x="365760" y="1023308"/>
            <a:ext cx="3380700" cy="489900"/>
          </a:xfrm>
          <a:prstGeom prst="chevron">
            <a:avLst>
              <a:gd name="adj" fmla="val 12673"/>
            </a:avLst>
          </a:prstGeom>
          <a:solidFill>
            <a:srgbClr val="00796E"/>
          </a:solidFill>
          <a:ln w="9525" cap="flat" cmpd="sng">
            <a:solidFill>
              <a:srgbClr val="00796E"/>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FFFFFF"/>
              </a:buClr>
              <a:buSzPct val="25000"/>
              <a:buFont typeface="Calibri"/>
              <a:buNone/>
            </a:pPr>
            <a:r>
              <a:rPr lang="en-US" sz="1600" b="1" i="0" u="none" strike="noStrike" cap="none">
                <a:solidFill>
                  <a:srgbClr val="FFFFFF"/>
                </a:solidFill>
                <a:latin typeface="Calibri"/>
                <a:ea typeface="Calibri"/>
                <a:cs typeface="Calibri"/>
                <a:sym typeface="Calibri"/>
              </a:rPr>
              <a:t>APPLICATION REPLATFORMING</a:t>
            </a:r>
          </a:p>
        </p:txBody>
      </p:sp>
      <p:sp>
        <p:nvSpPr>
          <p:cNvPr id="660" name="Shape 660"/>
          <p:cNvSpPr/>
          <p:nvPr/>
        </p:nvSpPr>
        <p:spPr>
          <a:xfrm flipH="1">
            <a:off x="5390204" y="1023308"/>
            <a:ext cx="3383400" cy="489900"/>
          </a:xfrm>
          <a:prstGeom prst="chevron">
            <a:avLst>
              <a:gd name="adj" fmla="val 12673"/>
            </a:avLst>
          </a:prstGeom>
          <a:solidFill>
            <a:srgbClr val="00796E"/>
          </a:solidFill>
          <a:ln w="9525" cap="flat" cmpd="sng">
            <a:solidFill>
              <a:srgbClr val="00796E"/>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FFFFFF"/>
              </a:buClr>
              <a:buSzPct val="25000"/>
              <a:buFont typeface="Calibri"/>
              <a:buNone/>
            </a:pPr>
            <a:r>
              <a:rPr lang="en-US" sz="1600" b="1" i="0" u="none" strike="noStrike" cap="none">
                <a:solidFill>
                  <a:srgbClr val="FFFFFF"/>
                </a:solidFill>
                <a:latin typeface="Calibri"/>
                <a:ea typeface="Calibri"/>
                <a:cs typeface="Calibri"/>
                <a:sym typeface="Calibri"/>
              </a:rPr>
              <a:t>APPLICATION MODERNIZATION</a:t>
            </a:r>
          </a:p>
        </p:txBody>
      </p:sp>
      <p:sp>
        <p:nvSpPr>
          <p:cNvPr id="661" name="Shape 661"/>
          <p:cNvSpPr/>
          <p:nvPr/>
        </p:nvSpPr>
        <p:spPr>
          <a:xfrm>
            <a:off x="943508" y="3288598"/>
            <a:ext cx="2225400"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800" b="1" i="1" u="none" strike="noStrike" cap="none">
                <a:solidFill>
                  <a:schemeClr val="dk2"/>
                </a:solidFill>
                <a:latin typeface="Calibri"/>
                <a:ea typeface="Calibri"/>
                <a:cs typeface="Calibri"/>
                <a:sym typeface="Calibri"/>
              </a:rPr>
              <a:t>The “Push” Approach</a:t>
            </a:r>
          </a:p>
        </p:txBody>
      </p:sp>
      <p:sp>
        <p:nvSpPr>
          <p:cNvPr id="662" name="Shape 662"/>
          <p:cNvSpPr/>
          <p:nvPr/>
        </p:nvSpPr>
        <p:spPr>
          <a:xfrm>
            <a:off x="6019817" y="3288598"/>
            <a:ext cx="2124300"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800" b="1" i="1" u="none" strike="noStrike" cap="none">
                <a:solidFill>
                  <a:schemeClr val="dk2"/>
                </a:solidFill>
                <a:latin typeface="Calibri"/>
                <a:ea typeface="Calibri"/>
                <a:cs typeface="Calibri"/>
                <a:sym typeface="Calibri"/>
              </a:rPr>
              <a:t>The “Pull” Approach</a:t>
            </a:r>
          </a:p>
        </p:txBody>
      </p:sp>
      <p:sp>
        <p:nvSpPr>
          <p:cNvPr id="663" name="Shape 663"/>
          <p:cNvSpPr/>
          <p:nvPr/>
        </p:nvSpPr>
        <p:spPr>
          <a:xfrm>
            <a:off x="596799" y="3635405"/>
            <a:ext cx="3849600" cy="1323300"/>
          </a:xfrm>
          <a:prstGeom prst="rect">
            <a:avLst/>
          </a:prstGeom>
          <a:noFill/>
          <a:ln>
            <a:noFill/>
          </a:ln>
        </p:spPr>
        <p:txBody>
          <a:bodyPr lIns="91425" tIns="45700" rIns="91425" bIns="45700" anchor="t" anchorCtr="0">
            <a:noAutofit/>
          </a:bodyPr>
          <a:lstStyle/>
          <a:p>
            <a:pPr marL="228600" marR="0" lvl="0" indent="-228600" algn="l" rtl="0">
              <a:lnSpc>
                <a:spcPct val="100000"/>
              </a:lnSpc>
              <a:spcBef>
                <a:spcPts val="0"/>
              </a:spcBef>
              <a:spcAft>
                <a:spcPts val="0"/>
              </a:spcAft>
              <a:buClr>
                <a:schemeClr val="dk2"/>
              </a:buClr>
              <a:buSzPct val="100000"/>
              <a:buFont typeface="Arial"/>
              <a:buAutoNum type="arabicPeriod"/>
            </a:pPr>
            <a:r>
              <a:rPr lang="en-US" sz="1600" b="0" i="0" u="none" strike="noStrike" cap="none">
                <a:solidFill>
                  <a:schemeClr val="dk2"/>
                </a:solidFill>
                <a:latin typeface="Calibri"/>
                <a:ea typeface="Calibri"/>
                <a:cs typeface="Calibri"/>
                <a:sym typeface="Calibri"/>
              </a:rPr>
              <a:t>Push the app </a:t>
            </a:r>
          </a:p>
          <a:p>
            <a:pPr marL="228600" marR="0" lvl="0" indent="-228600" algn="l" rtl="0">
              <a:lnSpc>
                <a:spcPct val="100000"/>
              </a:lnSpc>
              <a:spcBef>
                <a:spcPts val="0"/>
              </a:spcBef>
              <a:spcAft>
                <a:spcPts val="0"/>
              </a:spcAft>
              <a:buClr>
                <a:schemeClr val="dk2"/>
              </a:buClr>
              <a:buSzPct val="100000"/>
              <a:buFont typeface="Arial"/>
              <a:buAutoNum type="arabicPeriod"/>
            </a:pPr>
            <a:r>
              <a:rPr lang="en-US" sz="1600" b="0" i="0" u="none" strike="noStrike" cap="none">
                <a:solidFill>
                  <a:schemeClr val="dk2"/>
                </a:solidFill>
                <a:latin typeface="Calibri"/>
                <a:ea typeface="Calibri"/>
                <a:cs typeface="Calibri"/>
                <a:sym typeface="Calibri"/>
              </a:rPr>
              <a:t>See what fails</a:t>
            </a:r>
          </a:p>
          <a:p>
            <a:pPr marL="228600" marR="0" lvl="0" indent="-228600" algn="l" rtl="0">
              <a:lnSpc>
                <a:spcPct val="100000"/>
              </a:lnSpc>
              <a:spcBef>
                <a:spcPts val="0"/>
              </a:spcBef>
              <a:spcAft>
                <a:spcPts val="0"/>
              </a:spcAft>
              <a:buClr>
                <a:schemeClr val="dk2"/>
              </a:buClr>
              <a:buSzPct val="100000"/>
              <a:buFont typeface="Arial"/>
              <a:buAutoNum type="arabicPeriod"/>
            </a:pPr>
            <a:r>
              <a:rPr lang="en-US" sz="1600" b="0" i="0" u="none" strike="noStrike" cap="none">
                <a:solidFill>
                  <a:schemeClr val="dk2"/>
                </a:solidFill>
                <a:latin typeface="Calibri"/>
                <a:ea typeface="Calibri"/>
                <a:cs typeface="Calibri"/>
                <a:sym typeface="Calibri"/>
              </a:rPr>
              <a:t>Write a test</a:t>
            </a:r>
          </a:p>
          <a:p>
            <a:pPr marL="228600" marR="0" lvl="0" indent="-228600" algn="l" rtl="0">
              <a:lnSpc>
                <a:spcPct val="100000"/>
              </a:lnSpc>
              <a:spcBef>
                <a:spcPts val="0"/>
              </a:spcBef>
              <a:spcAft>
                <a:spcPts val="0"/>
              </a:spcAft>
              <a:buClr>
                <a:schemeClr val="dk2"/>
              </a:buClr>
              <a:buSzPct val="100000"/>
              <a:buFont typeface="Arial"/>
              <a:buAutoNum type="arabicPeriod"/>
            </a:pPr>
            <a:r>
              <a:rPr lang="en-US" sz="1600" b="0" i="0" u="none" strike="noStrike" cap="none">
                <a:solidFill>
                  <a:schemeClr val="dk2"/>
                </a:solidFill>
                <a:latin typeface="Calibri"/>
                <a:ea typeface="Calibri"/>
                <a:cs typeface="Calibri"/>
                <a:sym typeface="Calibri"/>
              </a:rPr>
              <a:t>Get the tests to pass </a:t>
            </a:r>
          </a:p>
          <a:p>
            <a:pPr marL="228600" marR="0" lvl="0" indent="-228600" algn="l" rtl="0">
              <a:lnSpc>
                <a:spcPct val="100000"/>
              </a:lnSpc>
              <a:spcBef>
                <a:spcPts val="0"/>
              </a:spcBef>
              <a:spcAft>
                <a:spcPts val="0"/>
              </a:spcAft>
              <a:buClr>
                <a:schemeClr val="dk2"/>
              </a:buClr>
              <a:buSzPct val="100000"/>
              <a:buFont typeface="Arial"/>
              <a:buAutoNum type="arabicPeriod"/>
            </a:pPr>
            <a:r>
              <a:rPr lang="en-US" sz="1600" b="0" i="0" u="none" strike="noStrike" cap="none">
                <a:solidFill>
                  <a:schemeClr val="dk2"/>
                </a:solidFill>
                <a:latin typeface="Calibri"/>
                <a:ea typeface="Calibri"/>
                <a:cs typeface="Calibri"/>
                <a:sym typeface="Calibri"/>
              </a:rPr>
              <a:t>Write down your recipes</a:t>
            </a:r>
          </a:p>
        </p:txBody>
      </p:sp>
      <p:sp>
        <p:nvSpPr>
          <p:cNvPr id="664" name="Shape 664"/>
          <p:cNvSpPr/>
          <p:nvPr/>
        </p:nvSpPr>
        <p:spPr>
          <a:xfrm>
            <a:off x="4975939" y="3635405"/>
            <a:ext cx="3846300" cy="1323300"/>
          </a:xfrm>
          <a:prstGeom prst="rect">
            <a:avLst/>
          </a:prstGeom>
          <a:noFill/>
          <a:ln>
            <a:noFill/>
          </a:ln>
        </p:spPr>
        <p:txBody>
          <a:bodyPr lIns="91425" tIns="45700" rIns="91425" bIns="45700" anchor="t" anchorCtr="0">
            <a:noAutofit/>
          </a:bodyPr>
          <a:lstStyle/>
          <a:p>
            <a:pPr marL="228600" marR="0" lvl="0" indent="-228600" algn="l" rtl="0">
              <a:lnSpc>
                <a:spcPct val="100000"/>
              </a:lnSpc>
              <a:spcBef>
                <a:spcPts val="0"/>
              </a:spcBef>
              <a:spcAft>
                <a:spcPts val="0"/>
              </a:spcAft>
              <a:buClr>
                <a:schemeClr val="dk2"/>
              </a:buClr>
              <a:buSzPct val="100000"/>
              <a:buFont typeface="Arial"/>
              <a:buAutoNum type="arabicPeriod"/>
            </a:pPr>
            <a:r>
              <a:rPr lang="en-US" sz="1600" b="0" i="0" u="none" strike="noStrike" cap="none">
                <a:solidFill>
                  <a:schemeClr val="dk2"/>
                </a:solidFill>
                <a:latin typeface="Calibri"/>
                <a:ea typeface="Calibri"/>
                <a:cs typeface="Calibri"/>
                <a:sym typeface="Calibri"/>
              </a:rPr>
              <a:t>Build new features as microservices</a:t>
            </a:r>
          </a:p>
          <a:p>
            <a:pPr marL="228600" marR="0" lvl="0" indent="-228600" algn="l" rtl="0">
              <a:lnSpc>
                <a:spcPct val="100000"/>
              </a:lnSpc>
              <a:spcBef>
                <a:spcPts val="0"/>
              </a:spcBef>
              <a:spcAft>
                <a:spcPts val="0"/>
              </a:spcAft>
              <a:buClr>
                <a:schemeClr val="dk2"/>
              </a:buClr>
              <a:buSzPct val="100000"/>
              <a:buFont typeface="Arial"/>
              <a:buAutoNum type="arabicPeriod"/>
            </a:pPr>
            <a:r>
              <a:rPr lang="en-US" sz="1600" b="0" i="0" u="none" strike="noStrike" cap="none">
                <a:solidFill>
                  <a:schemeClr val="dk2"/>
                </a:solidFill>
                <a:latin typeface="Calibri"/>
                <a:ea typeface="Calibri"/>
                <a:cs typeface="Calibri"/>
                <a:sym typeface="Calibri"/>
              </a:rPr>
              <a:t>Find the seams</a:t>
            </a:r>
          </a:p>
          <a:p>
            <a:pPr marL="228600" marR="0" lvl="0" indent="-228600" algn="l" rtl="0">
              <a:lnSpc>
                <a:spcPct val="100000"/>
              </a:lnSpc>
              <a:spcBef>
                <a:spcPts val="0"/>
              </a:spcBef>
              <a:spcAft>
                <a:spcPts val="0"/>
              </a:spcAft>
              <a:buClr>
                <a:schemeClr val="dk2"/>
              </a:buClr>
              <a:buSzPct val="100000"/>
              <a:buFont typeface="Arial"/>
              <a:buAutoNum type="arabicPeriod"/>
            </a:pPr>
            <a:r>
              <a:rPr lang="en-US" sz="1600" b="0" i="0" u="none" strike="noStrike" cap="none">
                <a:solidFill>
                  <a:schemeClr val="dk2"/>
                </a:solidFill>
                <a:latin typeface="Calibri"/>
                <a:ea typeface="Calibri"/>
                <a:cs typeface="Calibri"/>
                <a:sym typeface="Calibri"/>
              </a:rPr>
              <a:t>Write tests</a:t>
            </a:r>
          </a:p>
          <a:p>
            <a:pPr marL="228600" marR="0" lvl="0" indent="-228600" algn="l" rtl="0">
              <a:lnSpc>
                <a:spcPct val="100000"/>
              </a:lnSpc>
              <a:spcBef>
                <a:spcPts val="0"/>
              </a:spcBef>
              <a:spcAft>
                <a:spcPts val="0"/>
              </a:spcAft>
              <a:buClr>
                <a:schemeClr val="dk2"/>
              </a:buClr>
              <a:buSzPct val="100000"/>
              <a:buFont typeface="Arial"/>
              <a:buAutoNum type="arabicPeriod"/>
            </a:pPr>
            <a:r>
              <a:rPr lang="en-US" sz="1600" b="0" i="0" u="none" strike="noStrike" cap="none">
                <a:solidFill>
                  <a:schemeClr val="dk2"/>
                </a:solidFill>
                <a:latin typeface="Calibri"/>
                <a:ea typeface="Calibri"/>
                <a:cs typeface="Calibri"/>
                <a:sym typeface="Calibri"/>
              </a:rPr>
              <a:t>Refactor code around seams</a:t>
            </a:r>
          </a:p>
          <a:p>
            <a:pPr marL="228600" marR="0" lvl="0" indent="-228600" algn="l" rtl="0">
              <a:lnSpc>
                <a:spcPct val="100000"/>
              </a:lnSpc>
              <a:spcBef>
                <a:spcPts val="0"/>
              </a:spcBef>
              <a:spcAft>
                <a:spcPts val="0"/>
              </a:spcAft>
              <a:buClr>
                <a:schemeClr val="dk2"/>
              </a:buClr>
              <a:buSzPct val="100000"/>
              <a:buFont typeface="Arial"/>
              <a:buAutoNum type="arabicPeriod"/>
            </a:pPr>
            <a:r>
              <a:rPr lang="en-US" sz="1600" b="0" i="0" u="none" strike="noStrike" cap="none">
                <a:solidFill>
                  <a:schemeClr val="dk2"/>
                </a:solidFill>
                <a:latin typeface="Calibri"/>
                <a:ea typeface="Calibri"/>
                <a:cs typeface="Calibri"/>
                <a:sym typeface="Calibri"/>
              </a:rPr>
              <a:t>Get your tests to pass</a:t>
            </a:r>
          </a:p>
        </p:txBody>
      </p:sp>
      <p:sp>
        <p:nvSpPr>
          <p:cNvPr id="665" name="Shape 665"/>
          <p:cNvSpPr/>
          <p:nvPr/>
        </p:nvSpPr>
        <p:spPr>
          <a:xfrm>
            <a:off x="5585987" y="2722576"/>
            <a:ext cx="226500" cy="249300"/>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66" name="Shape 666"/>
          <p:cNvSpPr/>
          <p:nvPr/>
        </p:nvSpPr>
        <p:spPr>
          <a:xfrm>
            <a:off x="2303075" y="2031778"/>
            <a:ext cx="410400" cy="387000"/>
          </a:xfrm>
          <a:prstGeom prst="rect">
            <a:avLst/>
          </a:prstGeom>
          <a:solidFill>
            <a:srgbClr val="A5A5A5"/>
          </a:solid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100" b="0" i="0" u="none" strike="noStrike" cap="none">
                <a:solidFill>
                  <a:schemeClr val="lt1"/>
                </a:solidFill>
                <a:latin typeface="Calibri"/>
                <a:ea typeface="Calibri"/>
                <a:cs typeface="Calibri"/>
                <a:sym typeface="Calibri"/>
              </a:rPr>
              <a:t>APP</a:t>
            </a:r>
          </a:p>
        </p:txBody>
      </p:sp>
      <p:sp>
        <p:nvSpPr>
          <p:cNvPr id="667" name="Shape 667"/>
          <p:cNvSpPr/>
          <p:nvPr/>
        </p:nvSpPr>
        <p:spPr>
          <a:xfrm>
            <a:off x="2303075" y="2473853"/>
            <a:ext cx="410400" cy="387000"/>
          </a:xfrm>
          <a:prstGeom prst="rect">
            <a:avLst/>
          </a:prstGeom>
          <a:solidFill>
            <a:srgbClr val="A5A5A5"/>
          </a:solid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100" b="0" i="0" u="none" strike="noStrike" cap="none">
                <a:solidFill>
                  <a:schemeClr val="lt1"/>
                </a:solidFill>
                <a:latin typeface="Calibri"/>
                <a:ea typeface="Calibri"/>
                <a:cs typeface="Calibri"/>
                <a:sym typeface="Calibri"/>
              </a:rPr>
              <a:t>APP</a:t>
            </a:r>
          </a:p>
        </p:txBody>
      </p:sp>
    </p:spTree>
    <p:extLst>
      <p:ext uri="{BB962C8B-B14F-4D97-AF65-F5344CB8AC3E}">
        <p14:creationId xmlns:p14="http://schemas.microsoft.com/office/powerpoint/2010/main" val="37547585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9"/>
                                        </p:tgtEl>
                                        <p:attrNameLst>
                                          <p:attrName>style.visibility</p:attrName>
                                        </p:attrNameLst>
                                      </p:cBhvr>
                                      <p:to>
                                        <p:strVal val="visible"/>
                                      </p:to>
                                    </p:set>
                                    <p:animEffect transition="in" filter="fade">
                                      <p:cBhvr>
                                        <p:cTn id="7" dur="500"/>
                                        <p:tgtEl>
                                          <p:spTgt spid="65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39"/>
                                        </p:tgtEl>
                                        <p:attrNameLst>
                                          <p:attrName>style.visibility</p:attrName>
                                        </p:attrNameLst>
                                      </p:cBhvr>
                                      <p:to>
                                        <p:strVal val="visible"/>
                                      </p:to>
                                    </p:set>
                                    <p:animEffect transition="in" filter="fade">
                                      <p:cBhvr>
                                        <p:cTn id="11" dur="500"/>
                                        <p:tgtEl>
                                          <p:spTgt spid="63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40"/>
                                        </p:tgtEl>
                                        <p:attrNameLst>
                                          <p:attrName>style.visibility</p:attrName>
                                        </p:attrNameLst>
                                      </p:cBhvr>
                                      <p:to>
                                        <p:strVal val="visible"/>
                                      </p:to>
                                    </p:set>
                                    <p:animEffect transition="in" filter="fade">
                                      <p:cBhvr>
                                        <p:cTn id="15" dur="500"/>
                                        <p:tgtEl>
                                          <p:spTgt spid="640"/>
                                        </p:tgtEl>
                                      </p:cBhvr>
                                    </p:animEffect>
                                  </p:childTnLst>
                                </p:cTn>
                              </p:par>
                              <p:par>
                                <p:cTn id="16" presetID="10" presetClass="entr" presetSubtype="0" fill="hold" nodeType="withEffect">
                                  <p:stCondLst>
                                    <p:cond delay="0"/>
                                  </p:stCondLst>
                                  <p:childTnLst>
                                    <p:set>
                                      <p:cBhvr>
                                        <p:cTn id="17" dur="1" fill="hold">
                                          <p:stCondLst>
                                            <p:cond delay="0"/>
                                          </p:stCondLst>
                                        </p:cTn>
                                        <p:tgtEl>
                                          <p:spTgt spid="666"/>
                                        </p:tgtEl>
                                        <p:attrNameLst>
                                          <p:attrName>style.visibility</p:attrName>
                                        </p:attrNameLst>
                                      </p:cBhvr>
                                      <p:to>
                                        <p:strVal val="visible"/>
                                      </p:to>
                                    </p:set>
                                    <p:animEffect transition="in" filter="fade">
                                      <p:cBhvr>
                                        <p:cTn id="18" dur="500"/>
                                        <p:tgtEl>
                                          <p:spTgt spid="666"/>
                                        </p:tgtEl>
                                      </p:cBhvr>
                                    </p:animEffect>
                                  </p:childTnLst>
                                </p:cTn>
                              </p:par>
                              <p:par>
                                <p:cTn id="19" presetID="10" presetClass="entr" presetSubtype="0" fill="hold" nodeType="withEffect">
                                  <p:stCondLst>
                                    <p:cond delay="0"/>
                                  </p:stCondLst>
                                  <p:childTnLst>
                                    <p:set>
                                      <p:cBhvr>
                                        <p:cTn id="20" dur="1" fill="hold">
                                          <p:stCondLst>
                                            <p:cond delay="0"/>
                                          </p:stCondLst>
                                        </p:cTn>
                                        <p:tgtEl>
                                          <p:spTgt spid="641"/>
                                        </p:tgtEl>
                                        <p:attrNameLst>
                                          <p:attrName>style.visibility</p:attrName>
                                        </p:attrNameLst>
                                      </p:cBhvr>
                                      <p:to>
                                        <p:strVal val="visible"/>
                                      </p:to>
                                    </p:set>
                                    <p:animEffect transition="in" filter="fade">
                                      <p:cBhvr>
                                        <p:cTn id="21" dur="500"/>
                                        <p:tgtEl>
                                          <p:spTgt spid="641"/>
                                        </p:tgtEl>
                                      </p:cBhvr>
                                    </p:animEffect>
                                  </p:childTnLst>
                                </p:cTn>
                              </p:par>
                              <p:par>
                                <p:cTn id="22" presetID="10" presetClass="entr" presetSubtype="0" fill="hold" nodeType="withEffect">
                                  <p:stCondLst>
                                    <p:cond delay="0"/>
                                  </p:stCondLst>
                                  <p:childTnLst>
                                    <p:set>
                                      <p:cBhvr>
                                        <p:cTn id="23" dur="1" fill="hold">
                                          <p:stCondLst>
                                            <p:cond delay="0"/>
                                          </p:stCondLst>
                                        </p:cTn>
                                        <p:tgtEl>
                                          <p:spTgt spid="667"/>
                                        </p:tgtEl>
                                        <p:attrNameLst>
                                          <p:attrName>style.visibility</p:attrName>
                                        </p:attrNameLst>
                                      </p:cBhvr>
                                      <p:to>
                                        <p:strVal val="visible"/>
                                      </p:to>
                                    </p:set>
                                    <p:animEffect transition="in" filter="fade">
                                      <p:cBhvr>
                                        <p:cTn id="24" dur="500"/>
                                        <p:tgtEl>
                                          <p:spTgt spid="667"/>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657"/>
                                        </p:tgtEl>
                                        <p:attrNameLst>
                                          <p:attrName>style.visibility</p:attrName>
                                        </p:attrNameLst>
                                      </p:cBhvr>
                                      <p:to>
                                        <p:strVal val="visible"/>
                                      </p:to>
                                    </p:set>
                                    <p:animEffect transition="in" filter="fade">
                                      <p:cBhvr>
                                        <p:cTn id="28" dur="500"/>
                                        <p:tgtEl>
                                          <p:spTgt spid="657"/>
                                        </p:tgtEl>
                                      </p:cBhvr>
                                    </p:animEffect>
                                  </p:childTnLst>
                                </p:cTn>
                              </p:par>
                              <p:par>
                                <p:cTn id="29" presetID="10" presetClass="entr" presetSubtype="0" fill="hold" nodeType="withEffect">
                                  <p:stCondLst>
                                    <p:cond delay="0"/>
                                  </p:stCondLst>
                                  <p:childTnLst>
                                    <p:set>
                                      <p:cBhvr>
                                        <p:cTn id="30" dur="1" fill="hold">
                                          <p:stCondLst>
                                            <p:cond delay="0"/>
                                          </p:stCondLst>
                                        </p:cTn>
                                        <p:tgtEl>
                                          <p:spTgt spid="658"/>
                                        </p:tgtEl>
                                        <p:attrNameLst>
                                          <p:attrName>style.visibility</p:attrName>
                                        </p:attrNameLst>
                                      </p:cBhvr>
                                      <p:to>
                                        <p:strVal val="visible"/>
                                      </p:to>
                                    </p:set>
                                    <p:animEffect transition="in" filter="fade">
                                      <p:cBhvr>
                                        <p:cTn id="31" dur="500"/>
                                        <p:tgtEl>
                                          <p:spTgt spid="658"/>
                                        </p:tgtEl>
                                      </p:cBhvr>
                                    </p:animEffect>
                                  </p:childTnLst>
                                </p:cTn>
                              </p:par>
                              <p:par>
                                <p:cTn id="32" presetID="10" presetClass="entr" presetSubtype="0" fill="hold" nodeType="withEffect">
                                  <p:stCondLst>
                                    <p:cond delay="0"/>
                                  </p:stCondLst>
                                  <p:childTnLst>
                                    <p:set>
                                      <p:cBhvr>
                                        <p:cTn id="33" dur="1" fill="hold">
                                          <p:stCondLst>
                                            <p:cond delay="0"/>
                                          </p:stCondLst>
                                        </p:cTn>
                                        <p:tgtEl>
                                          <p:spTgt spid="655"/>
                                        </p:tgtEl>
                                        <p:attrNameLst>
                                          <p:attrName>style.visibility</p:attrName>
                                        </p:attrNameLst>
                                      </p:cBhvr>
                                      <p:to>
                                        <p:strVal val="visible"/>
                                      </p:to>
                                    </p:set>
                                    <p:animEffect transition="in" filter="fade">
                                      <p:cBhvr>
                                        <p:cTn id="34" dur="500"/>
                                        <p:tgtEl>
                                          <p:spTgt spid="655"/>
                                        </p:tgtEl>
                                      </p:cBhvr>
                                    </p:animEffect>
                                  </p:childTnLst>
                                </p:cTn>
                              </p:par>
                            </p:childTnLst>
                          </p:cTn>
                        </p:par>
                        <p:par>
                          <p:cTn id="35" fill="hold">
                            <p:stCondLst>
                              <p:cond delay="2000"/>
                            </p:stCondLst>
                            <p:childTnLst>
                              <p:par>
                                <p:cTn id="36" presetID="10" presetClass="entr" presetSubtype="0" fill="hold" nodeType="afterEffect">
                                  <p:stCondLst>
                                    <p:cond delay="0"/>
                                  </p:stCondLst>
                                  <p:childTnLst>
                                    <p:set>
                                      <p:cBhvr>
                                        <p:cTn id="37" dur="1" fill="hold">
                                          <p:stCondLst>
                                            <p:cond delay="0"/>
                                          </p:stCondLst>
                                        </p:cTn>
                                        <p:tgtEl>
                                          <p:spTgt spid="648"/>
                                        </p:tgtEl>
                                        <p:attrNameLst>
                                          <p:attrName>style.visibility</p:attrName>
                                        </p:attrNameLst>
                                      </p:cBhvr>
                                      <p:to>
                                        <p:strVal val="visible"/>
                                      </p:to>
                                    </p:set>
                                    <p:animEffect transition="in" filter="fade">
                                      <p:cBhvr>
                                        <p:cTn id="38" dur="500"/>
                                        <p:tgtEl>
                                          <p:spTgt spid="648"/>
                                        </p:tgtEl>
                                      </p:cBhvr>
                                    </p:animEffect>
                                  </p:childTnLst>
                                </p:cTn>
                              </p:par>
                              <p:par>
                                <p:cTn id="39" presetID="10" presetClass="entr" presetSubtype="0" fill="hold" nodeType="withEffect">
                                  <p:stCondLst>
                                    <p:cond delay="0"/>
                                  </p:stCondLst>
                                  <p:childTnLst>
                                    <p:set>
                                      <p:cBhvr>
                                        <p:cTn id="40" dur="1" fill="hold">
                                          <p:stCondLst>
                                            <p:cond delay="0"/>
                                          </p:stCondLst>
                                        </p:cTn>
                                        <p:tgtEl>
                                          <p:spTgt spid="653"/>
                                        </p:tgtEl>
                                        <p:attrNameLst>
                                          <p:attrName>style.visibility</p:attrName>
                                        </p:attrNameLst>
                                      </p:cBhvr>
                                      <p:to>
                                        <p:strVal val="visible"/>
                                      </p:to>
                                    </p:set>
                                    <p:animEffect transition="in" filter="fade">
                                      <p:cBhvr>
                                        <p:cTn id="41" dur="500"/>
                                        <p:tgtEl>
                                          <p:spTgt spid="653"/>
                                        </p:tgtEl>
                                      </p:cBhvr>
                                    </p:animEffect>
                                  </p:childTnLst>
                                </p:cTn>
                              </p:par>
                              <p:par>
                                <p:cTn id="42" presetID="10" presetClass="entr" presetSubtype="0" fill="hold" nodeType="withEffect">
                                  <p:stCondLst>
                                    <p:cond delay="0"/>
                                  </p:stCondLst>
                                  <p:childTnLst>
                                    <p:set>
                                      <p:cBhvr>
                                        <p:cTn id="43" dur="1" fill="hold">
                                          <p:stCondLst>
                                            <p:cond delay="0"/>
                                          </p:stCondLst>
                                        </p:cTn>
                                        <p:tgtEl>
                                          <p:spTgt spid="652"/>
                                        </p:tgtEl>
                                        <p:attrNameLst>
                                          <p:attrName>style.visibility</p:attrName>
                                        </p:attrNameLst>
                                      </p:cBhvr>
                                      <p:to>
                                        <p:strVal val="visible"/>
                                      </p:to>
                                    </p:set>
                                    <p:animEffect transition="in" filter="fade">
                                      <p:cBhvr>
                                        <p:cTn id="44" dur="500"/>
                                        <p:tgtEl>
                                          <p:spTgt spid="652"/>
                                        </p:tgtEl>
                                      </p:cBhvr>
                                    </p:animEffect>
                                  </p:childTnLst>
                                </p:cTn>
                              </p:par>
                            </p:childTnLst>
                          </p:cTn>
                        </p:par>
                        <p:par>
                          <p:cTn id="45" fill="hold">
                            <p:stCondLst>
                              <p:cond delay="2500"/>
                            </p:stCondLst>
                            <p:childTnLst>
                              <p:par>
                                <p:cTn id="46" presetID="10" presetClass="entr" presetSubtype="0" fill="hold" nodeType="afterEffect">
                                  <p:stCondLst>
                                    <p:cond delay="0"/>
                                  </p:stCondLst>
                                  <p:childTnLst>
                                    <p:set>
                                      <p:cBhvr>
                                        <p:cTn id="47" dur="1" fill="hold">
                                          <p:stCondLst>
                                            <p:cond delay="0"/>
                                          </p:stCondLst>
                                        </p:cTn>
                                        <p:tgtEl>
                                          <p:spTgt spid="661"/>
                                        </p:tgtEl>
                                        <p:attrNameLst>
                                          <p:attrName>style.visibility</p:attrName>
                                        </p:attrNameLst>
                                      </p:cBhvr>
                                      <p:to>
                                        <p:strVal val="visible"/>
                                      </p:to>
                                    </p:set>
                                    <p:animEffect transition="in" filter="fade">
                                      <p:cBhvr>
                                        <p:cTn id="48" dur="500"/>
                                        <p:tgtEl>
                                          <p:spTgt spid="661"/>
                                        </p:tgtEl>
                                      </p:cBhvr>
                                    </p:animEffect>
                                  </p:childTnLst>
                                </p:cTn>
                              </p:par>
                              <p:par>
                                <p:cTn id="49" presetID="10" presetClass="entr" presetSubtype="0" fill="hold" nodeType="withEffect">
                                  <p:stCondLst>
                                    <p:cond delay="0"/>
                                  </p:stCondLst>
                                  <p:childTnLst>
                                    <p:set>
                                      <p:cBhvr>
                                        <p:cTn id="50" dur="1" fill="hold">
                                          <p:stCondLst>
                                            <p:cond delay="0"/>
                                          </p:stCondLst>
                                        </p:cTn>
                                        <p:tgtEl>
                                          <p:spTgt spid="663"/>
                                        </p:tgtEl>
                                        <p:attrNameLst>
                                          <p:attrName>style.visibility</p:attrName>
                                        </p:attrNameLst>
                                      </p:cBhvr>
                                      <p:to>
                                        <p:strVal val="visible"/>
                                      </p:to>
                                    </p:set>
                                    <p:animEffect transition="in" filter="fade">
                                      <p:cBhvr>
                                        <p:cTn id="51" dur="500"/>
                                        <p:tgtEl>
                                          <p:spTgt spid="66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60"/>
                                        </p:tgtEl>
                                        <p:attrNameLst>
                                          <p:attrName>style.visibility</p:attrName>
                                        </p:attrNameLst>
                                      </p:cBhvr>
                                      <p:to>
                                        <p:strVal val="visible"/>
                                      </p:to>
                                    </p:set>
                                    <p:animEffect transition="in" filter="fade">
                                      <p:cBhvr>
                                        <p:cTn id="56" dur="500"/>
                                        <p:tgtEl>
                                          <p:spTgt spid="660"/>
                                        </p:tgtEl>
                                      </p:cBhvr>
                                    </p:animEffect>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642"/>
                                        </p:tgtEl>
                                        <p:attrNameLst>
                                          <p:attrName>style.visibility</p:attrName>
                                        </p:attrNameLst>
                                      </p:cBhvr>
                                      <p:to>
                                        <p:strVal val="visible"/>
                                      </p:to>
                                    </p:set>
                                    <p:animEffect transition="in" filter="fade">
                                      <p:cBhvr>
                                        <p:cTn id="60" dur="500"/>
                                        <p:tgtEl>
                                          <p:spTgt spid="642"/>
                                        </p:tgtEl>
                                      </p:cBhvr>
                                    </p:animEffect>
                                  </p:childTnLst>
                                </p:cTn>
                              </p:par>
                            </p:childTnLst>
                          </p:cTn>
                        </p:par>
                        <p:par>
                          <p:cTn id="61" fill="hold">
                            <p:stCondLst>
                              <p:cond delay="1000"/>
                            </p:stCondLst>
                            <p:childTnLst>
                              <p:par>
                                <p:cTn id="62" presetID="10" presetClass="entr" presetSubtype="0" fill="hold" nodeType="afterEffect">
                                  <p:stCondLst>
                                    <p:cond delay="0"/>
                                  </p:stCondLst>
                                  <p:childTnLst>
                                    <p:set>
                                      <p:cBhvr>
                                        <p:cTn id="63" dur="1" fill="hold">
                                          <p:stCondLst>
                                            <p:cond delay="0"/>
                                          </p:stCondLst>
                                        </p:cTn>
                                        <p:tgtEl>
                                          <p:spTgt spid="643"/>
                                        </p:tgtEl>
                                        <p:attrNameLst>
                                          <p:attrName>style.visibility</p:attrName>
                                        </p:attrNameLst>
                                      </p:cBhvr>
                                      <p:to>
                                        <p:strVal val="visible"/>
                                      </p:to>
                                    </p:set>
                                    <p:animEffect transition="in" filter="fade">
                                      <p:cBhvr>
                                        <p:cTn id="64" dur="500"/>
                                        <p:tgtEl>
                                          <p:spTgt spid="643"/>
                                        </p:tgtEl>
                                      </p:cBhvr>
                                    </p:animEffect>
                                  </p:childTnLst>
                                </p:cTn>
                              </p:par>
                              <p:par>
                                <p:cTn id="65" presetID="10" presetClass="entr" presetSubtype="0" fill="hold" nodeType="withEffect">
                                  <p:stCondLst>
                                    <p:cond delay="0"/>
                                  </p:stCondLst>
                                  <p:childTnLst>
                                    <p:set>
                                      <p:cBhvr>
                                        <p:cTn id="66" dur="1" fill="hold">
                                          <p:stCondLst>
                                            <p:cond delay="0"/>
                                          </p:stCondLst>
                                        </p:cTn>
                                        <p:tgtEl>
                                          <p:spTgt spid="644"/>
                                        </p:tgtEl>
                                        <p:attrNameLst>
                                          <p:attrName>style.visibility</p:attrName>
                                        </p:attrNameLst>
                                      </p:cBhvr>
                                      <p:to>
                                        <p:strVal val="visible"/>
                                      </p:to>
                                    </p:set>
                                    <p:animEffect transition="in" filter="fade">
                                      <p:cBhvr>
                                        <p:cTn id="67" dur="500"/>
                                        <p:tgtEl>
                                          <p:spTgt spid="644"/>
                                        </p:tgtEl>
                                      </p:cBhvr>
                                    </p:animEffect>
                                  </p:childTnLst>
                                </p:cTn>
                              </p:par>
                            </p:childTnLst>
                          </p:cTn>
                        </p:par>
                        <p:par>
                          <p:cTn id="68" fill="hold">
                            <p:stCondLst>
                              <p:cond delay="1500"/>
                            </p:stCondLst>
                            <p:childTnLst>
                              <p:par>
                                <p:cTn id="69" presetID="10" presetClass="entr" presetSubtype="0" fill="hold" nodeType="afterEffect">
                                  <p:stCondLst>
                                    <p:cond delay="0"/>
                                  </p:stCondLst>
                                  <p:childTnLst>
                                    <p:set>
                                      <p:cBhvr>
                                        <p:cTn id="70" dur="1" fill="hold">
                                          <p:stCondLst>
                                            <p:cond delay="0"/>
                                          </p:stCondLst>
                                        </p:cTn>
                                        <p:tgtEl>
                                          <p:spTgt spid="637"/>
                                        </p:tgtEl>
                                        <p:attrNameLst>
                                          <p:attrName>style.visibility</p:attrName>
                                        </p:attrNameLst>
                                      </p:cBhvr>
                                      <p:to>
                                        <p:strVal val="visible"/>
                                      </p:to>
                                    </p:set>
                                    <p:animEffect transition="in" filter="fade">
                                      <p:cBhvr>
                                        <p:cTn id="71" dur="500"/>
                                        <p:tgtEl>
                                          <p:spTgt spid="637"/>
                                        </p:tgtEl>
                                      </p:cBhvr>
                                    </p:animEffect>
                                  </p:childTnLst>
                                </p:cTn>
                              </p:par>
                              <p:par>
                                <p:cTn id="72" presetID="10" presetClass="entr" presetSubtype="0" fill="hold" nodeType="withEffect">
                                  <p:stCondLst>
                                    <p:cond delay="0"/>
                                  </p:stCondLst>
                                  <p:childTnLst>
                                    <p:set>
                                      <p:cBhvr>
                                        <p:cTn id="73" dur="1" fill="hold">
                                          <p:stCondLst>
                                            <p:cond delay="0"/>
                                          </p:stCondLst>
                                        </p:cTn>
                                        <p:tgtEl>
                                          <p:spTgt spid="651"/>
                                        </p:tgtEl>
                                        <p:attrNameLst>
                                          <p:attrName>style.visibility</p:attrName>
                                        </p:attrNameLst>
                                      </p:cBhvr>
                                      <p:to>
                                        <p:strVal val="visible"/>
                                      </p:to>
                                    </p:set>
                                    <p:animEffect transition="in" filter="fade">
                                      <p:cBhvr>
                                        <p:cTn id="74" dur="500"/>
                                        <p:tgtEl>
                                          <p:spTgt spid="651"/>
                                        </p:tgtEl>
                                      </p:cBhvr>
                                    </p:animEffect>
                                  </p:childTnLst>
                                </p:cTn>
                              </p:par>
                              <p:par>
                                <p:cTn id="75" presetID="10" presetClass="entr" presetSubtype="0" fill="hold" nodeType="withEffect">
                                  <p:stCondLst>
                                    <p:cond delay="0"/>
                                  </p:stCondLst>
                                  <p:childTnLst>
                                    <p:set>
                                      <p:cBhvr>
                                        <p:cTn id="76" dur="1" fill="hold">
                                          <p:stCondLst>
                                            <p:cond delay="0"/>
                                          </p:stCondLst>
                                        </p:cTn>
                                        <p:tgtEl>
                                          <p:spTgt spid="654"/>
                                        </p:tgtEl>
                                        <p:attrNameLst>
                                          <p:attrName>style.visibility</p:attrName>
                                        </p:attrNameLst>
                                      </p:cBhvr>
                                      <p:to>
                                        <p:strVal val="visible"/>
                                      </p:to>
                                    </p:set>
                                    <p:animEffect transition="in" filter="fade">
                                      <p:cBhvr>
                                        <p:cTn id="77" dur="500"/>
                                        <p:tgtEl>
                                          <p:spTgt spid="654"/>
                                        </p:tgtEl>
                                      </p:cBhvr>
                                    </p:animEffect>
                                  </p:childTnLst>
                                </p:cTn>
                              </p:par>
                            </p:childTnLst>
                          </p:cTn>
                        </p:par>
                        <p:par>
                          <p:cTn id="78" fill="hold">
                            <p:stCondLst>
                              <p:cond delay="2000"/>
                            </p:stCondLst>
                            <p:childTnLst>
                              <p:par>
                                <p:cTn id="79" presetID="10" presetClass="entr" presetSubtype="0" fill="hold" nodeType="afterEffect">
                                  <p:stCondLst>
                                    <p:cond delay="0"/>
                                  </p:stCondLst>
                                  <p:childTnLst>
                                    <p:set>
                                      <p:cBhvr>
                                        <p:cTn id="80" dur="1" fill="hold">
                                          <p:stCondLst>
                                            <p:cond delay="0"/>
                                          </p:stCondLst>
                                        </p:cTn>
                                        <p:tgtEl>
                                          <p:spTgt spid="645"/>
                                        </p:tgtEl>
                                        <p:attrNameLst>
                                          <p:attrName>style.visibility</p:attrName>
                                        </p:attrNameLst>
                                      </p:cBhvr>
                                      <p:to>
                                        <p:strVal val="visible"/>
                                      </p:to>
                                    </p:set>
                                    <p:animEffect transition="in" filter="fade">
                                      <p:cBhvr>
                                        <p:cTn id="81" dur="500"/>
                                        <p:tgtEl>
                                          <p:spTgt spid="645"/>
                                        </p:tgtEl>
                                      </p:cBhvr>
                                    </p:animEffect>
                                  </p:childTnLst>
                                </p:cTn>
                              </p:par>
                              <p:par>
                                <p:cTn id="82" presetID="10" presetClass="entr" presetSubtype="0" fill="hold" nodeType="withEffect">
                                  <p:stCondLst>
                                    <p:cond delay="0"/>
                                  </p:stCondLst>
                                  <p:childTnLst>
                                    <p:set>
                                      <p:cBhvr>
                                        <p:cTn id="83" dur="1" fill="hold">
                                          <p:stCondLst>
                                            <p:cond delay="0"/>
                                          </p:stCondLst>
                                        </p:cTn>
                                        <p:tgtEl>
                                          <p:spTgt spid="647"/>
                                        </p:tgtEl>
                                        <p:attrNameLst>
                                          <p:attrName>style.visibility</p:attrName>
                                        </p:attrNameLst>
                                      </p:cBhvr>
                                      <p:to>
                                        <p:strVal val="visible"/>
                                      </p:to>
                                    </p:set>
                                    <p:animEffect transition="in" filter="fade">
                                      <p:cBhvr>
                                        <p:cTn id="84" dur="500"/>
                                        <p:tgtEl>
                                          <p:spTgt spid="647"/>
                                        </p:tgtEl>
                                      </p:cBhvr>
                                    </p:animEffect>
                                  </p:childTnLst>
                                </p:cTn>
                              </p:par>
                              <p:par>
                                <p:cTn id="85" presetID="10" presetClass="entr" presetSubtype="0" fill="hold" nodeType="withEffect">
                                  <p:stCondLst>
                                    <p:cond delay="0"/>
                                  </p:stCondLst>
                                  <p:childTnLst>
                                    <p:set>
                                      <p:cBhvr>
                                        <p:cTn id="86" dur="1" fill="hold">
                                          <p:stCondLst>
                                            <p:cond delay="0"/>
                                          </p:stCondLst>
                                        </p:cTn>
                                        <p:tgtEl>
                                          <p:spTgt spid="646"/>
                                        </p:tgtEl>
                                        <p:attrNameLst>
                                          <p:attrName>style.visibility</p:attrName>
                                        </p:attrNameLst>
                                      </p:cBhvr>
                                      <p:to>
                                        <p:strVal val="visible"/>
                                      </p:to>
                                    </p:set>
                                    <p:animEffect transition="in" filter="fade">
                                      <p:cBhvr>
                                        <p:cTn id="87" dur="500"/>
                                        <p:tgtEl>
                                          <p:spTgt spid="646"/>
                                        </p:tgtEl>
                                      </p:cBhvr>
                                    </p:animEffect>
                                  </p:childTnLst>
                                </p:cTn>
                              </p:par>
                              <p:par>
                                <p:cTn id="88" presetID="10" presetClass="entr" presetSubtype="0" fill="hold" nodeType="withEffect">
                                  <p:stCondLst>
                                    <p:cond delay="0"/>
                                  </p:stCondLst>
                                  <p:childTnLst>
                                    <p:set>
                                      <p:cBhvr>
                                        <p:cTn id="89" dur="1" fill="hold">
                                          <p:stCondLst>
                                            <p:cond delay="0"/>
                                          </p:stCondLst>
                                        </p:cTn>
                                        <p:tgtEl>
                                          <p:spTgt spid="650"/>
                                        </p:tgtEl>
                                        <p:attrNameLst>
                                          <p:attrName>style.visibility</p:attrName>
                                        </p:attrNameLst>
                                      </p:cBhvr>
                                      <p:to>
                                        <p:strVal val="visible"/>
                                      </p:to>
                                    </p:set>
                                    <p:animEffect transition="in" filter="fade">
                                      <p:cBhvr>
                                        <p:cTn id="90" dur="500"/>
                                        <p:tgtEl>
                                          <p:spTgt spid="650"/>
                                        </p:tgtEl>
                                      </p:cBhvr>
                                    </p:animEffect>
                                  </p:childTnLst>
                                </p:cTn>
                              </p:par>
                            </p:childTnLst>
                          </p:cTn>
                        </p:par>
                        <p:par>
                          <p:cTn id="91" fill="hold">
                            <p:stCondLst>
                              <p:cond delay="2500"/>
                            </p:stCondLst>
                            <p:childTnLst>
                              <p:par>
                                <p:cTn id="92" presetID="10" presetClass="entr" presetSubtype="0" fill="hold" nodeType="afterEffect">
                                  <p:stCondLst>
                                    <p:cond delay="0"/>
                                  </p:stCondLst>
                                  <p:childTnLst>
                                    <p:set>
                                      <p:cBhvr>
                                        <p:cTn id="93" dur="1" fill="hold">
                                          <p:stCondLst>
                                            <p:cond delay="0"/>
                                          </p:stCondLst>
                                        </p:cTn>
                                        <p:tgtEl>
                                          <p:spTgt spid="662"/>
                                        </p:tgtEl>
                                        <p:attrNameLst>
                                          <p:attrName>style.visibility</p:attrName>
                                        </p:attrNameLst>
                                      </p:cBhvr>
                                      <p:to>
                                        <p:strVal val="visible"/>
                                      </p:to>
                                    </p:set>
                                    <p:animEffect transition="in" filter="fade">
                                      <p:cBhvr>
                                        <p:cTn id="94" dur="500"/>
                                        <p:tgtEl>
                                          <p:spTgt spid="662"/>
                                        </p:tgtEl>
                                      </p:cBhvr>
                                    </p:animEffect>
                                  </p:childTnLst>
                                </p:cTn>
                              </p:par>
                              <p:par>
                                <p:cTn id="95" presetID="10" presetClass="entr" presetSubtype="0" fill="hold" nodeType="withEffect">
                                  <p:stCondLst>
                                    <p:cond delay="0"/>
                                  </p:stCondLst>
                                  <p:childTnLst>
                                    <p:set>
                                      <p:cBhvr>
                                        <p:cTn id="96" dur="1" fill="hold">
                                          <p:stCondLst>
                                            <p:cond delay="0"/>
                                          </p:stCondLst>
                                        </p:cTn>
                                        <p:tgtEl>
                                          <p:spTgt spid="664"/>
                                        </p:tgtEl>
                                        <p:attrNameLst>
                                          <p:attrName>style.visibility</p:attrName>
                                        </p:attrNameLst>
                                      </p:cBhvr>
                                      <p:to>
                                        <p:strVal val="visible"/>
                                      </p:to>
                                    </p:set>
                                    <p:animEffect transition="in" filter="fade">
                                      <p:cBhvr>
                                        <p:cTn id="97" dur="500"/>
                                        <p:tgtEl>
                                          <p:spTgt spid="6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Shape 672"/>
          <p:cNvSpPr/>
          <p:nvPr/>
        </p:nvSpPr>
        <p:spPr>
          <a:xfrm rot="-8709498">
            <a:off x="5937813" y="2864375"/>
            <a:ext cx="1639387" cy="1518713"/>
          </a:xfrm>
          <a:custGeom>
            <a:avLst/>
            <a:gdLst/>
            <a:ahLst/>
            <a:cxnLst/>
            <a:rect l="0" t="0" r="0" b="0"/>
            <a:pathLst>
              <a:path w="120000" h="120000" extrusionOk="0">
                <a:moveTo>
                  <a:pt x="116781" y="36643"/>
                </a:moveTo>
                <a:lnTo>
                  <a:pt x="116781" y="36643"/>
                </a:lnTo>
                <a:cubicBezTo>
                  <a:pt x="114639" y="34332"/>
                  <a:pt x="111170" y="33750"/>
                  <a:pt x="108227" y="34615"/>
                </a:cubicBezTo>
                <a:cubicBezTo>
                  <a:pt x="106361" y="35183"/>
                  <a:pt x="106361" y="35183"/>
                  <a:pt x="106361" y="35183"/>
                </a:cubicBezTo>
                <a:cubicBezTo>
                  <a:pt x="97532" y="14422"/>
                  <a:pt x="78296" y="0"/>
                  <a:pt x="55591" y="0"/>
                </a:cubicBezTo>
                <a:cubicBezTo>
                  <a:pt x="25122" y="0"/>
                  <a:pt x="0" y="26830"/>
                  <a:pt x="0" y="60000"/>
                </a:cubicBezTo>
                <a:cubicBezTo>
                  <a:pt x="0" y="92872"/>
                  <a:pt x="25122" y="119986"/>
                  <a:pt x="55591" y="119986"/>
                </a:cubicBezTo>
                <a:cubicBezTo>
                  <a:pt x="69217" y="119986"/>
                  <a:pt x="82304" y="114498"/>
                  <a:pt x="92197" y="104983"/>
                </a:cubicBezTo>
                <a:cubicBezTo>
                  <a:pt x="96743" y="100941"/>
                  <a:pt x="97269" y="93453"/>
                  <a:pt x="93262" y="88830"/>
                </a:cubicBezTo>
                <a:cubicBezTo>
                  <a:pt x="89530" y="83937"/>
                  <a:pt x="82567" y="83356"/>
                  <a:pt x="78296" y="87681"/>
                </a:cubicBezTo>
                <a:cubicBezTo>
                  <a:pt x="71884" y="93737"/>
                  <a:pt x="63882" y="96913"/>
                  <a:pt x="55591" y="96913"/>
                </a:cubicBezTo>
                <a:cubicBezTo>
                  <a:pt x="36881" y="96913"/>
                  <a:pt x="21377" y="80180"/>
                  <a:pt x="21377" y="60000"/>
                </a:cubicBezTo>
                <a:cubicBezTo>
                  <a:pt x="21377" y="39522"/>
                  <a:pt x="36881" y="23072"/>
                  <a:pt x="55591" y="23072"/>
                </a:cubicBezTo>
                <a:cubicBezTo>
                  <a:pt x="68403" y="23072"/>
                  <a:pt x="79636" y="30574"/>
                  <a:pt x="85510" y="42117"/>
                </a:cubicBezTo>
                <a:cubicBezTo>
                  <a:pt x="84445" y="42401"/>
                  <a:pt x="84445" y="42401"/>
                  <a:pt x="84445" y="42401"/>
                </a:cubicBezTo>
                <a:cubicBezTo>
                  <a:pt x="81239" y="43563"/>
                  <a:pt x="79098" y="46159"/>
                  <a:pt x="78296" y="49335"/>
                </a:cubicBezTo>
                <a:cubicBezTo>
                  <a:pt x="77770" y="52498"/>
                  <a:pt x="78572" y="55958"/>
                  <a:pt x="80976" y="58269"/>
                </a:cubicBezTo>
                <a:cubicBezTo>
                  <a:pt x="99148" y="76719"/>
                  <a:pt x="99148" y="76719"/>
                  <a:pt x="99148" y="76719"/>
                </a:cubicBezTo>
                <a:cubicBezTo>
                  <a:pt x="100751" y="78450"/>
                  <a:pt x="102880" y="79315"/>
                  <a:pt x="105021" y="79315"/>
                </a:cubicBezTo>
                <a:cubicBezTo>
                  <a:pt x="106086" y="79315"/>
                  <a:pt x="106900" y="79315"/>
                  <a:pt x="107701" y="79017"/>
                </a:cubicBezTo>
                <a:cubicBezTo>
                  <a:pt x="110644" y="77868"/>
                  <a:pt x="112773" y="75287"/>
                  <a:pt x="113575" y="72110"/>
                </a:cubicBezTo>
                <a:cubicBezTo>
                  <a:pt x="119198" y="45577"/>
                  <a:pt x="119198" y="45577"/>
                  <a:pt x="119198" y="45577"/>
                </a:cubicBezTo>
                <a:cubicBezTo>
                  <a:pt x="119987" y="42401"/>
                  <a:pt x="118922" y="38941"/>
                  <a:pt x="116781" y="36643"/>
                </a:cubicBezTo>
              </a:path>
            </a:pathLst>
          </a:custGeom>
          <a:solidFill>
            <a:srgbClr val="D9D9D9"/>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900" b="0" i="0" u="none" strike="noStrike" cap="none">
              <a:solidFill>
                <a:schemeClr val="lt1"/>
              </a:solidFill>
              <a:latin typeface="Arial"/>
              <a:ea typeface="Arial"/>
              <a:cs typeface="Arial"/>
              <a:sym typeface="Arial"/>
            </a:endParaRPr>
          </a:p>
        </p:txBody>
      </p:sp>
      <p:sp>
        <p:nvSpPr>
          <p:cNvPr id="673" name="Shape 673"/>
          <p:cNvSpPr/>
          <p:nvPr/>
        </p:nvSpPr>
        <p:spPr>
          <a:xfrm rot="-468070">
            <a:off x="6673689" y="2809427"/>
            <a:ext cx="1182443" cy="1681429"/>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74" name="Shape 674"/>
          <p:cNvSpPr/>
          <p:nvPr/>
        </p:nvSpPr>
        <p:spPr>
          <a:xfrm>
            <a:off x="746279" y="1204282"/>
            <a:ext cx="8397600" cy="3474600"/>
          </a:xfrm>
          <a:prstGeom prst="rect">
            <a:avLst/>
          </a:prstGeom>
          <a:gradFill>
            <a:gsLst>
              <a:gs pos="0">
                <a:srgbClr val="D8D8D8"/>
              </a:gs>
              <a:gs pos="62000">
                <a:srgbClr val="FFFFFF">
                  <a:alpha val="65882"/>
                </a:srgbClr>
              </a:gs>
              <a:gs pos="100000">
                <a:srgbClr val="FFFFFF">
                  <a:alpha val="65882"/>
                </a:srgbClr>
              </a:gs>
            </a:gsLst>
            <a:lin ang="0" scaled="0"/>
          </a:gradFill>
          <a:ln>
            <a:noFill/>
          </a:ln>
        </p:spPr>
        <p:txBody>
          <a:bodyPr lIns="91425" tIns="45700" rIns="91425" bIns="45700" anchor="t" anchorCtr="0">
            <a:noAutofit/>
          </a:bodyPr>
          <a:lstStyle/>
          <a:p>
            <a:pPr marL="457200" marR="0" lvl="1" indent="0" algn="l" rtl="0">
              <a:lnSpc>
                <a:spcPct val="110000"/>
              </a:lnSpc>
              <a:spcBef>
                <a:spcPts val="0"/>
              </a:spcBef>
              <a:spcAft>
                <a:spcPts val="0"/>
              </a:spcAft>
              <a:buClr>
                <a:srgbClr val="000000"/>
              </a:buClr>
              <a:buFont typeface="Arial"/>
              <a:buNone/>
            </a:pPr>
            <a:endParaRPr sz="1200" b="0" i="0" u="none" strike="noStrike" cap="none">
              <a:solidFill>
                <a:srgbClr val="4D4D4D"/>
              </a:solidFill>
              <a:latin typeface="Arial"/>
              <a:ea typeface="Arial"/>
              <a:cs typeface="Arial"/>
              <a:sym typeface="Arial"/>
            </a:endParaRPr>
          </a:p>
        </p:txBody>
      </p:sp>
      <p:sp>
        <p:nvSpPr>
          <p:cNvPr id="675" name="Shape 675"/>
          <p:cNvSpPr txBox="1">
            <a:spLocks noGrp="1"/>
          </p:cNvSpPr>
          <p:nvPr>
            <p:ph type="subTitle" idx="1"/>
          </p:nvPr>
        </p:nvSpPr>
        <p:spPr>
          <a:xfrm>
            <a:off x="365761" y="624700"/>
            <a:ext cx="8412600" cy="5421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595959"/>
              </a:buClr>
              <a:buSzPct val="25000"/>
              <a:buFont typeface="Arial"/>
              <a:buNone/>
            </a:pPr>
            <a:r>
              <a:rPr lang="en-US" sz="1800" b="0" i="0" u="none" strike="noStrike" cap="none">
                <a:solidFill>
                  <a:srgbClr val="595959"/>
                </a:solidFill>
                <a:latin typeface="Arial"/>
                <a:ea typeface="Arial"/>
                <a:cs typeface="Arial"/>
                <a:sym typeface="Arial"/>
              </a:rPr>
              <a:t>Work with One Business Unit; Target 7 to 10 Apps in 10 Weeks</a:t>
            </a:r>
          </a:p>
        </p:txBody>
      </p:sp>
      <p:sp>
        <p:nvSpPr>
          <p:cNvPr id="676" name="Shape 676"/>
          <p:cNvSpPr txBox="1">
            <a:spLocks noGrp="1"/>
          </p:cNvSpPr>
          <p:nvPr>
            <p:ph type="title"/>
          </p:nvPr>
        </p:nvSpPr>
        <p:spPr>
          <a:xfrm>
            <a:off x="365760" y="169550"/>
            <a:ext cx="8412600" cy="5421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sz="2800" b="1" i="0" u="none" strike="noStrike" cap="none">
                <a:solidFill>
                  <a:schemeClr val="accent1"/>
                </a:solidFill>
                <a:latin typeface="Arial"/>
                <a:ea typeface="Arial"/>
                <a:cs typeface="Arial"/>
                <a:sym typeface="Arial"/>
              </a:rPr>
              <a:t>Replatforming Existing Apps</a:t>
            </a:r>
          </a:p>
        </p:txBody>
      </p:sp>
      <p:sp>
        <p:nvSpPr>
          <p:cNvPr id="677" name="Shape 677"/>
          <p:cNvSpPr/>
          <p:nvPr/>
        </p:nvSpPr>
        <p:spPr>
          <a:xfrm>
            <a:off x="7054234" y="3247272"/>
            <a:ext cx="317100" cy="526200"/>
          </a:xfrm>
          <a:prstGeom prst="downArrow">
            <a:avLst>
              <a:gd name="adj1" fmla="val 50000"/>
              <a:gd name="adj2" fmla="val 50000"/>
            </a:avLst>
          </a:prstGeom>
          <a:solidFill>
            <a:srgbClr val="D9D9D9"/>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900" b="0" i="0" u="none" strike="noStrike" cap="none">
              <a:solidFill>
                <a:schemeClr val="lt1"/>
              </a:solidFill>
              <a:latin typeface="Arial"/>
              <a:ea typeface="Arial"/>
              <a:cs typeface="Arial"/>
              <a:sym typeface="Arial"/>
            </a:endParaRPr>
          </a:p>
        </p:txBody>
      </p:sp>
      <p:sp>
        <p:nvSpPr>
          <p:cNvPr id="678" name="Shape 678"/>
          <p:cNvSpPr/>
          <p:nvPr/>
        </p:nvSpPr>
        <p:spPr>
          <a:xfrm rot="1140051">
            <a:off x="6799905" y="3209908"/>
            <a:ext cx="316970" cy="526452"/>
          </a:xfrm>
          <a:prstGeom prst="downArrow">
            <a:avLst>
              <a:gd name="adj1" fmla="val 50000"/>
              <a:gd name="adj2" fmla="val 50000"/>
            </a:avLst>
          </a:prstGeom>
          <a:solidFill>
            <a:srgbClr val="D9D9D9"/>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900" b="0" i="0" u="none" strike="noStrike" cap="none">
              <a:solidFill>
                <a:schemeClr val="lt1"/>
              </a:solidFill>
              <a:latin typeface="Arial"/>
              <a:ea typeface="Arial"/>
              <a:cs typeface="Arial"/>
              <a:sym typeface="Arial"/>
            </a:endParaRPr>
          </a:p>
        </p:txBody>
      </p:sp>
      <p:sp>
        <p:nvSpPr>
          <p:cNvPr id="679" name="Shape 679"/>
          <p:cNvSpPr/>
          <p:nvPr/>
        </p:nvSpPr>
        <p:spPr>
          <a:xfrm rot="-1317147">
            <a:off x="7311323" y="3207071"/>
            <a:ext cx="316983" cy="526281"/>
          </a:xfrm>
          <a:prstGeom prst="downArrow">
            <a:avLst>
              <a:gd name="adj1" fmla="val 50000"/>
              <a:gd name="adj2" fmla="val 50000"/>
            </a:avLst>
          </a:prstGeom>
          <a:solidFill>
            <a:srgbClr val="D9D9D9"/>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900" b="0" i="0" u="none" strike="noStrike" cap="none">
              <a:solidFill>
                <a:schemeClr val="lt1"/>
              </a:solidFill>
              <a:latin typeface="Arial"/>
              <a:ea typeface="Arial"/>
              <a:cs typeface="Arial"/>
              <a:sym typeface="Arial"/>
            </a:endParaRPr>
          </a:p>
        </p:txBody>
      </p:sp>
      <p:sp>
        <p:nvSpPr>
          <p:cNvPr id="680" name="Shape 680"/>
          <p:cNvSpPr/>
          <p:nvPr/>
        </p:nvSpPr>
        <p:spPr>
          <a:xfrm rot="5400000">
            <a:off x="7951544" y="2314525"/>
            <a:ext cx="530100" cy="696600"/>
          </a:xfrm>
          <a:prstGeom prst="bentArrow">
            <a:avLst>
              <a:gd name="adj1" fmla="val 24369"/>
              <a:gd name="adj2" fmla="val 25000"/>
              <a:gd name="adj3" fmla="val 32391"/>
              <a:gd name="adj4" fmla="val 67155"/>
            </a:avLst>
          </a:prstGeom>
          <a:solidFill>
            <a:srgbClr val="D8D8D8"/>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900" b="0" i="0" u="none" strike="noStrike" cap="none">
              <a:solidFill>
                <a:schemeClr val="lt1"/>
              </a:solidFill>
              <a:latin typeface="Arial"/>
              <a:ea typeface="Arial"/>
              <a:cs typeface="Arial"/>
              <a:sym typeface="Arial"/>
            </a:endParaRPr>
          </a:p>
        </p:txBody>
      </p:sp>
      <p:sp>
        <p:nvSpPr>
          <p:cNvPr id="681" name="Shape 681"/>
          <p:cNvSpPr/>
          <p:nvPr/>
        </p:nvSpPr>
        <p:spPr>
          <a:xfrm>
            <a:off x="7457181" y="3471589"/>
            <a:ext cx="33900" cy="33900"/>
          </a:xfrm>
          <a:custGeom>
            <a:avLst/>
            <a:gdLst/>
            <a:ahLst/>
            <a:cxnLst/>
            <a:rect l="0" t="0" r="0" b="0"/>
            <a:pathLst>
              <a:path w="120000" h="120000" extrusionOk="0">
                <a:moveTo>
                  <a:pt x="0" y="0"/>
                </a:moveTo>
                <a:lnTo>
                  <a:pt x="0" y="0"/>
                </a:lnTo>
              </a:path>
            </a:pathLst>
          </a:custGeom>
          <a:solidFill>
            <a:srgbClr val="808285"/>
          </a:solidFill>
          <a:ln w="410400" cap="flat" cmpd="sng">
            <a:solidFill>
              <a:srgbClr val="F7941E"/>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82" name="Shape 682"/>
          <p:cNvSpPr/>
          <p:nvPr/>
        </p:nvSpPr>
        <p:spPr>
          <a:xfrm>
            <a:off x="8052625" y="3000485"/>
            <a:ext cx="33900" cy="33900"/>
          </a:xfrm>
          <a:custGeom>
            <a:avLst/>
            <a:gdLst/>
            <a:ahLst/>
            <a:cxnLst/>
            <a:rect l="0" t="0" r="0" b="0"/>
            <a:pathLst>
              <a:path w="120000" h="120000" extrusionOk="0">
                <a:moveTo>
                  <a:pt x="0" y="0"/>
                </a:moveTo>
                <a:lnTo>
                  <a:pt x="0" y="0"/>
                </a:lnTo>
              </a:path>
            </a:pathLst>
          </a:custGeom>
          <a:solidFill>
            <a:srgbClr val="808285"/>
          </a:solidFill>
          <a:ln w="410400" cap="flat" cmpd="sng">
            <a:solidFill>
              <a:srgbClr val="F7941E"/>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83" name="Shape 683"/>
          <p:cNvSpPr txBox="1"/>
          <p:nvPr/>
        </p:nvSpPr>
        <p:spPr>
          <a:xfrm>
            <a:off x="6619910" y="2227691"/>
            <a:ext cx="1075800" cy="6924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300" b="1" i="0" u="none" strike="noStrike" cap="none">
                <a:solidFill>
                  <a:srgbClr val="000000"/>
                </a:solidFill>
                <a:latin typeface="Arial"/>
                <a:ea typeface="Arial"/>
                <a:cs typeface="Arial"/>
                <a:sym typeface="Arial"/>
              </a:rPr>
              <a:t>REVIEW</a:t>
            </a:r>
          </a:p>
          <a:p>
            <a:pPr marL="0" marR="0" lvl="0" indent="0" algn="ctr" rtl="0">
              <a:lnSpc>
                <a:spcPct val="100000"/>
              </a:lnSpc>
              <a:spcBef>
                <a:spcPts val="0"/>
              </a:spcBef>
              <a:spcAft>
                <a:spcPts val="0"/>
              </a:spcAft>
              <a:buClr>
                <a:srgbClr val="000000"/>
              </a:buClr>
              <a:buSzPct val="25000"/>
              <a:buFont typeface="Arial"/>
              <a:buNone/>
            </a:pPr>
            <a:r>
              <a:rPr lang="en-US" sz="1300" b="1" i="0" u="none" strike="noStrike" cap="none">
                <a:solidFill>
                  <a:srgbClr val="000000"/>
                </a:solidFill>
                <a:latin typeface="Arial"/>
                <a:ea typeface="Arial"/>
                <a:cs typeface="Arial"/>
                <a:sym typeface="Arial"/>
              </a:rPr>
              <a:t>MODIFY</a:t>
            </a:r>
          </a:p>
          <a:p>
            <a:pPr marL="0" marR="0" lvl="0" indent="0" algn="ctr" rtl="0">
              <a:lnSpc>
                <a:spcPct val="100000"/>
              </a:lnSpc>
              <a:spcBef>
                <a:spcPts val="0"/>
              </a:spcBef>
              <a:spcAft>
                <a:spcPts val="0"/>
              </a:spcAft>
              <a:buClr>
                <a:srgbClr val="000000"/>
              </a:buClr>
              <a:buSzPct val="25000"/>
              <a:buFont typeface="Arial"/>
              <a:buNone/>
            </a:pPr>
            <a:r>
              <a:rPr lang="en-US" sz="1300" b="1" i="0" u="none" strike="noStrike" cap="none">
                <a:solidFill>
                  <a:srgbClr val="000000"/>
                </a:solidFill>
                <a:latin typeface="Arial"/>
                <a:ea typeface="Arial"/>
                <a:cs typeface="Arial"/>
                <a:sym typeface="Arial"/>
              </a:rPr>
              <a:t>TEST</a:t>
            </a:r>
          </a:p>
        </p:txBody>
      </p:sp>
      <p:sp>
        <p:nvSpPr>
          <p:cNvPr id="684" name="Shape 684"/>
          <p:cNvSpPr/>
          <p:nvPr/>
        </p:nvSpPr>
        <p:spPr>
          <a:xfrm rot="5682161">
            <a:off x="6329203" y="1863731"/>
            <a:ext cx="1639318" cy="1518612"/>
          </a:xfrm>
          <a:custGeom>
            <a:avLst/>
            <a:gdLst/>
            <a:ahLst/>
            <a:cxnLst/>
            <a:rect l="0" t="0" r="0" b="0"/>
            <a:pathLst>
              <a:path w="120000" h="120000" extrusionOk="0">
                <a:moveTo>
                  <a:pt x="116781" y="36643"/>
                </a:moveTo>
                <a:lnTo>
                  <a:pt x="116781" y="36643"/>
                </a:lnTo>
                <a:cubicBezTo>
                  <a:pt x="114639" y="34332"/>
                  <a:pt x="111170" y="33750"/>
                  <a:pt x="108227" y="34615"/>
                </a:cubicBezTo>
                <a:cubicBezTo>
                  <a:pt x="106361" y="35183"/>
                  <a:pt x="106361" y="35183"/>
                  <a:pt x="106361" y="35183"/>
                </a:cubicBezTo>
                <a:cubicBezTo>
                  <a:pt x="97532" y="14422"/>
                  <a:pt x="78296" y="0"/>
                  <a:pt x="55591" y="0"/>
                </a:cubicBezTo>
                <a:cubicBezTo>
                  <a:pt x="25122" y="0"/>
                  <a:pt x="0" y="26830"/>
                  <a:pt x="0" y="60000"/>
                </a:cubicBezTo>
                <a:cubicBezTo>
                  <a:pt x="0" y="92872"/>
                  <a:pt x="25122" y="119986"/>
                  <a:pt x="55591" y="119986"/>
                </a:cubicBezTo>
                <a:cubicBezTo>
                  <a:pt x="69217" y="119986"/>
                  <a:pt x="82304" y="114498"/>
                  <a:pt x="92197" y="104983"/>
                </a:cubicBezTo>
                <a:cubicBezTo>
                  <a:pt x="96743" y="100941"/>
                  <a:pt x="97269" y="93453"/>
                  <a:pt x="93262" y="88830"/>
                </a:cubicBezTo>
                <a:cubicBezTo>
                  <a:pt x="89530" y="83937"/>
                  <a:pt x="82567" y="83356"/>
                  <a:pt x="78296" y="87681"/>
                </a:cubicBezTo>
                <a:cubicBezTo>
                  <a:pt x="71884" y="93737"/>
                  <a:pt x="63882" y="96913"/>
                  <a:pt x="55591" y="96913"/>
                </a:cubicBezTo>
                <a:cubicBezTo>
                  <a:pt x="36881" y="96913"/>
                  <a:pt x="21377" y="80180"/>
                  <a:pt x="21377" y="60000"/>
                </a:cubicBezTo>
                <a:cubicBezTo>
                  <a:pt x="21377" y="39522"/>
                  <a:pt x="36881" y="23072"/>
                  <a:pt x="55591" y="23072"/>
                </a:cubicBezTo>
                <a:cubicBezTo>
                  <a:pt x="68403" y="23072"/>
                  <a:pt x="79636" y="30574"/>
                  <a:pt x="85510" y="42117"/>
                </a:cubicBezTo>
                <a:cubicBezTo>
                  <a:pt x="84445" y="42401"/>
                  <a:pt x="84445" y="42401"/>
                  <a:pt x="84445" y="42401"/>
                </a:cubicBezTo>
                <a:cubicBezTo>
                  <a:pt x="81239" y="43563"/>
                  <a:pt x="79098" y="46159"/>
                  <a:pt x="78296" y="49335"/>
                </a:cubicBezTo>
                <a:cubicBezTo>
                  <a:pt x="77770" y="52498"/>
                  <a:pt x="78572" y="55958"/>
                  <a:pt x="80976" y="58269"/>
                </a:cubicBezTo>
                <a:cubicBezTo>
                  <a:pt x="99148" y="76719"/>
                  <a:pt x="99148" y="76719"/>
                  <a:pt x="99148" y="76719"/>
                </a:cubicBezTo>
                <a:cubicBezTo>
                  <a:pt x="100751" y="78450"/>
                  <a:pt x="102880" y="79315"/>
                  <a:pt x="105021" y="79315"/>
                </a:cubicBezTo>
                <a:cubicBezTo>
                  <a:pt x="106086" y="79315"/>
                  <a:pt x="106900" y="79315"/>
                  <a:pt x="107701" y="79017"/>
                </a:cubicBezTo>
                <a:cubicBezTo>
                  <a:pt x="110644" y="77868"/>
                  <a:pt x="112773" y="75287"/>
                  <a:pt x="113575" y="72110"/>
                </a:cubicBezTo>
                <a:cubicBezTo>
                  <a:pt x="119198" y="45577"/>
                  <a:pt x="119198" y="45577"/>
                  <a:pt x="119198" y="45577"/>
                </a:cubicBezTo>
                <a:cubicBezTo>
                  <a:pt x="119987" y="42401"/>
                  <a:pt x="118922" y="38941"/>
                  <a:pt x="116781" y="36643"/>
                </a:cubicBezTo>
              </a:path>
            </a:pathLst>
          </a:custGeom>
          <a:solidFill>
            <a:srgbClr val="7F7F7F"/>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600" b="0" i="0" u="none" strike="noStrike" cap="none">
              <a:solidFill>
                <a:srgbClr val="000000"/>
              </a:solidFill>
              <a:latin typeface="Arial"/>
              <a:ea typeface="Arial"/>
              <a:cs typeface="Arial"/>
              <a:sym typeface="Arial"/>
            </a:endParaRPr>
          </a:p>
        </p:txBody>
      </p:sp>
      <p:sp>
        <p:nvSpPr>
          <p:cNvPr id="685" name="Shape 685"/>
          <p:cNvSpPr/>
          <p:nvPr/>
        </p:nvSpPr>
        <p:spPr>
          <a:xfrm rot="-5400000">
            <a:off x="-1053037" y="2624153"/>
            <a:ext cx="3474600" cy="635100"/>
          </a:xfrm>
          <a:prstGeom prst="rect">
            <a:avLst/>
          </a:prstGeom>
          <a:solidFill>
            <a:srgbClr val="01786E"/>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2400" b="1" i="0" u="none" strike="noStrike" cap="none">
                <a:solidFill>
                  <a:schemeClr val="lt1"/>
                </a:solidFill>
                <a:latin typeface="Calibri"/>
                <a:ea typeface="Calibri"/>
                <a:cs typeface="Calibri"/>
                <a:sym typeface="Calibri"/>
              </a:rPr>
              <a:t>TYPICAL ACTIVITIES</a:t>
            </a:r>
          </a:p>
        </p:txBody>
      </p:sp>
      <p:sp>
        <p:nvSpPr>
          <p:cNvPr id="686" name="Shape 686"/>
          <p:cNvSpPr/>
          <p:nvPr/>
        </p:nvSpPr>
        <p:spPr>
          <a:xfrm>
            <a:off x="909162" y="1206041"/>
            <a:ext cx="297900" cy="3473100"/>
          </a:xfrm>
          <a:prstGeom prst="homePlate">
            <a:avLst>
              <a:gd name="adj" fmla="val 50000"/>
            </a:avLst>
          </a:prstGeom>
          <a:solidFill>
            <a:srgbClr val="01786E"/>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1" i="0" u="none" strike="noStrike" cap="none">
              <a:solidFill>
                <a:schemeClr val="lt1"/>
              </a:solidFill>
              <a:latin typeface="Calibri"/>
              <a:ea typeface="Calibri"/>
              <a:cs typeface="Calibri"/>
              <a:sym typeface="Calibri"/>
            </a:endParaRPr>
          </a:p>
        </p:txBody>
      </p:sp>
      <p:sp>
        <p:nvSpPr>
          <p:cNvPr id="687" name="Shape 687"/>
          <p:cNvSpPr/>
          <p:nvPr/>
        </p:nvSpPr>
        <p:spPr>
          <a:xfrm>
            <a:off x="5413764" y="1304140"/>
            <a:ext cx="184200" cy="237600"/>
          </a:xfrm>
          <a:prstGeom prst="rect">
            <a:avLst/>
          </a:prstGeom>
          <a:solidFill>
            <a:schemeClr val="lt1"/>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88" name="Shape 688"/>
          <p:cNvSpPr/>
          <p:nvPr/>
        </p:nvSpPr>
        <p:spPr>
          <a:xfrm>
            <a:off x="5571696" y="1578796"/>
            <a:ext cx="107400" cy="165900"/>
          </a:xfrm>
          <a:prstGeom prst="rect">
            <a:avLst/>
          </a:prstGeom>
          <a:solidFill>
            <a:schemeClr val="lt1"/>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89" name="Shape 689"/>
          <p:cNvSpPr/>
          <p:nvPr/>
        </p:nvSpPr>
        <p:spPr>
          <a:xfrm>
            <a:off x="5801312" y="1527591"/>
            <a:ext cx="107400" cy="249600"/>
          </a:xfrm>
          <a:prstGeom prst="rect">
            <a:avLst/>
          </a:prstGeom>
          <a:solidFill>
            <a:schemeClr val="lt1"/>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cxnSp>
        <p:nvCxnSpPr>
          <p:cNvPr id="690" name="Shape 690"/>
          <p:cNvCxnSpPr>
            <a:endCxn id="682" idx="4"/>
          </p:cNvCxnSpPr>
          <p:nvPr/>
        </p:nvCxnSpPr>
        <p:spPr>
          <a:xfrm rot="10800000">
            <a:off x="5784142" y="1408791"/>
            <a:ext cx="70800" cy="118800"/>
          </a:xfrm>
          <a:prstGeom prst="straightConnector1">
            <a:avLst/>
          </a:prstGeom>
          <a:solidFill>
            <a:schemeClr val="lt1"/>
          </a:solidFill>
          <a:ln w="19050" cap="flat" cmpd="sng">
            <a:solidFill>
              <a:srgbClr val="00A79C"/>
            </a:solidFill>
            <a:prstDash val="solid"/>
            <a:round/>
            <a:headEnd type="none" w="med" len="med"/>
            <a:tailEnd type="none" w="med" len="med"/>
          </a:ln>
        </p:spPr>
      </p:cxnSp>
      <p:sp>
        <p:nvSpPr>
          <p:cNvPr id="691" name="Shape 691"/>
          <p:cNvSpPr/>
          <p:nvPr/>
        </p:nvSpPr>
        <p:spPr>
          <a:xfrm>
            <a:off x="6779056" y="3807637"/>
            <a:ext cx="211500" cy="228900"/>
          </a:xfrm>
          <a:prstGeom prst="foldedCorner">
            <a:avLst>
              <a:gd name="adj" fmla="val 38220"/>
            </a:avLst>
          </a:prstGeom>
          <a:solidFill>
            <a:schemeClr val="lt1"/>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900" b="0" i="0" u="none" strike="noStrike" cap="none">
              <a:solidFill>
                <a:schemeClr val="lt1"/>
              </a:solidFill>
              <a:latin typeface="Arial"/>
              <a:ea typeface="Arial"/>
              <a:cs typeface="Arial"/>
              <a:sym typeface="Arial"/>
            </a:endParaRPr>
          </a:p>
        </p:txBody>
      </p:sp>
      <p:sp>
        <p:nvSpPr>
          <p:cNvPr id="692" name="Shape 692"/>
          <p:cNvSpPr/>
          <p:nvPr/>
        </p:nvSpPr>
        <p:spPr>
          <a:xfrm>
            <a:off x="7109682" y="3807637"/>
            <a:ext cx="211500" cy="228900"/>
          </a:xfrm>
          <a:prstGeom prst="foldedCorner">
            <a:avLst>
              <a:gd name="adj" fmla="val 38220"/>
            </a:avLst>
          </a:prstGeom>
          <a:solidFill>
            <a:schemeClr val="lt1"/>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900" b="0" i="0" u="none" strike="noStrike" cap="none">
              <a:solidFill>
                <a:schemeClr val="lt1"/>
              </a:solidFill>
              <a:latin typeface="Arial"/>
              <a:ea typeface="Arial"/>
              <a:cs typeface="Arial"/>
              <a:sym typeface="Arial"/>
            </a:endParaRPr>
          </a:p>
        </p:txBody>
      </p:sp>
      <p:sp>
        <p:nvSpPr>
          <p:cNvPr id="693" name="Shape 693"/>
          <p:cNvSpPr/>
          <p:nvPr/>
        </p:nvSpPr>
        <p:spPr>
          <a:xfrm>
            <a:off x="7449100" y="3807637"/>
            <a:ext cx="211500" cy="228900"/>
          </a:xfrm>
          <a:prstGeom prst="foldedCorner">
            <a:avLst>
              <a:gd name="adj" fmla="val 38220"/>
            </a:avLst>
          </a:prstGeom>
          <a:solidFill>
            <a:schemeClr val="lt1"/>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900" b="0" i="0" u="none" strike="noStrike" cap="none">
              <a:solidFill>
                <a:schemeClr val="lt1"/>
              </a:solidFill>
              <a:latin typeface="Arial"/>
              <a:ea typeface="Arial"/>
              <a:cs typeface="Arial"/>
              <a:sym typeface="Arial"/>
            </a:endParaRPr>
          </a:p>
        </p:txBody>
      </p:sp>
      <p:sp>
        <p:nvSpPr>
          <p:cNvPr id="694" name="Shape 694"/>
          <p:cNvSpPr/>
          <p:nvPr/>
        </p:nvSpPr>
        <p:spPr>
          <a:xfrm>
            <a:off x="6717510" y="4026323"/>
            <a:ext cx="1120800" cy="4617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200" b="1" i="0" u="none" strike="noStrike" cap="none">
                <a:solidFill>
                  <a:srgbClr val="000000"/>
                </a:solidFill>
                <a:latin typeface="Arial"/>
                <a:ea typeface="Arial"/>
                <a:cs typeface="Arial"/>
                <a:sym typeface="Arial"/>
              </a:rPr>
              <a:t>PATTERNS &amp; SAMPLES</a:t>
            </a:r>
          </a:p>
        </p:txBody>
      </p:sp>
      <p:pic>
        <p:nvPicPr>
          <p:cNvPr id="695" name="Shape 695" descr="PivotalCloudFoundry-Logo-Vertical-OnLight.png"/>
          <p:cNvPicPr preferRelativeResize="0"/>
          <p:nvPr/>
        </p:nvPicPr>
        <p:blipFill rotWithShape="1">
          <a:blip r:embed="rId3">
            <a:alphaModFix/>
          </a:blip>
          <a:srcRect/>
          <a:stretch/>
        </p:blipFill>
        <p:spPr>
          <a:xfrm>
            <a:off x="8086447" y="2959619"/>
            <a:ext cx="710700" cy="485700"/>
          </a:xfrm>
          <a:prstGeom prst="rect">
            <a:avLst/>
          </a:prstGeom>
          <a:noFill/>
          <a:ln>
            <a:noFill/>
          </a:ln>
        </p:spPr>
      </p:pic>
      <p:sp>
        <p:nvSpPr>
          <p:cNvPr id="696" name="Shape 696"/>
          <p:cNvSpPr/>
          <p:nvPr/>
        </p:nvSpPr>
        <p:spPr>
          <a:xfrm>
            <a:off x="7838440" y="3383773"/>
            <a:ext cx="1217700" cy="4617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200" b="1" i="0" u="none" strike="noStrike" cap="none">
                <a:solidFill>
                  <a:srgbClr val="000000"/>
                </a:solidFill>
                <a:latin typeface="Arial"/>
                <a:ea typeface="Arial"/>
                <a:cs typeface="Arial"/>
                <a:sym typeface="Arial"/>
              </a:rPr>
              <a:t>PRODUCTION PCF APPS</a:t>
            </a:r>
          </a:p>
        </p:txBody>
      </p:sp>
      <p:sp>
        <p:nvSpPr>
          <p:cNvPr id="697" name="Shape 697"/>
          <p:cNvSpPr/>
          <p:nvPr/>
        </p:nvSpPr>
        <p:spPr>
          <a:xfrm rot="10800000" flipH="1">
            <a:off x="5678957" y="2030333"/>
            <a:ext cx="721500" cy="593700"/>
          </a:xfrm>
          <a:prstGeom prst="bentArrow">
            <a:avLst>
              <a:gd name="adj1" fmla="val 21478"/>
              <a:gd name="adj2" fmla="val 25000"/>
              <a:gd name="adj3" fmla="val 26610"/>
              <a:gd name="adj4" fmla="val 67155"/>
            </a:avLst>
          </a:prstGeom>
          <a:solidFill>
            <a:srgbClr val="D8D8D8"/>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900" b="0" i="0" u="none" strike="noStrike" cap="none">
              <a:solidFill>
                <a:schemeClr val="lt1"/>
              </a:solidFill>
              <a:latin typeface="Arial"/>
              <a:ea typeface="Arial"/>
              <a:cs typeface="Arial"/>
              <a:sym typeface="Arial"/>
            </a:endParaRPr>
          </a:p>
        </p:txBody>
      </p:sp>
      <p:sp>
        <p:nvSpPr>
          <p:cNvPr id="698" name="Shape 698"/>
          <p:cNvSpPr/>
          <p:nvPr/>
        </p:nvSpPr>
        <p:spPr>
          <a:xfrm>
            <a:off x="8178227" y="2314759"/>
            <a:ext cx="107400" cy="165900"/>
          </a:xfrm>
          <a:prstGeom prst="rect">
            <a:avLst/>
          </a:prstGeom>
          <a:solidFill>
            <a:schemeClr val="lt1"/>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99" name="Shape 699"/>
          <p:cNvSpPr/>
          <p:nvPr/>
        </p:nvSpPr>
        <p:spPr>
          <a:xfrm>
            <a:off x="5980362" y="2297989"/>
            <a:ext cx="107400" cy="165900"/>
          </a:xfrm>
          <a:prstGeom prst="rect">
            <a:avLst/>
          </a:prstGeom>
          <a:solidFill>
            <a:schemeClr val="lt1"/>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700" name="Shape 700"/>
          <p:cNvPicPr preferRelativeResize="0"/>
          <p:nvPr/>
        </p:nvPicPr>
        <p:blipFill rotWithShape="1">
          <a:blip r:embed="rId4">
            <a:alphaModFix/>
          </a:blip>
          <a:srcRect/>
          <a:stretch/>
        </p:blipFill>
        <p:spPr>
          <a:xfrm>
            <a:off x="5387387" y="1660908"/>
            <a:ext cx="747900" cy="606000"/>
          </a:xfrm>
          <a:prstGeom prst="rect">
            <a:avLst/>
          </a:prstGeom>
          <a:noFill/>
          <a:ln>
            <a:noFill/>
          </a:ln>
        </p:spPr>
      </p:pic>
      <p:sp>
        <p:nvSpPr>
          <p:cNvPr id="701" name="Shape 701"/>
          <p:cNvSpPr/>
          <p:nvPr/>
        </p:nvSpPr>
        <p:spPr>
          <a:xfrm>
            <a:off x="1252670" y="1258099"/>
            <a:ext cx="4270800" cy="3359400"/>
          </a:xfrm>
          <a:prstGeom prst="rect">
            <a:avLst/>
          </a:prstGeom>
          <a:noFill/>
          <a:ln>
            <a:noFill/>
          </a:ln>
        </p:spPr>
        <p:txBody>
          <a:bodyPr lIns="91425" tIns="45700" rIns="91425" bIns="45700" anchor="t" anchorCtr="0">
            <a:noAutofit/>
          </a:bodyPr>
          <a:lstStyle/>
          <a:p>
            <a:pPr marL="457200" marR="0" lvl="1" indent="0" algn="l" rtl="0">
              <a:lnSpc>
                <a:spcPct val="110000"/>
              </a:lnSpc>
              <a:spcBef>
                <a:spcPts val="0"/>
              </a:spcBef>
              <a:spcAft>
                <a:spcPts val="0"/>
              </a:spcAft>
              <a:buClr>
                <a:srgbClr val="4D4D4D"/>
              </a:buClr>
              <a:buSzPct val="25000"/>
              <a:buFont typeface="Arial"/>
              <a:buNone/>
            </a:pPr>
            <a:r>
              <a:rPr lang="en-US" sz="1400" b="1" i="0" u="none" strike="noStrike" cap="none">
                <a:solidFill>
                  <a:srgbClr val="4D4D4D"/>
                </a:solidFill>
                <a:latin typeface="Arial"/>
                <a:ea typeface="Arial"/>
                <a:cs typeface="Arial"/>
                <a:sym typeface="Arial"/>
              </a:rPr>
              <a:t>Discovery &amp; Framing</a:t>
            </a:r>
          </a:p>
          <a:p>
            <a:pPr marL="742950" marR="0" lvl="1" indent="-285750" algn="l" rtl="0">
              <a:lnSpc>
                <a:spcPct val="110000"/>
              </a:lnSpc>
              <a:spcBef>
                <a:spcPts val="0"/>
              </a:spcBef>
              <a:spcAft>
                <a:spcPts val="0"/>
              </a:spcAft>
              <a:buClr>
                <a:srgbClr val="4D4D4D"/>
              </a:buClr>
              <a:buSzPct val="100000"/>
              <a:buFont typeface="Noto Sans Symbols"/>
              <a:buChar char="▪"/>
            </a:pPr>
            <a:r>
              <a:rPr lang="en-US" sz="1200" b="0" i="0" u="none" strike="noStrike" cap="none">
                <a:solidFill>
                  <a:srgbClr val="4D4D4D"/>
                </a:solidFill>
                <a:latin typeface="Arial"/>
                <a:ea typeface="Arial"/>
                <a:cs typeface="Arial"/>
                <a:sym typeface="Arial"/>
              </a:rPr>
              <a:t>Suitability Workshops; Technology Planning</a:t>
            </a:r>
          </a:p>
          <a:p>
            <a:pPr marL="742950" marR="0" lvl="1" indent="-285750" algn="l" rtl="0">
              <a:lnSpc>
                <a:spcPct val="110000"/>
              </a:lnSpc>
              <a:spcBef>
                <a:spcPts val="0"/>
              </a:spcBef>
              <a:spcAft>
                <a:spcPts val="0"/>
              </a:spcAft>
              <a:buClr>
                <a:srgbClr val="4D4D4D"/>
              </a:buClr>
              <a:buSzPct val="100000"/>
              <a:buFont typeface="Noto Sans Symbols"/>
              <a:buChar char="▪"/>
            </a:pPr>
            <a:r>
              <a:rPr lang="en-US" sz="1200" b="0" i="0" u="none" strike="noStrike" cap="none">
                <a:solidFill>
                  <a:srgbClr val="4D4D4D"/>
                </a:solidFill>
                <a:latin typeface="Arial"/>
                <a:ea typeface="Arial"/>
                <a:cs typeface="Arial"/>
                <a:sym typeface="Arial"/>
              </a:rPr>
              <a:t>Backlog Development, Grooming &amp; Prioritization</a:t>
            </a:r>
          </a:p>
          <a:p>
            <a:pPr marL="457200" marR="0" lvl="1" indent="0" algn="l" rtl="0">
              <a:lnSpc>
                <a:spcPct val="110000"/>
              </a:lnSpc>
              <a:spcBef>
                <a:spcPts val="0"/>
              </a:spcBef>
              <a:spcAft>
                <a:spcPts val="0"/>
              </a:spcAft>
              <a:buClr>
                <a:srgbClr val="000000"/>
              </a:buClr>
              <a:buFont typeface="Arial"/>
              <a:buNone/>
            </a:pPr>
            <a:endParaRPr sz="400" b="0" i="0" u="none" strike="noStrike" cap="none">
              <a:solidFill>
                <a:srgbClr val="4D4D4D"/>
              </a:solidFill>
              <a:latin typeface="Arial"/>
              <a:ea typeface="Arial"/>
              <a:cs typeface="Arial"/>
              <a:sym typeface="Arial"/>
            </a:endParaRPr>
          </a:p>
          <a:p>
            <a:pPr marL="457200" marR="0" lvl="1" indent="0" algn="l" rtl="0">
              <a:lnSpc>
                <a:spcPct val="110000"/>
              </a:lnSpc>
              <a:spcBef>
                <a:spcPts val="0"/>
              </a:spcBef>
              <a:spcAft>
                <a:spcPts val="0"/>
              </a:spcAft>
              <a:buClr>
                <a:srgbClr val="4D4D4D"/>
              </a:buClr>
              <a:buSzPct val="25000"/>
              <a:buFont typeface="Arial"/>
              <a:buNone/>
            </a:pPr>
            <a:r>
              <a:rPr lang="en-US" sz="1400" b="1" i="0" u="none" strike="noStrike" cap="none">
                <a:solidFill>
                  <a:srgbClr val="4D4D4D"/>
                </a:solidFill>
                <a:latin typeface="Arial"/>
                <a:ea typeface="Arial"/>
                <a:cs typeface="Arial"/>
                <a:sym typeface="Arial"/>
              </a:rPr>
              <a:t>Platform Extensibility</a:t>
            </a:r>
          </a:p>
          <a:p>
            <a:pPr marL="742950" marR="0" lvl="1" indent="-285750" algn="l" rtl="0">
              <a:lnSpc>
                <a:spcPct val="110000"/>
              </a:lnSpc>
              <a:spcBef>
                <a:spcPts val="0"/>
              </a:spcBef>
              <a:spcAft>
                <a:spcPts val="0"/>
              </a:spcAft>
              <a:buClr>
                <a:srgbClr val="4D4D4D"/>
              </a:buClr>
              <a:buSzPct val="100000"/>
              <a:buFont typeface="Noto Sans Symbols"/>
              <a:buChar char="▪"/>
            </a:pPr>
            <a:r>
              <a:rPr lang="en-US" sz="1200" b="0" i="0" u="none" strike="noStrike" cap="none">
                <a:solidFill>
                  <a:srgbClr val="4D4D4D"/>
                </a:solidFill>
                <a:latin typeface="Arial"/>
                <a:ea typeface="Arial"/>
                <a:cs typeface="Arial"/>
                <a:sym typeface="Arial"/>
              </a:rPr>
              <a:t>Buildpack Engineering; Apps Configuration </a:t>
            </a:r>
          </a:p>
          <a:p>
            <a:pPr marL="457200" marR="0" lvl="1" indent="0" algn="l" rtl="0">
              <a:lnSpc>
                <a:spcPct val="110000"/>
              </a:lnSpc>
              <a:spcBef>
                <a:spcPts val="0"/>
              </a:spcBef>
              <a:spcAft>
                <a:spcPts val="0"/>
              </a:spcAft>
              <a:buClr>
                <a:srgbClr val="000000"/>
              </a:buClr>
              <a:buFont typeface="Arial"/>
              <a:buNone/>
            </a:pPr>
            <a:endParaRPr sz="400" b="0" i="0" u="none" strike="noStrike" cap="none">
              <a:solidFill>
                <a:srgbClr val="4D4D4D"/>
              </a:solidFill>
              <a:latin typeface="Arial"/>
              <a:ea typeface="Arial"/>
              <a:cs typeface="Arial"/>
              <a:sym typeface="Arial"/>
            </a:endParaRPr>
          </a:p>
          <a:p>
            <a:pPr marL="457200" marR="0" lvl="1" indent="0" algn="l" rtl="0">
              <a:lnSpc>
                <a:spcPct val="110000"/>
              </a:lnSpc>
              <a:spcBef>
                <a:spcPts val="0"/>
              </a:spcBef>
              <a:spcAft>
                <a:spcPts val="0"/>
              </a:spcAft>
              <a:buClr>
                <a:srgbClr val="4D4D4D"/>
              </a:buClr>
              <a:buSzPct val="25000"/>
              <a:buFont typeface="Arial"/>
              <a:buNone/>
            </a:pPr>
            <a:r>
              <a:rPr lang="en-US" sz="1400" b="1" i="0" u="none" strike="noStrike" cap="none">
                <a:solidFill>
                  <a:srgbClr val="4D4D4D"/>
                </a:solidFill>
                <a:latin typeface="Arial"/>
                <a:ea typeface="Arial"/>
                <a:cs typeface="Arial"/>
                <a:sym typeface="Arial"/>
              </a:rPr>
              <a:t>Test Automation</a:t>
            </a:r>
          </a:p>
          <a:p>
            <a:pPr marL="742950" marR="0" lvl="1" indent="-285750" algn="l" rtl="0">
              <a:lnSpc>
                <a:spcPct val="110000"/>
              </a:lnSpc>
              <a:spcBef>
                <a:spcPts val="0"/>
              </a:spcBef>
              <a:spcAft>
                <a:spcPts val="0"/>
              </a:spcAft>
              <a:buClr>
                <a:srgbClr val="4D4D4D"/>
              </a:buClr>
              <a:buSzPct val="100000"/>
              <a:buFont typeface="Noto Sans Symbols"/>
              <a:buChar char="▪"/>
            </a:pPr>
            <a:r>
              <a:rPr lang="en-US" sz="1200" b="0" i="0" u="none" strike="noStrike" cap="none">
                <a:solidFill>
                  <a:srgbClr val="4D4D4D"/>
                </a:solidFill>
                <a:latin typeface="Arial"/>
                <a:ea typeface="Arial"/>
                <a:cs typeface="Arial"/>
                <a:sym typeface="Arial"/>
              </a:rPr>
              <a:t>Build CI/CD Pipelines; Automate Testing for App &amp; Backing Services (e.g. Connectivity, Perf.)</a:t>
            </a:r>
          </a:p>
          <a:p>
            <a:pPr marL="457200" marR="0" lvl="1" indent="0" algn="l" rtl="0">
              <a:lnSpc>
                <a:spcPct val="110000"/>
              </a:lnSpc>
              <a:spcBef>
                <a:spcPts val="0"/>
              </a:spcBef>
              <a:spcAft>
                <a:spcPts val="0"/>
              </a:spcAft>
              <a:buClr>
                <a:srgbClr val="000000"/>
              </a:buClr>
              <a:buFont typeface="Arial"/>
              <a:buNone/>
            </a:pPr>
            <a:endParaRPr sz="400" b="0" i="0" u="none" strike="noStrike" cap="none">
              <a:solidFill>
                <a:srgbClr val="4D4D4D"/>
              </a:solidFill>
              <a:latin typeface="Arial"/>
              <a:ea typeface="Arial"/>
              <a:cs typeface="Arial"/>
              <a:sym typeface="Arial"/>
            </a:endParaRPr>
          </a:p>
          <a:p>
            <a:pPr marL="457200" marR="0" lvl="1" indent="0" algn="l" rtl="0">
              <a:lnSpc>
                <a:spcPct val="110000"/>
              </a:lnSpc>
              <a:spcBef>
                <a:spcPts val="0"/>
              </a:spcBef>
              <a:spcAft>
                <a:spcPts val="0"/>
              </a:spcAft>
              <a:buClr>
                <a:srgbClr val="4D4D4D"/>
              </a:buClr>
              <a:buSzPct val="25000"/>
              <a:buFont typeface="Arial"/>
              <a:buNone/>
            </a:pPr>
            <a:r>
              <a:rPr lang="en-US" sz="1400" b="1" i="0" u="none" strike="noStrike" cap="none">
                <a:solidFill>
                  <a:srgbClr val="4D4D4D"/>
                </a:solidFill>
                <a:latin typeface="Arial"/>
                <a:ea typeface="Arial"/>
                <a:cs typeface="Arial"/>
                <a:sym typeface="Arial"/>
              </a:rPr>
              <a:t>Refactoring</a:t>
            </a:r>
          </a:p>
          <a:p>
            <a:pPr marL="742950" marR="0" lvl="1" indent="-285750" algn="l" rtl="0">
              <a:lnSpc>
                <a:spcPct val="110000"/>
              </a:lnSpc>
              <a:spcBef>
                <a:spcPts val="0"/>
              </a:spcBef>
              <a:spcAft>
                <a:spcPts val="0"/>
              </a:spcAft>
              <a:buClr>
                <a:srgbClr val="4D4D4D"/>
              </a:buClr>
              <a:buSzPct val="100000"/>
              <a:buFont typeface="Noto Sans Symbols"/>
              <a:buChar char="▪"/>
            </a:pPr>
            <a:r>
              <a:rPr lang="en-US" sz="1200" b="0" i="0" u="none" strike="noStrike" cap="none">
                <a:solidFill>
                  <a:srgbClr val="4D4D4D"/>
                </a:solidFill>
                <a:latin typeface="Arial"/>
                <a:ea typeface="Arial"/>
                <a:cs typeface="Arial"/>
                <a:sym typeface="Arial"/>
              </a:rPr>
              <a:t>Backing Service Location / Configuration</a:t>
            </a:r>
          </a:p>
          <a:p>
            <a:pPr marL="742950" marR="0" lvl="1" indent="-285750" algn="l" rtl="0">
              <a:lnSpc>
                <a:spcPct val="110000"/>
              </a:lnSpc>
              <a:spcBef>
                <a:spcPts val="0"/>
              </a:spcBef>
              <a:spcAft>
                <a:spcPts val="0"/>
              </a:spcAft>
              <a:buClr>
                <a:srgbClr val="4D4D4D"/>
              </a:buClr>
              <a:buSzPct val="100000"/>
              <a:buFont typeface="Noto Sans Symbols"/>
              <a:buChar char="▪"/>
            </a:pPr>
            <a:r>
              <a:rPr lang="en-US" sz="1200" b="0" i="0" u="none" strike="noStrike" cap="none">
                <a:solidFill>
                  <a:srgbClr val="4D4D4D"/>
                </a:solidFill>
                <a:latin typeface="Arial"/>
                <a:ea typeface="Arial"/>
                <a:cs typeface="Arial"/>
                <a:sym typeface="Arial"/>
              </a:rPr>
              <a:t>File System Usage, Messaging, etc.</a:t>
            </a:r>
          </a:p>
          <a:p>
            <a:pPr marL="0" marR="0" lvl="0" indent="0" algn="l" rtl="0">
              <a:lnSpc>
                <a:spcPct val="110000"/>
              </a:lnSpc>
              <a:spcBef>
                <a:spcPts val="0"/>
              </a:spcBef>
              <a:spcAft>
                <a:spcPts val="0"/>
              </a:spcAft>
              <a:buClr>
                <a:srgbClr val="000000"/>
              </a:buClr>
              <a:buFont typeface="Arial"/>
              <a:buNone/>
            </a:pPr>
            <a:endParaRPr sz="300" b="0" i="0" u="none" strike="noStrike" cap="none">
              <a:solidFill>
                <a:srgbClr val="4D4D4D"/>
              </a:solidFill>
              <a:latin typeface="Arial"/>
              <a:ea typeface="Arial"/>
              <a:cs typeface="Arial"/>
              <a:sym typeface="Arial"/>
            </a:endParaRPr>
          </a:p>
          <a:p>
            <a:pPr marL="457200" marR="0" lvl="1" indent="0" algn="l" rtl="0">
              <a:lnSpc>
                <a:spcPct val="110000"/>
              </a:lnSpc>
              <a:spcBef>
                <a:spcPts val="0"/>
              </a:spcBef>
              <a:spcAft>
                <a:spcPts val="0"/>
              </a:spcAft>
              <a:buClr>
                <a:srgbClr val="4D4D4D"/>
              </a:buClr>
              <a:buSzPct val="25000"/>
              <a:buFont typeface="Arial"/>
              <a:buNone/>
            </a:pPr>
            <a:r>
              <a:rPr lang="en-US" sz="1400" b="1" i="0" u="none" strike="noStrike" cap="none">
                <a:solidFill>
                  <a:srgbClr val="4D4D4D"/>
                </a:solidFill>
                <a:latin typeface="Arial"/>
                <a:ea typeface="Arial"/>
                <a:cs typeface="Arial"/>
                <a:sym typeface="Arial"/>
              </a:rPr>
              <a:t>Process and Documentation</a:t>
            </a:r>
          </a:p>
          <a:p>
            <a:pPr marL="742950" marR="0" lvl="1" indent="-285750" algn="l" rtl="0">
              <a:lnSpc>
                <a:spcPct val="110000"/>
              </a:lnSpc>
              <a:spcBef>
                <a:spcPts val="0"/>
              </a:spcBef>
              <a:spcAft>
                <a:spcPts val="0"/>
              </a:spcAft>
              <a:buClr>
                <a:srgbClr val="4D4D4D"/>
              </a:buClr>
              <a:buSzPct val="100000"/>
              <a:buFont typeface="Noto Sans Symbols"/>
              <a:buChar char="▪"/>
            </a:pPr>
            <a:r>
              <a:rPr lang="en-US" sz="1200" b="0" i="0" u="none" strike="noStrike" cap="none">
                <a:solidFill>
                  <a:srgbClr val="4D4D4D"/>
                </a:solidFill>
                <a:latin typeface="Arial"/>
                <a:ea typeface="Arial"/>
                <a:cs typeface="Arial"/>
                <a:sym typeface="Arial"/>
              </a:rPr>
              <a:t>CI Everything (Including Docs)</a:t>
            </a:r>
          </a:p>
          <a:p>
            <a:pPr marL="742950" marR="0" lvl="1" indent="-285750" algn="l" rtl="0">
              <a:lnSpc>
                <a:spcPct val="110000"/>
              </a:lnSpc>
              <a:spcBef>
                <a:spcPts val="0"/>
              </a:spcBef>
              <a:spcAft>
                <a:spcPts val="0"/>
              </a:spcAft>
              <a:buClr>
                <a:srgbClr val="4D4D4D"/>
              </a:buClr>
              <a:buSzPct val="100000"/>
              <a:buFont typeface="Noto Sans Symbols"/>
              <a:buChar char="▪"/>
            </a:pPr>
            <a:r>
              <a:rPr lang="en-US" sz="1200" b="0" i="0" u="none" strike="noStrike" cap="none">
                <a:solidFill>
                  <a:srgbClr val="4D4D4D"/>
                </a:solidFill>
                <a:latin typeface="Arial"/>
                <a:ea typeface="Arial"/>
                <a:cs typeface="Arial"/>
                <a:sym typeface="Arial"/>
              </a:rPr>
              <a:t>Reference Patterns Informed by Work</a:t>
            </a:r>
          </a:p>
        </p:txBody>
      </p:sp>
      <p:sp>
        <p:nvSpPr>
          <p:cNvPr id="702" name="Shape 702"/>
          <p:cNvSpPr/>
          <p:nvPr/>
        </p:nvSpPr>
        <p:spPr>
          <a:xfrm>
            <a:off x="5643771" y="1265162"/>
            <a:ext cx="210300" cy="205200"/>
          </a:xfrm>
          <a:prstGeom prst="ellipse">
            <a:avLst/>
          </a:prstGeom>
          <a:solidFill>
            <a:schemeClr val="lt1"/>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42628336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Shape 707"/>
          <p:cNvSpPr txBox="1">
            <a:spLocks noGrp="1"/>
          </p:cNvSpPr>
          <p:nvPr>
            <p:ph type="subTitle" idx="1"/>
          </p:nvPr>
        </p:nvSpPr>
        <p:spPr>
          <a:xfrm>
            <a:off x="365761" y="624700"/>
            <a:ext cx="8412600" cy="5421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595959"/>
              </a:buClr>
              <a:buSzPct val="25000"/>
              <a:buFont typeface="Arial"/>
              <a:buNone/>
            </a:pPr>
            <a:r>
              <a:rPr lang="en-US" sz="1800" b="0" i="0" u="none" strike="noStrike" cap="none">
                <a:solidFill>
                  <a:srgbClr val="595959"/>
                </a:solidFill>
                <a:latin typeface="Arial"/>
                <a:ea typeface="Arial"/>
                <a:cs typeface="Arial"/>
                <a:sym typeface="Arial"/>
              </a:rPr>
              <a:t>Decomposing the Monolith</a:t>
            </a:r>
          </a:p>
        </p:txBody>
      </p:sp>
      <p:sp>
        <p:nvSpPr>
          <p:cNvPr id="708" name="Shape 708"/>
          <p:cNvSpPr txBox="1">
            <a:spLocks noGrp="1"/>
          </p:cNvSpPr>
          <p:nvPr>
            <p:ph type="title"/>
          </p:nvPr>
        </p:nvSpPr>
        <p:spPr>
          <a:xfrm>
            <a:off x="365760" y="169550"/>
            <a:ext cx="8412600" cy="5421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sz="2800" b="1" i="0" u="none" strike="noStrike" cap="none">
                <a:solidFill>
                  <a:schemeClr val="accent1"/>
                </a:solidFill>
                <a:latin typeface="Arial"/>
                <a:ea typeface="Arial"/>
                <a:cs typeface="Arial"/>
                <a:sym typeface="Arial"/>
              </a:rPr>
              <a:t>Modernize and Tackle Complexity Next</a:t>
            </a:r>
          </a:p>
        </p:txBody>
      </p:sp>
      <p:grpSp>
        <p:nvGrpSpPr>
          <p:cNvPr id="709" name="Shape 709"/>
          <p:cNvGrpSpPr/>
          <p:nvPr/>
        </p:nvGrpSpPr>
        <p:grpSpPr>
          <a:xfrm>
            <a:off x="6446181" y="1788600"/>
            <a:ext cx="1836600" cy="1816986"/>
            <a:chOff x="6106601" y="1868557"/>
            <a:chExt cx="1836599" cy="1816986"/>
          </a:xfrm>
        </p:grpSpPr>
        <p:pic>
          <p:nvPicPr>
            <p:cNvPr id="710" name="Shape 710"/>
            <p:cNvPicPr preferRelativeResize="0"/>
            <p:nvPr/>
          </p:nvPicPr>
          <p:blipFill rotWithShape="1">
            <a:blip r:embed="rId3">
              <a:alphaModFix/>
            </a:blip>
            <a:srcRect/>
            <a:stretch/>
          </p:blipFill>
          <p:spPr>
            <a:xfrm>
              <a:off x="6106601" y="2099143"/>
              <a:ext cx="1836599" cy="1586400"/>
            </a:xfrm>
            <a:prstGeom prst="rect">
              <a:avLst/>
            </a:prstGeom>
            <a:noFill/>
            <a:ln>
              <a:noFill/>
            </a:ln>
          </p:spPr>
        </p:pic>
        <p:sp>
          <p:nvSpPr>
            <p:cNvPr id="711" name="Shape 711"/>
            <p:cNvSpPr/>
            <p:nvPr/>
          </p:nvSpPr>
          <p:spPr>
            <a:xfrm>
              <a:off x="6472362" y="1868557"/>
              <a:ext cx="552599" cy="397500"/>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sp>
        <p:nvSpPr>
          <p:cNvPr id="712" name="Shape 712"/>
          <p:cNvSpPr txBox="1">
            <a:spLocks noGrp="1"/>
          </p:cNvSpPr>
          <p:nvPr>
            <p:ph type="body" idx="2"/>
          </p:nvPr>
        </p:nvSpPr>
        <p:spPr>
          <a:xfrm>
            <a:off x="365759" y="1254125"/>
            <a:ext cx="5946300" cy="3435300"/>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0"/>
              </a:spcBef>
              <a:spcAft>
                <a:spcPts val="0"/>
              </a:spcAft>
              <a:buClr>
                <a:srgbClr val="008674"/>
              </a:buClr>
              <a:buSzPct val="100000"/>
              <a:buFont typeface="Noto Sans Symbols"/>
              <a:buChar char="▪"/>
            </a:pPr>
            <a:r>
              <a:rPr lang="en-US" sz="2000" b="0" i="0" u="none" strike="noStrike" cap="none">
                <a:solidFill>
                  <a:srgbClr val="595959"/>
                </a:solidFill>
                <a:latin typeface="Arial"/>
                <a:ea typeface="Arial"/>
                <a:cs typeface="Arial"/>
                <a:sym typeface="Arial"/>
              </a:rPr>
              <a:t>Ideally, Take a Tops-Down Approach</a:t>
            </a:r>
          </a:p>
          <a:p>
            <a:pPr marL="740664" marR="0" lvl="1" indent="-296164" algn="l" rtl="0">
              <a:lnSpc>
                <a:spcPct val="100000"/>
              </a:lnSpc>
              <a:spcBef>
                <a:spcPts val="300"/>
              </a:spcBef>
              <a:spcAft>
                <a:spcPts val="0"/>
              </a:spcAft>
              <a:buClr>
                <a:srgbClr val="008674"/>
              </a:buClr>
              <a:buSzPct val="100000"/>
              <a:buFont typeface="Helvetica Neue"/>
              <a:buChar char="-"/>
            </a:pPr>
            <a:r>
              <a:rPr lang="en-US" sz="1800" b="0" i="0" u="none" strike="noStrike" cap="none">
                <a:solidFill>
                  <a:srgbClr val="595959"/>
                </a:solidFill>
                <a:latin typeface="Arial"/>
                <a:ea typeface="Arial"/>
                <a:cs typeface="Arial"/>
                <a:sym typeface="Arial"/>
              </a:rPr>
              <a:t>Find a Modest Sized Business Feature</a:t>
            </a:r>
          </a:p>
          <a:p>
            <a:pPr marL="740664" marR="0" lvl="1" indent="-296164" algn="l" rtl="0">
              <a:lnSpc>
                <a:spcPct val="100000"/>
              </a:lnSpc>
              <a:spcBef>
                <a:spcPts val="300"/>
              </a:spcBef>
              <a:spcAft>
                <a:spcPts val="0"/>
              </a:spcAft>
              <a:buClr>
                <a:srgbClr val="008674"/>
              </a:buClr>
              <a:buSzPct val="100000"/>
              <a:buFont typeface="Helvetica Neue"/>
              <a:buChar char="-"/>
            </a:pPr>
            <a:r>
              <a:rPr lang="en-US" sz="1800" b="0" i="0" u="none" strike="noStrike" cap="none">
                <a:solidFill>
                  <a:srgbClr val="595959"/>
                </a:solidFill>
                <a:latin typeface="Arial"/>
                <a:ea typeface="Arial"/>
                <a:cs typeface="Arial"/>
                <a:sym typeface="Arial"/>
              </a:rPr>
              <a:t>Use a Small Team to Work on the New</a:t>
            </a:r>
          </a:p>
          <a:p>
            <a:pPr marL="1145286" marR="0" lvl="2" indent="-294386" algn="l" rtl="0">
              <a:lnSpc>
                <a:spcPct val="100000"/>
              </a:lnSpc>
              <a:spcBef>
                <a:spcPts val="300"/>
              </a:spcBef>
              <a:spcAft>
                <a:spcPts val="0"/>
              </a:spcAft>
              <a:buClr>
                <a:srgbClr val="008674"/>
              </a:buClr>
              <a:buSzPct val="100000"/>
              <a:buFont typeface="Arial"/>
              <a:buChar char="•"/>
            </a:pPr>
            <a:r>
              <a:rPr lang="en-US" sz="1400" b="0" i="0" u="none" strike="noStrike" cap="none">
                <a:solidFill>
                  <a:srgbClr val="595959"/>
                </a:solidFill>
                <a:latin typeface="Arial"/>
                <a:ea typeface="Arial"/>
                <a:cs typeface="Arial"/>
                <a:sym typeface="Arial"/>
              </a:rPr>
              <a:t>Domain Experts Paired with People Who’ve Done This</a:t>
            </a:r>
          </a:p>
          <a:p>
            <a:pPr marL="740664" marR="0" lvl="1" indent="-296164" algn="l" rtl="0">
              <a:lnSpc>
                <a:spcPct val="100000"/>
              </a:lnSpc>
              <a:spcBef>
                <a:spcPts val="300"/>
              </a:spcBef>
              <a:spcAft>
                <a:spcPts val="0"/>
              </a:spcAft>
              <a:buClr>
                <a:srgbClr val="008674"/>
              </a:buClr>
              <a:buSzPct val="100000"/>
              <a:buFont typeface="Helvetica Neue"/>
              <a:buChar char="-"/>
            </a:pPr>
            <a:r>
              <a:rPr lang="en-US" sz="1800" b="0" i="0" u="none" strike="noStrike" cap="none">
                <a:solidFill>
                  <a:srgbClr val="595959"/>
                </a:solidFill>
                <a:latin typeface="Arial"/>
                <a:ea typeface="Arial"/>
                <a:cs typeface="Arial"/>
                <a:sym typeface="Arial"/>
              </a:rPr>
              <a:t>Identify the Legacy Seams and New Context</a:t>
            </a:r>
          </a:p>
          <a:p>
            <a:pPr marL="1145286" marR="0" lvl="2" indent="-294386" algn="l" rtl="0">
              <a:lnSpc>
                <a:spcPct val="100000"/>
              </a:lnSpc>
              <a:spcBef>
                <a:spcPts val="300"/>
              </a:spcBef>
              <a:spcAft>
                <a:spcPts val="0"/>
              </a:spcAft>
              <a:buClr>
                <a:srgbClr val="008674"/>
              </a:buClr>
              <a:buSzPct val="100000"/>
              <a:buFont typeface="Arial"/>
              <a:buChar char="•"/>
            </a:pPr>
            <a:r>
              <a:rPr lang="en-US" sz="1400" b="0" i="0" u="none" strike="noStrike" cap="none">
                <a:solidFill>
                  <a:srgbClr val="595959"/>
                </a:solidFill>
                <a:latin typeface="Arial"/>
                <a:ea typeface="Arial"/>
                <a:cs typeface="Arial"/>
                <a:sym typeface="Arial"/>
              </a:rPr>
              <a:t>Build Code in Modern Ways (TDD, µServices, etc.)</a:t>
            </a:r>
          </a:p>
          <a:p>
            <a:pPr marL="1145286" marR="0" lvl="2" indent="-294386" algn="l" rtl="0">
              <a:lnSpc>
                <a:spcPct val="100000"/>
              </a:lnSpc>
              <a:spcBef>
                <a:spcPts val="300"/>
              </a:spcBef>
              <a:spcAft>
                <a:spcPts val="0"/>
              </a:spcAft>
              <a:buClr>
                <a:srgbClr val="008674"/>
              </a:buClr>
              <a:buSzPct val="100000"/>
              <a:buFont typeface="Arial"/>
              <a:buChar char="•"/>
            </a:pPr>
            <a:r>
              <a:rPr lang="en-US" sz="1400" b="0" i="0" u="none" strike="noStrike" cap="none">
                <a:solidFill>
                  <a:srgbClr val="595959"/>
                </a:solidFill>
                <a:latin typeface="Arial"/>
                <a:ea typeface="Arial"/>
                <a:cs typeface="Arial"/>
                <a:sym typeface="Arial"/>
              </a:rPr>
              <a:t>Create Anti-Corruption Layer for Translation</a:t>
            </a:r>
          </a:p>
          <a:p>
            <a:pPr marL="740664" marR="0" lvl="1" indent="-296164" algn="l" rtl="0">
              <a:lnSpc>
                <a:spcPct val="100000"/>
              </a:lnSpc>
              <a:spcBef>
                <a:spcPts val="300"/>
              </a:spcBef>
              <a:spcAft>
                <a:spcPts val="0"/>
              </a:spcAft>
              <a:buClr>
                <a:srgbClr val="008674"/>
              </a:buClr>
              <a:buSzPct val="100000"/>
              <a:buFont typeface="Helvetica Neue"/>
              <a:buChar char="-"/>
            </a:pPr>
            <a:r>
              <a:rPr lang="en-US" sz="1800" b="0" i="0" u="none" strike="noStrike" cap="none">
                <a:solidFill>
                  <a:srgbClr val="595959"/>
                </a:solidFill>
                <a:latin typeface="Arial"/>
                <a:ea typeface="Arial"/>
                <a:cs typeface="Arial"/>
                <a:sym typeface="Arial"/>
              </a:rPr>
              <a:t>Data Decomposition Can be Tricky</a:t>
            </a:r>
          </a:p>
          <a:p>
            <a:pPr marL="740664" marR="0" lvl="1" indent="-296164" algn="l" rtl="0">
              <a:lnSpc>
                <a:spcPct val="100000"/>
              </a:lnSpc>
              <a:spcBef>
                <a:spcPts val="300"/>
              </a:spcBef>
              <a:spcAft>
                <a:spcPts val="0"/>
              </a:spcAft>
              <a:buClr>
                <a:srgbClr val="008674"/>
              </a:buClr>
              <a:buSzPct val="100000"/>
              <a:buFont typeface="Helvetica Neue"/>
              <a:buChar char="-"/>
            </a:pPr>
            <a:r>
              <a:rPr lang="en-US" sz="1800" b="0" i="0" u="none" strike="noStrike" cap="none">
                <a:solidFill>
                  <a:srgbClr val="595959"/>
                </a:solidFill>
                <a:latin typeface="Arial"/>
                <a:ea typeface="Arial"/>
                <a:cs typeface="Arial"/>
                <a:sym typeface="Arial"/>
              </a:rPr>
              <a:t>Build Some Horizontal Features as You Go</a:t>
            </a:r>
          </a:p>
          <a:p>
            <a:pPr marL="285750" marR="0" lvl="0" indent="-285750" algn="l" rtl="0">
              <a:lnSpc>
                <a:spcPct val="100000"/>
              </a:lnSpc>
              <a:spcBef>
                <a:spcPts val="300"/>
              </a:spcBef>
              <a:spcAft>
                <a:spcPts val="0"/>
              </a:spcAft>
              <a:buClr>
                <a:srgbClr val="008674"/>
              </a:buClr>
              <a:buSzPct val="100000"/>
              <a:buFont typeface="Noto Sans Symbols"/>
              <a:buChar char="▪"/>
            </a:pPr>
            <a:r>
              <a:rPr lang="en-US" sz="2000" b="0" i="0" u="none" strike="noStrike" cap="none">
                <a:solidFill>
                  <a:srgbClr val="595959"/>
                </a:solidFill>
                <a:latin typeface="Arial"/>
                <a:ea typeface="Arial"/>
                <a:cs typeface="Arial"/>
                <a:sym typeface="Arial"/>
              </a:rPr>
              <a:t>Parallel Production as Parts Come Online</a:t>
            </a:r>
          </a:p>
          <a:p>
            <a:pPr marL="285750" marR="0" lvl="0" indent="-285750" algn="l" rtl="0">
              <a:lnSpc>
                <a:spcPct val="100000"/>
              </a:lnSpc>
              <a:spcBef>
                <a:spcPts val="300"/>
              </a:spcBef>
              <a:spcAft>
                <a:spcPts val="0"/>
              </a:spcAft>
              <a:buClr>
                <a:srgbClr val="008674"/>
              </a:buClr>
              <a:buSzPct val="100000"/>
              <a:buFont typeface="Noto Sans Symbols"/>
              <a:buChar char="▪"/>
            </a:pPr>
            <a:r>
              <a:rPr lang="en-US" sz="2000" b="0" i="0" u="none" strike="noStrike" cap="none">
                <a:solidFill>
                  <a:srgbClr val="595959"/>
                </a:solidFill>
                <a:latin typeface="Arial"/>
                <a:ea typeface="Arial"/>
                <a:cs typeface="Arial"/>
                <a:sym typeface="Arial"/>
              </a:rPr>
              <a:t>Use the Work to Inform Next Efforts</a:t>
            </a:r>
          </a:p>
          <a:p>
            <a:pPr marL="285750" marR="0" lvl="0" indent="-285750" algn="l" rtl="0">
              <a:lnSpc>
                <a:spcPct val="100000"/>
              </a:lnSpc>
              <a:spcBef>
                <a:spcPts val="300"/>
              </a:spcBef>
              <a:spcAft>
                <a:spcPts val="0"/>
              </a:spcAft>
              <a:buClr>
                <a:srgbClr val="008674"/>
              </a:buClr>
              <a:buSzPct val="100000"/>
              <a:buFont typeface="Noto Sans Symbols"/>
              <a:buNone/>
            </a:pPr>
            <a:endParaRPr sz="2000" b="0" i="0" u="none" strike="noStrike" cap="none">
              <a:solidFill>
                <a:srgbClr val="595959"/>
              </a:solidFill>
              <a:latin typeface="Arial"/>
              <a:ea typeface="Arial"/>
              <a:cs typeface="Arial"/>
              <a:sym typeface="Arial"/>
            </a:endParaRPr>
          </a:p>
        </p:txBody>
      </p:sp>
      <p:sp>
        <p:nvSpPr>
          <p:cNvPr id="713" name="Shape 713"/>
          <p:cNvSpPr/>
          <p:nvPr/>
        </p:nvSpPr>
        <p:spPr>
          <a:xfrm>
            <a:off x="6536444" y="4381664"/>
            <a:ext cx="1656299" cy="400200"/>
          </a:xfrm>
          <a:prstGeom prst="rect">
            <a:avLst/>
          </a:prstGeom>
          <a:solidFill>
            <a:schemeClr val="lt1"/>
          </a:solidFill>
          <a:ln w="9525"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2000" b="1" i="0" u="none" strike="noStrike" cap="none">
                <a:solidFill>
                  <a:schemeClr val="dk2"/>
                </a:solidFill>
                <a:latin typeface="Calibri"/>
                <a:ea typeface="Calibri"/>
                <a:cs typeface="Calibri"/>
                <a:sym typeface="Calibri"/>
              </a:rPr>
              <a:t>BOTTOMS-UP</a:t>
            </a:r>
          </a:p>
        </p:txBody>
      </p:sp>
      <p:sp>
        <p:nvSpPr>
          <p:cNvPr id="714" name="Shape 714"/>
          <p:cNvSpPr/>
          <p:nvPr/>
        </p:nvSpPr>
        <p:spPr>
          <a:xfrm>
            <a:off x="6586138" y="731899"/>
            <a:ext cx="1556700" cy="400200"/>
          </a:xfrm>
          <a:prstGeom prst="rect">
            <a:avLst/>
          </a:prstGeom>
          <a:solidFill>
            <a:schemeClr val="lt1"/>
          </a:solidFill>
          <a:ln w="9525"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2000" b="1" i="0" u="none" strike="noStrike" cap="none">
                <a:solidFill>
                  <a:schemeClr val="dk2"/>
                </a:solidFill>
                <a:latin typeface="Calibri"/>
                <a:ea typeface="Calibri"/>
                <a:cs typeface="Calibri"/>
                <a:sym typeface="Calibri"/>
              </a:rPr>
              <a:t>TOPS-DOWN</a:t>
            </a:r>
          </a:p>
        </p:txBody>
      </p:sp>
      <p:cxnSp>
        <p:nvCxnSpPr>
          <p:cNvPr id="715" name="Shape 715"/>
          <p:cNvCxnSpPr/>
          <p:nvPr/>
        </p:nvCxnSpPr>
        <p:spPr>
          <a:xfrm>
            <a:off x="7364556" y="1132008"/>
            <a:ext cx="0" cy="183000"/>
          </a:xfrm>
          <a:prstGeom prst="straightConnector1">
            <a:avLst/>
          </a:prstGeom>
          <a:noFill/>
          <a:ln w="9525" cap="flat" cmpd="sng">
            <a:solidFill>
              <a:srgbClr val="008673"/>
            </a:solidFill>
            <a:prstDash val="solid"/>
            <a:round/>
            <a:headEnd type="none" w="med" len="med"/>
            <a:tailEnd type="triangle" w="lg" len="lg"/>
          </a:ln>
        </p:spPr>
      </p:cxnSp>
      <p:cxnSp>
        <p:nvCxnSpPr>
          <p:cNvPr id="716" name="Shape 716"/>
          <p:cNvCxnSpPr/>
          <p:nvPr/>
        </p:nvCxnSpPr>
        <p:spPr>
          <a:xfrm rot="10800000">
            <a:off x="7364557" y="4198664"/>
            <a:ext cx="0" cy="183000"/>
          </a:xfrm>
          <a:prstGeom prst="straightConnector1">
            <a:avLst/>
          </a:prstGeom>
          <a:noFill/>
          <a:ln w="9525" cap="flat" cmpd="sng">
            <a:solidFill>
              <a:srgbClr val="008673"/>
            </a:solidFill>
            <a:prstDash val="solid"/>
            <a:round/>
            <a:headEnd type="none" w="med" len="med"/>
            <a:tailEnd type="triangle" w="lg" len="lg"/>
          </a:ln>
        </p:spPr>
      </p:cxnSp>
      <p:sp>
        <p:nvSpPr>
          <p:cNvPr id="717" name="Shape 717"/>
          <p:cNvSpPr txBox="1"/>
          <p:nvPr/>
        </p:nvSpPr>
        <p:spPr>
          <a:xfrm>
            <a:off x="6187560" y="3651314"/>
            <a:ext cx="2354100" cy="5541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000" b="0" i="0" u="none" strike="noStrike" cap="none">
                <a:solidFill>
                  <a:schemeClr val="dk2"/>
                </a:solidFill>
                <a:latin typeface="Calibri"/>
                <a:ea typeface="Calibri"/>
                <a:cs typeface="Calibri"/>
                <a:sym typeface="Calibri"/>
              </a:rPr>
              <a:t>Tackle the technical debt; decompose the app, incrementally make improvements and evolve into a “cloud first” state</a:t>
            </a:r>
          </a:p>
        </p:txBody>
      </p:sp>
      <p:sp>
        <p:nvSpPr>
          <p:cNvPr id="718" name="Shape 718"/>
          <p:cNvSpPr txBox="1"/>
          <p:nvPr/>
        </p:nvSpPr>
        <p:spPr>
          <a:xfrm>
            <a:off x="6187560" y="1328229"/>
            <a:ext cx="2354100" cy="708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000" b="0" i="0" u="none" strike="noStrike" cap="none">
                <a:solidFill>
                  <a:schemeClr val="dk2"/>
                </a:solidFill>
                <a:latin typeface="Calibri"/>
                <a:ea typeface="Calibri"/>
                <a:cs typeface="Calibri"/>
                <a:sym typeface="Calibri"/>
              </a:rPr>
              <a:t>Take a legacy, customer-facing component and make it a first class experience. Incrementally modernize parts of the legacy app while you do this.</a:t>
            </a:r>
          </a:p>
        </p:txBody>
      </p:sp>
    </p:spTree>
    <p:extLst>
      <p:ext uri="{BB962C8B-B14F-4D97-AF65-F5344CB8AC3E}">
        <p14:creationId xmlns:p14="http://schemas.microsoft.com/office/powerpoint/2010/main" val="1038499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pic>
        <p:nvPicPr>
          <p:cNvPr id="723" name="Shape 723"/>
          <p:cNvPicPr preferRelativeResize="0">
            <a:picLocks noGrp="1"/>
          </p:cNvPicPr>
          <p:nvPr>
            <p:ph type="pic" idx="2"/>
          </p:nvPr>
        </p:nvPicPr>
        <p:blipFill rotWithShape="1">
          <a:blip r:embed="rId3">
            <a:alphaModFix amt="40000"/>
          </a:blip>
          <a:srcRect/>
          <a:stretch/>
        </p:blipFill>
        <p:spPr>
          <a:xfrm>
            <a:off x="114301" y="112713"/>
            <a:ext cx="8915400" cy="4918200"/>
          </a:xfrm>
          <a:prstGeom prst="rect">
            <a:avLst/>
          </a:prstGeom>
          <a:noFill/>
          <a:ln>
            <a:noFill/>
          </a:ln>
        </p:spPr>
      </p:pic>
      <p:pic>
        <p:nvPicPr>
          <p:cNvPr id="724" name="Shape 724"/>
          <p:cNvPicPr preferRelativeResize="0"/>
          <p:nvPr/>
        </p:nvPicPr>
        <p:blipFill rotWithShape="1">
          <a:blip r:embed="rId4">
            <a:alphaModFix/>
          </a:blip>
          <a:srcRect/>
          <a:stretch/>
        </p:blipFill>
        <p:spPr>
          <a:xfrm>
            <a:off x="8098903" y="4658051"/>
            <a:ext cx="755700" cy="185700"/>
          </a:xfrm>
          <a:prstGeom prst="rect">
            <a:avLst/>
          </a:prstGeom>
          <a:noFill/>
          <a:ln>
            <a:noFill/>
          </a:ln>
        </p:spPr>
      </p:pic>
      <p:sp>
        <p:nvSpPr>
          <p:cNvPr id="725" name="Shape 725"/>
          <p:cNvSpPr/>
          <p:nvPr/>
        </p:nvSpPr>
        <p:spPr>
          <a:xfrm>
            <a:off x="115017" y="773658"/>
            <a:ext cx="3231000" cy="615000"/>
          </a:xfrm>
          <a:prstGeom prst="rect">
            <a:avLst/>
          </a:prstGeom>
          <a:solidFill>
            <a:srgbClr val="199F80">
              <a:alpha val="69410"/>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726" name="Shape 726"/>
          <p:cNvSpPr/>
          <p:nvPr/>
        </p:nvSpPr>
        <p:spPr>
          <a:xfrm>
            <a:off x="115017" y="1525671"/>
            <a:ext cx="4813200" cy="1368300"/>
          </a:xfrm>
          <a:prstGeom prst="rect">
            <a:avLst/>
          </a:prstGeom>
          <a:solidFill>
            <a:srgbClr val="199F80">
              <a:alpha val="69410"/>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727" name="Shape 727"/>
          <p:cNvSpPr txBox="1"/>
          <p:nvPr/>
        </p:nvSpPr>
        <p:spPr>
          <a:xfrm>
            <a:off x="334248" y="821158"/>
            <a:ext cx="5031600" cy="529500"/>
          </a:xfrm>
          <a:prstGeom prst="rect">
            <a:avLst/>
          </a:prstGeom>
          <a:noFill/>
          <a:ln>
            <a:noFill/>
          </a:ln>
        </p:spPr>
        <p:txBody>
          <a:bodyPr lIns="0" tIns="45700" rIns="0" bIns="45700" anchor="ctr" anchorCtr="0">
            <a:noAutofit/>
          </a:bodyPr>
          <a:lstStyle/>
          <a:p>
            <a:pPr marL="0" marR="0" lvl="0" indent="0" algn="l" rtl="0">
              <a:lnSpc>
                <a:spcPct val="100000"/>
              </a:lnSpc>
              <a:spcBef>
                <a:spcPts val="0"/>
              </a:spcBef>
              <a:spcAft>
                <a:spcPts val="0"/>
              </a:spcAft>
              <a:buClr>
                <a:schemeClr val="lt1"/>
              </a:buClr>
              <a:buSzPct val="25000"/>
              <a:buFont typeface="Calibri"/>
              <a:buNone/>
            </a:pPr>
            <a:r>
              <a:rPr lang="en-US" sz="4000" b="1" i="0" u="none" strike="noStrike" cap="none">
                <a:solidFill>
                  <a:schemeClr val="lt1"/>
                </a:solidFill>
                <a:latin typeface="Calibri"/>
                <a:ea typeface="Calibri"/>
                <a:cs typeface="Calibri"/>
                <a:sym typeface="Calibri"/>
              </a:rPr>
              <a:t>Case Studies</a:t>
            </a:r>
          </a:p>
        </p:txBody>
      </p:sp>
      <p:sp>
        <p:nvSpPr>
          <p:cNvPr id="728" name="Shape 728"/>
          <p:cNvSpPr/>
          <p:nvPr/>
        </p:nvSpPr>
        <p:spPr>
          <a:xfrm>
            <a:off x="240516" y="1590076"/>
            <a:ext cx="4697700" cy="1200300"/>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0"/>
              </a:spcBef>
              <a:spcAft>
                <a:spcPts val="0"/>
              </a:spcAft>
              <a:buClr>
                <a:schemeClr val="lt1"/>
              </a:buClr>
              <a:buSzPct val="100000"/>
              <a:buFont typeface="Arial"/>
              <a:buChar char="•"/>
            </a:pPr>
            <a:r>
              <a:rPr lang="en-US" sz="2400" b="0" i="0" u="none" strike="noStrike" cap="none">
                <a:solidFill>
                  <a:schemeClr val="lt1"/>
                </a:solidFill>
                <a:latin typeface="Calibri"/>
                <a:ea typeface="Calibri"/>
                <a:cs typeface="Calibri"/>
                <a:sym typeface="Calibri"/>
              </a:rPr>
              <a:t>160 Year Old Insurance Company</a:t>
            </a:r>
          </a:p>
          <a:p>
            <a:pPr marL="285750" marR="0" lvl="0" indent="-285750" algn="l" rtl="0">
              <a:lnSpc>
                <a:spcPct val="100000"/>
              </a:lnSpc>
              <a:spcBef>
                <a:spcPts val="0"/>
              </a:spcBef>
              <a:spcAft>
                <a:spcPts val="0"/>
              </a:spcAft>
              <a:buClr>
                <a:schemeClr val="lt1"/>
              </a:buClr>
              <a:buSzPct val="100000"/>
              <a:buFont typeface="Arial"/>
              <a:buChar char="•"/>
            </a:pPr>
            <a:r>
              <a:rPr lang="en-US" sz="2400" b="0" i="0" u="none" strike="noStrike" cap="none">
                <a:solidFill>
                  <a:schemeClr val="lt1"/>
                </a:solidFill>
                <a:latin typeface="Calibri"/>
                <a:ea typeface="Calibri"/>
                <a:cs typeface="Calibri"/>
                <a:sym typeface="Calibri"/>
              </a:rPr>
              <a:t>The Home Depot</a:t>
            </a:r>
          </a:p>
          <a:p>
            <a:pPr marL="285750" marR="0" lvl="0" indent="-285750" algn="l" rtl="0">
              <a:lnSpc>
                <a:spcPct val="100000"/>
              </a:lnSpc>
              <a:spcBef>
                <a:spcPts val="0"/>
              </a:spcBef>
              <a:spcAft>
                <a:spcPts val="0"/>
              </a:spcAft>
              <a:buClr>
                <a:schemeClr val="lt1"/>
              </a:buClr>
              <a:buSzPct val="100000"/>
              <a:buFont typeface="Arial"/>
              <a:buChar char="•"/>
            </a:pPr>
            <a:r>
              <a:rPr lang="en-US" sz="2400" b="0" i="0" u="none" strike="noStrike" cap="none">
                <a:solidFill>
                  <a:schemeClr val="lt1"/>
                </a:solidFill>
                <a:latin typeface="Calibri"/>
                <a:ea typeface="Calibri"/>
                <a:cs typeface="Calibri"/>
                <a:sym typeface="Calibri"/>
              </a:rPr>
              <a:t>Comcast</a:t>
            </a:r>
          </a:p>
        </p:txBody>
      </p:sp>
    </p:spTree>
    <p:extLst>
      <p:ext uri="{BB962C8B-B14F-4D97-AF65-F5344CB8AC3E}">
        <p14:creationId xmlns:p14="http://schemas.microsoft.com/office/powerpoint/2010/main" val="2872722963"/>
      </p:ext>
    </p:extLst>
  </p:cSld>
  <p:clrMapOvr>
    <a:masterClrMapping/>
  </p:clrMapOvr>
  <p:transition xmlns:p14="http://schemas.microsoft.com/office/powerpoint/2010/main" spd="med">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8" name="Title 2"/>
          <p:cNvSpPr>
            <a:spLocks noGrp="1" noChangeArrowheads="1"/>
          </p:cNvSpPr>
          <p:nvPr>
            <p:ph type="title" idx="4294967295"/>
          </p:nvPr>
        </p:nvSpPr>
        <p:spPr bwMode="auto">
          <a:xfrm>
            <a:off x="365125" y="169863"/>
            <a:ext cx="8413750" cy="54133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nchor="ctr"/>
          <a:lstStyle/>
          <a:p>
            <a:pPr>
              <a:defRPr/>
            </a:pPr>
            <a:r>
              <a:rPr lang="en-US" sz="2800" b="1" smtClean="0">
                <a:solidFill>
                  <a:srgbClr val="00A689"/>
                </a:solidFill>
                <a:cs typeface="+mj-cs"/>
              </a:rPr>
              <a:t>A Legacy Maturity Model</a:t>
            </a:r>
          </a:p>
        </p:txBody>
      </p:sp>
      <p:grpSp>
        <p:nvGrpSpPr>
          <p:cNvPr id="9219" name="Group 3"/>
          <p:cNvGrpSpPr>
            <a:grpSpLocks/>
          </p:cNvGrpSpPr>
          <p:nvPr/>
        </p:nvGrpSpPr>
        <p:grpSpPr bwMode="auto">
          <a:xfrm>
            <a:off x="441325" y="803275"/>
            <a:ext cx="8562975" cy="4354513"/>
            <a:chOff x="0" y="0"/>
            <a:chExt cx="13484" cy="6858"/>
          </a:xfrm>
        </p:grpSpPr>
        <p:pic>
          <p:nvPicPr>
            <p:cNvPr id="9220" name="Shape 55"/>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32" y="6383"/>
              <a:ext cx="1152" cy="2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2" name="Rounded Rectangle 12"/>
            <p:cNvSpPr>
              <a:spLocks noChangeArrowheads="1"/>
            </p:cNvSpPr>
            <p:nvPr/>
          </p:nvSpPr>
          <p:spPr bwMode="auto">
            <a:xfrm>
              <a:off x="3030" y="15"/>
              <a:ext cx="5952" cy="1440"/>
            </a:xfrm>
            <a:prstGeom prst="roundRect">
              <a:avLst>
                <a:gd name="adj" fmla="val 9185"/>
              </a:avLst>
            </a:prstGeom>
            <a:solidFill>
              <a:srgbClr val="F2F2F2"/>
            </a:solidFill>
            <a:ln w="9525" cap="flat" cmpd="sng">
              <a:solidFill>
                <a:srgbClr val="00796E"/>
              </a:solidFill>
              <a:round/>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marL="285750" indent="-285750">
                <a:buFont typeface="Arial" charset="0"/>
                <a:buChar char="•"/>
                <a:defRPr/>
              </a:pPr>
              <a:r>
                <a:rPr lang="en-US" sz="1100">
                  <a:solidFill>
                    <a:srgbClr val="969696"/>
                  </a:solidFill>
                  <a:latin typeface="Calibri" charset="0"/>
                  <a:ea typeface="ＭＳ Ｐゴシック" charset="0"/>
                  <a:sym typeface="Calibri" charset="0"/>
                </a:rPr>
                <a:t>Microservice Architecture and Principals</a:t>
              </a:r>
            </a:p>
            <a:p>
              <a:pPr marL="285750" indent="-285750">
                <a:buFont typeface="Arial" charset="0"/>
                <a:buChar char="•"/>
                <a:defRPr/>
              </a:pPr>
              <a:r>
                <a:rPr lang="en-US" sz="1100">
                  <a:solidFill>
                    <a:srgbClr val="969696"/>
                  </a:solidFill>
                  <a:latin typeface="Calibri" charset="0"/>
                  <a:ea typeface="ＭＳ Ｐゴシック" charset="0"/>
                  <a:sym typeface="Calibri" charset="0"/>
                </a:rPr>
                <a:t>API First Design</a:t>
              </a:r>
              <a:endParaRPr lang="en-US" sz="1100">
                <a:solidFill>
                  <a:srgbClr val="969696"/>
                </a:solidFill>
                <a:ea typeface="ＭＳ Ｐゴシック" charset="0"/>
              </a:endParaRPr>
            </a:p>
          </p:txBody>
        </p:sp>
        <p:sp>
          <p:nvSpPr>
            <p:cNvPr id="3" name="Rounded Rectangle 13"/>
            <p:cNvSpPr>
              <a:spLocks noChangeArrowheads="1"/>
            </p:cNvSpPr>
            <p:nvPr/>
          </p:nvSpPr>
          <p:spPr bwMode="auto">
            <a:xfrm>
              <a:off x="3030" y="1628"/>
              <a:ext cx="5952" cy="1440"/>
            </a:xfrm>
            <a:prstGeom prst="roundRect">
              <a:avLst>
                <a:gd name="adj" fmla="val 9185"/>
              </a:avLst>
            </a:prstGeom>
            <a:solidFill>
              <a:srgbClr val="F2F2F2"/>
            </a:solidFill>
            <a:ln w="9525" cap="flat" cmpd="sng">
              <a:solidFill>
                <a:srgbClr val="00796E"/>
              </a:solidFill>
              <a:round/>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marL="285750" indent="-285750">
                <a:buFont typeface="Arial" charset="0"/>
                <a:buChar char="•"/>
                <a:defRPr/>
              </a:pPr>
              <a:r>
                <a:rPr lang="en-US" sz="1100">
                  <a:solidFill>
                    <a:srgbClr val="969696"/>
                  </a:solidFill>
                  <a:latin typeface="Calibri" charset="0"/>
                  <a:ea typeface="ＭＳ Ｐゴシック" charset="0"/>
                  <a:sym typeface="Calibri" charset="0"/>
                </a:rPr>
                <a:t>Use CI / CD tooling and methodology</a:t>
              </a:r>
            </a:p>
            <a:p>
              <a:pPr marL="285750" indent="-285750">
                <a:buFont typeface="Arial" charset="0"/>
                <a:buChar char="•"/>
                <a:defRPr/>
              </a:pPr>
              <a:r>
                <a:rPr lang="en-US" sz="1100">
                  <a:solidFill>
                    <a:srgbClr val="969696"/>
                  </a:solidFill>
                  <a:latin typeface="Calibri" charset="0"/>
                  <a:ea typeface="ＭＳ Ｐゴシック" charset="0"/>
                  <a:sym typeface="Calibri" charset="0"/>
                </a:rPr>
                <a:t>Design for failure, Proactive testing for failure (TDD)</a:t>
              </a:r>
            </a:p>
            <a:p>
              <a:pPr marL="285750" indent="-285750">
                <a:buFont typeface="Arial" charset="0"/>
                <a:buChar char="•"/>
                <a:defRPr/>
              </a:pPr>
              <a:r>
                <a:rPr lang="en-US" sz="1100">
                  <a:solidFill>
                    <a:srgbClr val="969696"/>
                  </a:solidFill>
                  <a:latin typeface="Calibri" charset="0"/>
                  <a:ea typeface="ＭＳ Ｐゴシック" charset="0"/>
                  <a:sym typeface="Calibri" charset="0"/>
                </a:rPr>
                <a:t>Apps unaffected by dependent service failure</a:t>
              </a:r>
            </a:p>
            <a:p>
              <a:pPr marL="285750" indent="-285750">
                <a:buFont typeface="Arial" charset="0"/>
                <a:buChar char="•"/>
                <a:defRPr/>
              </a:pPr>
              <a:r>
                <a:rPr lang="en-US" sz="1100">
                  <a:solidFill>
                    <a:srgbClr val="969696"/>
                  </a:solidFill>
                  <a:latin typeface="Calibri" charset="0"/>
                  <a:ea typeface="ＭＳ Ｐゴシック" charset="0"/>
                  <a:sym typeface="Calibri" charset="0"/>
                </a:rPr>
                <a:t>Metrics and Monitoring baked-in</a:t>
              </a:r>
            </a:p>
            <a:p>
              <a:pPr marL="285750" indent="-285750">
                <a:buFont typeface="Arial" charset="0"/>
                <a:buChar char="•"/>
                <a:defRPr/>
              </a:pPr>
              <a:r>
                <a:rPr lang="en-US" sz="1100">
                  <a:solidFill>
                    <a:srgbClr val="969696"/>
                  </a:solidFill>
                  <a:latin typeface="Calibri" charset="0"/>
                  <a:ea typeface="ＭＳ Ｐゴシック" charset="0"/>
                  <a:sym typeface="Calibri" charset="0"/>
                </a:rPr>
                <a:t>Cloud Agnostic runtime implementation</a:t>
              </a:r>
            </a:p>
          </p:txBody>
        </p:sp>
        <p:sp>
          <p:nvSpPr>
            <p:cNvPr id="4" name="Rounded Rectangle 14"/>
            <p:cNvSpPr>
              <a:spLocks noChangeArrowheads="1"/>
            </p:cNvSpPr>
            <p:nvPr/>
          </p:nvSpPr>
          <p:spPr bwMode="auto">
            <a:xfrm>
              <a:off x="3030" y="3238"/>
              <a:ext cx="5952" cy="1440"/>
            </a:xfrm>
            <a:prstGeom prst="roundRect">
              <a:avLst>
                <a:gd name="adj" fmla="val 9185"/>
              </a:avLst>
            </a:prstGeom>
            <a:solidFill>
              <a:srgbClr val="F2F2F2"/>
            </a:solidFill>
            <a:ln w="9525" cap="flat" cmpd="sng">
              <a:solidFill>
                <a:srgbClr val="00796E"/>
              </a:solidFill>
              <a:round/>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marL="285750" indent="-285750">
                <a:buFont typeface="Arial" charset="0"/>
                <a:buChar char="•"/>
                <a:defRPr/>
              </a:pPr>
              <a:r>
                <a:rPr lang="en-US" sz="1100">
                  <a:solidFill>
                    <a:srgbClr val="969696"/>
                  </a:solidFill>
                  <a:latin typeface="Calibri" charset="0"/>
                  <a:ea typeface="ＭＳ Ｐゴシック" charset="0"/>
                  <a:sym typeface="Calibri" charset="0"/>
                </a:rPr>
                <a:t>Adherence with all 12-Factor App principals*</a:t>
              </a:r>
            </a:p>
            <a:p>
              <a:pPr marL="285750" indent="-285750">
                <a:buFont typeface="Arial" charset="0"/>
                <a:buChar char="•"/>
                <a:defRPr/>
              </a:pPr>
              <a:r>
                <a:rPr lang="en-US" sz="1100">
                  <a:solidFill>
                    <a:srgbClr val="969696"/>
                  </a:solidFill>
                  <a:latin typeface="Calibri" charset="0"/>
                  <a:ea typeface="ＭＳ Ｐゴシック" charset="0"/>
                  <a:sym typeface="Calibri" charset="0"/>
                </a:rPr>
                <a:t>Horizontally scalable</a:t>
              </a:r>
            </a:p>
            <a:p>
              <a:pPr marL="285750" indent="-285750">
                <a:buFont typeface="Arial" charset="0"/>
                <a:buChar char="•"/>
                <a:defRPr/>
              </a:pPr>
              <a:r>
                <a:rPr lang="en-US" sz="1100">
                  <a:solidFill>
                    <a:srgbClr val="969696"/>
                  </a:solidFill>
                  <a:latin typeface="Calibri" charset="0"/>
                  <a:ea typeface="ＭＳ Ｐゴシック" charset="0"/>
                  <a:sym typeface="Calibri" charset="0"/>
                </a:rPr>
                <a:t>Leverage platform for HA</a:t>
              </a:r>
            </a:p>
          </p:txBody>
        </p:sp>
        <p:sp>
          <p:nvSpPr>
            <p:cNvPr id="9228" name="Rounded Rectangle 15"/>
            <p:cNvSpPr>
              <a:spLocks noChangeArrowheads="1"/>
            </p:cNvSpPr>
            <p:nvPr/>
          </p:nvSpPr>
          <p:spPr bwMode="auto">
            <a:xfrm>
              <a:off x="3030" y="4855"/>
              <a:ext cx="5952" cy="1440"/>
            </a:xfrm>
            <a:prstGeom prst="roundRect">
              <a:avLst>
                <a:gd name="adj" fmla="val 9185"/>
              </a:avLst>
            </a:prstGeom>
            <a:solidFill>
              <a:srgbClr val="F2F2F2"/>
            </a:solidFill>
            <a:ln w="9525" cap="flat" cmpd="sng">
              <a:solidFill>
                <a:srgbClr val="00796E"/>
              </a:solidFill>
              <a:round/>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marL="285750" indent="-285750">
                <a:buFont typeface="Arial" charset="0"/>
                <a:buChar char="•"/>
                <a:defRPr/>
              </a:pPr>
              <a:r>
                <a:rPr lang="en-US" sz="1100">
                  <a:solidFill>
                    <a:srgbClr val="969696"/>
                  </a:solidFill>
                  <a:latin typeface="Calibri" charset="0"/>
                  <a:ea typeface="ＭＳ Ｐゴシック" charset="0"/>
                  <a:sym typeface="Calibri" charset="0"/>
                </a:rPr>
                <a:t>No file-system requirements or uses S3 API</a:t>
              </a:r>
            </a:p>
            <a:p>
              <a:pPr marL="285750" indent="-285750">
                <a:buFont typeface="Arial" charset="0"/>
                <a:buChar char="•"/>
                <a:defRPr/>
              </a:pPr>
              <a:r>
                <a:rPr lang="en-US" sz="1100">
                  <a:solidFill>
                    <a:srgbClr val="969696"/>
                  </a:solidFill>
                  <a:latin typeface="Calibri" charset="0"/>
                  <a:ea typeface="ＭＳ Ｐゴシック" charset="0"/>
                  <a:sym typeface="Calibri" charset="0"/>
                </a:rPr>
                <a:t>Self contained app (Fat JAR)</a:t>
              </a:r>
            </a:p>
            <a:p>
              <a:pPr marL="285750" indent="-285750">
                <a:buFont typeface="Arial" charset="0"/>
                <a:buChar char="•"/>
                <a:defRPr/>
              </a:pPr>
              <a:r>
                <a:rPr lang="en-US" sz="1100">
                  <a:solidFill>
                    <a:srgbClr val="969696"/>
                  </a:solidFill>
                  <a:latin typeface="Calibri" charset="0"/>
                  <a:ea typeface="ＭＳ Ｐゴシック" charset="0"/>
                  <a:sym typeface="Calibri" charset="0"/>
                </a:rPr>
                <a:t>Platform managed ports and addressing</a:t>
              </a:r>
            </a:p>
            <a:p>
              <a:pPr marL="285750" indent="-285750">
                <a:buFont typeface="Arial" charset="0"/>
                <a:buChar char="•"/>
                <a:defRPr/>
              </a:pPr>
              <a:r>
                <a:rPr lang="en-US" sz="1100">
                  <a:solidFill>
                    <a:srgbClr val="969696"/>
                  </a:solidFill>
                  <a:latin typeface="Calibri" charset="0"/>
                  <a:ea typeface="ＭＳ Ｐゴシック" charset="0"/>
                  <a:sym typeface="Calibri" charset="0"/>
                </a:rPr>
                <a:t>Consume off platform services using platform semantics</a:t>
              </a:r>
            </a:p>
          </p:txBody>
        </p:sp>
        <p:sp>
          <p:nvSpPr>
            <p:cNvPr id="9229" name="TextBox 16"/>
            <p:cNvSpPr>
              <a:spLocks noChangeArrowheads="1"/>
            </p:cNvSpPr>
            <p:nvPr/>
          </p:nvSpPr>
          <p:spPr bwMode="auto">
            <a:xfrm>
              <a:off x="0" y="6423"/>
              <a:ext cx="10859" cy="4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wrap="none">
              <a:spAutoFit/>
            </a:bodyPr>
            <a:lstStyle/>
            <a:p>
              <a:pPr>
                <a:defRPr/>
              </a:pPr>
              <a:r>
                <a:rPr lang="en-US" sz="1200">
                  <a:solidFill>
                    <a:srgbClr val="969696"/>
                  </a:solidFill>
                  <a:latin typeface="Calibri" charset="0"/>
                  <a:ea typeface="ＭＳ Ｐゴシック" charset="0"/>
                  <a:cs typeface="Calibri" charset="0"/>
                  <a:sym typeface="Calibri" charset="0"/>
                </a:rPr>
                <a:t>* We believe there are more like 15 </a:t>
              </a:r>
              <a:r>
                <a:rPr lang="en-US" sz="1200">
                  <a:solidFill>
                    <a:srgbClr val="969696"/>
                  </a:solidFill>
                  <a:latin typeface="Arial"/>
                  <a:ea typeface="ＭＳ Ｐゴシック" charset="0"/>
                  <a:cs typeface="Calibri" charset="0"/>
                  <a:sym typeface="Calibri" charset="0"/>
                </a:rPr>
                <a:t>“</a:t>
              </a:r>
              <a:r>
                <a:rPr lang="en-US" sz="1200">
                  <a:solidFill>
                    <a:srgbClr val="969696"/>
                  </a:solidFill>
                  <a:latin typeface="Calibri" charset="0"/>
                  <a:ea typeface="ＭＳ Ｐゴシック" charset="0"/>
                  <a:cs typeface="Calibri" charset="0"/>
                  <a:sym typeface="Calibri" charset="0"/>
                </a:rPr>
                <a:t>factors</a:t>
              </a:r>
              <a:r>
                <a:rPr lang="en-US" sz="1200">
                  <a:solidFill>
                    <a:srgbClr val="969696"/>
                  </a:solidFill>
                  <a:latin typeface="Arial"/>
                  <a:ea typeface="ＭＳ Ｐゴシック" charset="0"/>
                  <a:cs typeface="Calibri" charset="0"/>
                  <a:sym typeface="Calibri" charset="0"/>
                </a:rPr>
                <a:t>”</a:t>
              </a:r>
              <a:r>
                <a:rPr lang="en-US" sz="1200">
                  <a:solidFill>
                    <a:srgbClr val="969696"/>
                  </a:solidFill>
                  <a:latin typeface="Calibri" charset="0"/>
                  <a:ea typeface="ＭＳ Ｐゴシック" charset="0"/>
                  <a:cs typeface="Calibri" charset="0"/>
                  <a:sym typeface="Calibri" charset="0"/>
                </a:rPr>
                <a:t> that exemplify a true, </a:t>
              </a:r>
              <a:r>
                <a:rPr lang="en-US" sz="1200">
                  <a:solidFill>
                    <a:srgbClr val="969696"/>
                  </a:solidFill>
                  <a:latin typeface="Arial"/>
                  <a:ea typeface="ＭＳ Ｐゴシック" charset="0"/>
                  <a:cs typeface="Calibri" charset="0"/>
                  <a:sym typeface="Calibri" charset="0"/>
                </a:rPr>
                <a:t>“</a:t>
              </a:r>
              <a:r>
                <a:rPr lang="en-US" sz="1200">
                  <a:solidFill>
                    <a:srgbClr val="969696"/>
                  </a:solidFill>
                  <a:latin typeface="Calibri" charset="0"/>
                  <a:ea typeface="ＭＳ Ｐゴシック" charset="0"/>
                  <a:cs typeface="Calibri" charset="0"/>
                  <a:sym typeface="Calibri" charset="0"/>
                </a:rPr>
                <a:t>Cloud Native</a:t>
              </a:r>
              <a:r>
                <a:rPr lang="en-US" sz="1200">
                  <a:solidFill>
                    <a:srgbClr val="969696"/>
                  </a:solidFill>
                  <a:latin typeface="Arial"/>
                  <a:ea typeface="ＭＳ Ｐゴシック" charset="0"/>
                  <a:cs typeface="Calibri" charset="0"/>
                  <a:sym typeface="Calibri" charset="0"/>
                </a:rPr>
                <a:t>”</a:t>
              </a:r>
              <a:r>
                <a:rPr lang="en-US" sz="1200">
                  <a:solidFill>
                    <a:srgbClr val="969696"/>
                  </a:solidFill>
                  <a:latin typeface="Calibri" charset="0"/>
                  <a:ea typeface="ＭＳ Ｐゴシック" charset="0"/>
                  <a:cs typeface="Calibri" charset="0"/>
                  <a:sym typeface="Calibri" charset="0"/>
                </a:rPr>
                <a:t> application</a:t>
              </a:r>
              <a:r>
                <a:rPr lang="en-US" sz="1200">
                  <a:solidFill>
                    <a:srgbClr val="969696"/>
                  </a:solidFill>
                  <a:latin typeface="Arial"/>
                  <a:ea typeface="ＭＳ Ｐゴシック" charset="0"/>
                  <a:cs typeface="Calibri" charset="0"/>
                  <a:sym typeface="Calibri" charset="0"/>
                </a:rPr>
                <a:t>…</a:t>
              </a:r>
              <a:r>
                <a:rPr lang="en-US" sz="1200">
                  <a:solidFill>
                    <a:srgbClr val="969696"/>
                  </a:solidFill>
                  <a:latin typeface="Calibri" charset="0"/>
                  <a:ea typeface="ＭＳ Ｐゴシック" charset="0"/>
                  <a:cs typeface="Calibri" charset="0"/>
                  <a:sym typeface="Calibri" charset="0"/>
                </a:rPr>
                <a:t> more later</a:t>
              </a:r>
            </a:p>
          </p:txBody>
        </p:sp>
        <p:sp>
          <p:nvSpPr>
            <p:cNvPr id="9230" name="AutoShape 14"/>
            <p:cNvSpPr>
              <a:spLocks/>
            </p:cNvSpPr>
            <p:nvPr/>
          </p:nvSpPr>
          <p:spPr bwMode="auto">
            <a:xfrm>
              <a:off x="12939" y="15"/>
              <a:ext cx="357" cy="2020"/>
            </a:xfrm>
            <a:prstGeom prst="rightBrace">
              <a:avLst>
                <a:gd name="adj1" fmla="val 47261"/>
                <a:gd name="adj2" fmla="val 50000"/>
              </a:avLst>
            </a:prstGeom>
            <a:noFill/>
            <a:ln w="9525" cap="flat" cmpd="sng">
              <a:solidFill>
                <a:srgbClr val="00888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defRPr/>
              </a:pPr>
              <a:endParaRPr lang="en-US"/>
            </a:p>
          </p:txBody>
        </p:sp>
        <p:sp>
          <p:nvSpPr>
            <p:cNvPr id="9235" name="Text Box 15"/>
            <p:cNvSpPr txBox="1">
              <a:spLocks noChangeArrowheads="1"/>
            </p:cNvSpPr>
            <p:nvPr/>
          </p:nvSpPr>
          <p:spPr bwMode="auto">
            <a:xfrm>
              <a:off x="9481" y="374"/>
              <a:ext cx="3703" cy="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charset="0"/>
                  <a:ea typeface="SimSun" charset="0"/>
                  <a:cs typeface="SimSun" charset="0"/>
                  <a:sym typeface="Arial" charset="0"/>
                </a:defRPr>
              </a:lvl1pPr>
              <a:lvl2pPr marL="742950" indent="-285750">
                <a:defRPr sz="1400">
                  <a:solidFill>
                    <a:srgbClr val="000000"/>
                  </a:solidFill>
                  <a:latin typeface="Arial" charset="0"/>
                  <a:ea typeface="SimSun" charset="0"/>
                  <a:cs typeface="SimSun" charset="0"/>
                  <a:sym typeface="Arial" charset="0"/>
                </a:defRPr>
              </a:lvl2pPr>
              <a:lvl3pPr marL="1143000" indent="-228600">
                <a:defRPr sz="1400">
                  <a:solidFill>
                    <a:srgbClr val="000000"/>
                  </a:solidFill>
                  <a:latin typeface="Arial" charset="0"/>
                  <a:ea typeface="SimSun" charset="0"/>
                  <a:cs typeface="SimSun" charset="0"/>
                  <a:sym typeface="Arial" charset="0"/>
                </a:defRPr>
              </a:lvl3pPr>
              <a:lvl4pPr marL="1600200" indent="-228600">
                <a:defRPr sz="1400">
                  <a:solidFill>
                    <a:srgbClr val="000000"/>
                  </a:solidFill>
                  <a:latin typeface="Arial" charset="0"/>
                  <a:ea typeface="SimSun" charset="0"/>
                  <a:cs typeface="SimSun" charset="0"/>
                  <a:sym typeface="Arial" charset="0"/>
                </a:defRPr>
              </a:lvl4pPr>
              <a:lvl5pPr marL="2057400" indent="-228600">
                <a:defRPr sz="1400">
                  <a:solidFill>
                    <a:srgbClr val="000000"/>
                  </a:solidFill>
                  <a:latin typeface="Arial" charset="0"/>
                  <a:ea typeface="SimSun" charset="0"/>
                  <a:cs typeface="SimSun" charset="0"/>
                  <a:sym typeface="Arial" charset="0"/>
                </a:defRPr>
              </a:lvl5pPr>
              <a:lvl6pPr marL="25146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6pPr>
              <a:lvl7pPr marL="29718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7pPr>
              <a:lvl8pPr marL="34290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8pPr>
              <a:lvl9pPr marL="38862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9pPr>
            </a:lstStyle>
            <a:p>
              <a:pPr algn="ctr"/>
              <a:r>
                <a:rPr lang="en-US" sz="1600">
                  <a:solidFill>
                    <a:srgbClr val="969696"/>
                  </a:solidFill>
                  <a:latin typeface="Calibri" charset="0"/>
                  <a:ea typeface="ＭＳ Ｐゴシック" charset="0"/>
                  <a:cs typeface="ＭＳ Ｐゴシック" charset="0"/>
                  <a:sym typeface="Calibri" charset="0"/>
                </a:rPr>
                <a:t>Product capability teams, native microservices for both App + Data</a:t>
              </a:r>
              <a:endParaRPr lang="en-US">
                <a:solidFill>
                  <a:srgbClr val="969696"/>
                </a:solidFill>
                <a:ea typeface="ＭＳ Ｐゴシック" charset="0"/>
                <a:cs typeface="ＭＳ Ｐゴシック" charset="0"/>
              </a:endParaRPr>
            </a:p>
            <a:p>
              <a:pPr algn="ctr"/>
              <a:endParaRPr lang="en-US"/>
            </a:p>
          </p:txBody>
        </p:sp>
        <p:sp>
          <p:nvSpPr>
            <p:cNvPr id="9236" name="Text Box 16"/>
            <p:cNvSpPr txBox="1">
              <a:spLocks noChangeArrowheads="1"/>
            </p:cNvSpPr>
            <p:nvPr/>
          </p:nvSpPr>
          <p:spPr bwMode="auto">
            <a:xfrm>
              <a:off x="9149" y="3108"/>
              <a:ext cx="4171" cy="1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charset="0"/>
                  <a:ea typeface="SimSun" charset="0"/>
                  <a:cs typeface="SimSun" charset="0"/>
                  <a:sym typeface="Arial" charset="0"/>
                </a:defRPr>
              </a:lvl1pPr>
              <a:lvl2pPr marL="742950" indent="-285750">
                <a:defRPr sz="1400">
                  <a:solidFill>
                    <a:srgbClr val="000000"/>
                  </a:solidFill>
                  <a:latin typeface="Arial" charset="0"/>
                  <a:ea typeface="SimSun" charset="0"/>
                  <a:cs typeface="SimSun" charset="0"/>
                  <a:sym typeface="Arial" charset="0"/>
                </a:defRPr>
              </a:lvl2pPr>
              <a:lvl3pPr marL="1143000" indent="-228600">
                <a:defRPr sz="1400">
                  <a:solidFill>
                    <a:srgbClr val="000000"/>
                  </a:solidFill>
                  <a:latin typeface="Arial" charset="0"/>
                  <a:ea typeface="SimSun" charset="0"/>
                  <a:cs typeface="SimSun" charset="0"/>
                  <a:sym typeface="Arial" charset="0"/>
                </a:defRPr>
              </a:lvl3pPr>
              <a:lvl4pPr marL="1600200" indent="-228600">
                <a:defRPr sz="1400">
                  <a:solidFill>
                    <a:srgbClr val="000000"/>
                  </a:solidFill>
                  <a:latin typeface="Arial" charset="0"/>
                  <a:ea typeface="SimSun" charset="0"/>
                  <a:cs typeface="SimSun" charset="0"/>
                  <a:sym typeface="Arial" charset="0"/>
                </a:defRPr>
              </a:lvl4pPr>
              <a:lvl5pPr marL="2057400" indent="-228600">
                <a:defRPr sz="1400">
                  <a:solidFill>
                    <a:srgbClr val="000000"/>
                  </a:solidFill>
                  <a:latin typeface="Arial" charset="0"/>
                  <a:ea typeface="SimSun" charset="0"/>
                  <a:cs typeface="SimSun" charset="0"/>
                  <a:sym typeface="Arial" charset="0"/>
                </a:defRPr>
              </a:lvl5pPr>
              <a:lvl6pPr marL="25146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6pPr>
              <a:lvl7pPr marL="29718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7pPr>
              <a:lvl8pPr marL="34290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8pPr>
              <a:lvl9pPr marL="38862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9pPr>
            </a:lstStyle>
            <a:p>
              <a:pPr algn="ctr"/>
              <a:r>
                <a:rPr lang="en-US" sz="1600">
                  <a:solidFill>
                    <a:srgbClr val="969696"/>
                  </a:solidFill>
                  <a:latin typeface="Calibri" charset="0"/>
                  <a:ea typeface="ＭＳ Ｐゴシック" charset="0"/>
                  <a:cs typeface="ＭＳ Ｐゴシック" charset="0"/>
                  <a:sym typeface="Calibri" charset="0"/>
                </a:rPr>
                <a:t>12-Factors + Advanced Platform Automation </a:t>
              </a:r>
            </a:p>
            <a:p>
              <a:pPr algn="ctr"/>
              <a:endParaRPr lang="en-US" sz="1600"/>
            </a:p>
          </p:txBody>
        </p:sp>
        <p:sp>
          <p:nvSpPr>
            <p:cNvPr id="9233" name="AutoShape 17"/>
            <p:cNvSpPr>
              <a:spLocks/>
            </p:cNvSpPr>
            <p:nvPr/>
          </p:nvSpPr>
          <p:spPr bwMode="auto">
            <a:xfrm>
              <a:off x="12949" y="2575"/>
              <a:ext cx="355" cy="2018"/>
            </a:xfrm>
            <a:prstGeom prst="rightBrace">
              <a:avLst>
                <a:gd name="adj1" fmla="val 47261"/>
                <a:gd name="adj2" fmla="val 50000"/>
              </a:avLst>
            </a:prstGeom>
            <a:noFill/>
            <a:ln w="9525" cap="flat" cmpd="sng">
              <a:solidFill>
                <a:srgbClr val="00888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defRPr/>
              </a:pPr>
              <a:endParaRPr lang="en-US"/>
            </a:p>
          </p:txBody>
        </p:sp>
        <p:sp>
          <p:nvSpPr>
            <p:cNvPr id="9238" name="Text Box 18"/>
            <p:cNvSpPr txBox="1">
              <a:spLocks noChangeArrowheads="1"/>
            </p:cNvSpPr>
            <p:nvPr/>
          </p:nvSpPr>
          <p:spPr bwMode="auto">
            <a:xfrm>
              <a:off x="9791" y="5306"/>
              <a:ext cx="2905"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rgbClr val="000000"/>
                  </a:solidFill>
                  <a:latin typeface="Arial" charset="0"/>
                  <a:ea typeface="SimSun" charset="0"/>
                  <a:cs typeface="SimSun" charset="0"/>
                  <a:sym typeface="Arial" charset="0"/>
                </a:defRPr>
              </a:lvl1pPr>
              <a:lvl2pPr marL="742950" indent="-285750">
                <a:defRPr sz="1400">
                  <a:solidFill>
                    <a:srgbClr val="000000"/>
                  </a:solidFill>
                  <a:latin typeface="Arial" charset="0"/>
                  <a:ea typeface="SimSun" charset="0"/>
                  <a:cs typeface="SimSun" charset="0"/>
                  <a:sym typeface="Arial" charset="0"/>
                </a:defRPr>
              </a:lvl2pPr>
              <a:lvl3pPr marL="1143000" indent="-228600">
                <a:defRPr sz="1400">
                  <a:solidFill>
                    <a:srgbClr val="000000"/>
                  </a:solidFill>
                  <a:latin typeface="Arial" charset="0"/>
                  <a:ea typeface="SimSun" charset="0"/>
                  <a:cs typeface="SimSun" charset="0"/>
                  <a:sym typeface="Arial" charset="0"/>
                </a:defRPr>
              </a:lvl3pPr>
              <a:lvl4pPr marL="1600200" indent="-228600">
                <a:defRPr sz="1400">
                  <a:solidFill>
                    <a:srgbClr val="000000"/>
                  </a:solidFill>
                  <a:latin typeface="Arial" charset="0"/>
                  <a:ea typeface="SimSun" charset="0"/>
                  <a:cs typeface="SimSun" charset="0"/>
                  <a:sym typeface="Arial" charset="0"/>
                </a:defRPr>
              </a:lvl4pPr>
              <a:lvl5pPr marL="2057400" indent="-228600">
                <a:defRPr sz="1400">
                  <a:solidFill>
                    <a:srgbClr val="000000"/>
                  </a:solidFill>
                  <a:latin typeface="Arial" charset="0"/>
                  <a:ea typeface="SimSun" charset="0"/>
                  <a:cs typeface="SimSun" charset="0"/>
                  <a:sym typeface="Arial" charset="0"/>
                </a:defRPr>
              </a:lvl5pPr>
              <a:lvl6pPr marL="25146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6pPr>
              <a:lvl7pPr marL="29718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7pPr>
              <a:lvl8pPr marL="34290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8pPr>
              <a:lvl9pPr marL="38862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9pPr>
            </a:lstStyle>
            <a:p>
              <a:r>
                <a:rPr lang="en-US" sz="1600">
                  <a:solidFill>
                    <a:srgbClr val="969696"/>
                  </a:solidFill>
                  <a:latin typeface="Calibri" charset="0"/>
                  <a:ea typeface="ＭＳ Ｐゴシック" charset="0"/>
                  <a:cs typeface="ＭＳ Ｐゴシック" charset="0"/>
                  <a:sym typeface="Calibri" charset="0"/>
                </a:rPr>
                <a:t>4 to 7 of the Factors</a:t>
              </a:r>
              <a:endParaRPr lang="en-US" sz="1600" b="1">
                <a:solidFill>
                  <a:srgbClr val="969696"/>
                </a:solidFill>
                <a:latin typeface="Calibri" charset="0"/>
                <a:ea typeface="ＭＳ Ｐゴシック" charset="0"/>
                <a:cs typeface="ＭＳ Ｐゴシック" charset="0"/>
                <a:sym typeface="Calibri" charset="0"/>
              </a:endParaRPr>
            </a:p>
            <a:p>
              <a:endParaRPr lang="en-US" sz="1600"/>
            </a:p>
          </p:txBody>
        </p:sp>
        <p:sp>
          <p:nvSpPr>
            <p:cNvPr id="5" name="AutoShape 19"/>
            <p:cNvSpPr>
              <a:spLocks/>
            </p:cNvSpPr>
            <p:nvPr/>
          </p:nvSpPr>
          <p:spPr bwMode="auto">
            <a:xfrm>
              <a:off x="13007" y="5043"/>
              <a:ext cx="355" cy="1245"/>
            </a:xfrm>
            <a:prstGeom prst="rightBrace">
              <a:avLst>
                <a:gd name="adj1" fmla="val 29143"/>
                <a:gd name="adj2" fmla="val 50000"/>
              </a:avLst>
            </a:prstGeom>
            <a:noFill/>
            <a:ln w="9525" cap="flat" cmpd="sng">
              <a:solidFill>
                <a:srgbClr val="00888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defRPr/>
              </a:pPr>
              <a:endParaRPr lang="en-US"/>
            </a:p>
          </p:txBody>
        </p:sp>
        <p:sp>
          <p:nvSpPr>
            <p:cNvPr id="6" name="AutoShape 20"/>
            <p:cNvSpPr>
              <a:spLocks/>
            </p:cNvSpPr>
            <p:nvPr/>
          </p:nvSpPr>
          <p:spPr bwMode="auto">
            <a:xfrm flipH="1">
              <a:off x="9192" y="0"/>
              <a:ext cx="562" cy="2020"/>
            </a:xfrm>
            <a:prstGeom prst="rightBrace">
              <a:avLst>
                <a:gd name="adj1" fmla="val 29832"/>
                <a:gd name="adj2" fmla="val 50000"/>
              </a:avLst>
            </a:prstGeom>
            <a:noFill/>
            <a:ln w="9525" cap="flat" cmpd="sng">
              <a:solidFill>
                <a:srgbClr val="00888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defRPr/>
              </a:pPr>
              <a:endParaRPr lang="en-US"/>
            </a:p>
          </p:txBody>
        </p:sp>
        <p:sp>
          <p:nvSpPr>
            <p:cNvPr id="9237" name="AutoShape 21"/>
            <p:cNvSpPr>
              <a:spLocks/>
            </p:cNvSpPr>
            <p:nvPr/>
          </p:nvSpPr>
          <p:spPr bwMode="auto">
            <a:xfrm flipH="1">
              <a:off x="9199" y="2560"/>
              <a:ext cx="562" cy="2018"/>
            </a:xfrm>
            <a:prstGeom prst="rightBrace">
              <a:avLst>
                <a:gd name="adj1" fmla="val 29832"/>
                <a:gd name="adj2" fmla="val 50000"/>
              </a:avLst>
            </a:prstGeom>
            <a:noFill/>
            <a:ln w="9525" cap="flat" cmpd="sng">
              <a:solidFill>
                <a:srgbClr val="00888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defRPr/>
              </a:pPr>
              <a:endParaRPr lang="en-US"/>
            </a:p>
          </p:txBody>
        </p:sp>
        <p:sp>
          <p:nvSpPr>
            <p:cNvPr id="7" name="AutoShape 22"/>
            <p:cNvSpPr>
              <a:spLocks/>
            </p:cNvSpPr>
            <p:nvPr/>
          </p:nvSpPr>
          <p:spPr bwMode="auto">
            <a:xfrm flipH="1">
              <a:off x="9452" y="5038"/>
              <a:ext cx="310" cy="1165"/>
            </a:xfrm>
            <a:prstGeom prst="rightBrace">
              <a:avLst>
                <a:gd name="adj1" fmla="val 31344"/>
                <a:gd name="adj2" fmla="val 50000"/>
              </a:avLst>
            </a:prstGeom>
            <a:noFill/>
            <a:ln w="9525" cap="flat" cmpd="sng">
              <a:solidFill>
                <a:srgbClr val="00888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defRPr/>
              </a:pPr>
              <a:endParaRPr lang="en-US"/>
            </a:p>
          </p:txBody>
        </p:sp>
      </p:grpSp>
      <p:sp>
        <p:nvSpPr>
          <p:cNvPr id="20" name="Shape 892"/>
          <p:cNvSpPr/>
          <p:nvPr/>
        </p:nvSpPr>
        <p:spPr>
          <a:xfrm>
            <a:off x="169863" y="812800"/>
            <a:ext cx="2174875" cy="952500"/>
          </a:xfrm>
          <a:prstGeom prst="roundRect">
            <a:avLst>
              <a:gd name="adj" fmla="val 16667"/>
            </a:avLst>
          </a:prstGeom>
          <a:solidFill>
            <a:schemeClr val="accent5"/>
          </a:solidFill>
          <a:ln w="9525" cap="flat" cmpd="sng">
            <a:solidFill>
              <a:srgbClr val="4A7DBA"/>
            </a:solidFill>
            <a:prstDash val="solid"/>
            <a:round/>
            <a:headEnd type="none" w="med" len="med"/>
            <a:tailEnd type="none" w="med" len="med"/>
          </a:ln>
        </p:spPr>
        <p:txBody>
          <a:bodyPr lIns="91425" tIns="45700" rIns="91425" bIns="45700" anchor="ctr"/>
          <a:lstStyle/>
          <a:p>
            <a:pPr algn="ctr">
              <a:spcBef>
                <a:spcPts val="0"/>
              </a:spcBef>
              <a:spcAft>
                <a:spcPts val="0"/>
              </a:spcAft>
              <a:buClr>
                <a:srgbClr val="000000"/>
              </a:buClr>
              <a:buFont typeface="Arial"/>
              <a:buNone/>
              <a:defRPr/>
            </a:pPr>
            <a:endParaRPr>
              <a:solidFill>
                <a:srgbClr val="FFFFFF"/>
              </a:solidFill>
              <a:latin typeface="Calibri"/>
              <a:ea typeface="Calibri"/>
              <a:cs typeface="Calibri"/>
              <a:sym typeface="Calibri"/>
            </a:endParaRPr>
          </a:p>
        </p:txBody>
      </p:sp>
      <p:sp>
        <p:nvSpPr>
          <p:cNvPr id="9221" name="Shape 893"/>
          <p:cNvSpPr>
            <a:spLocks noChangeArrowheads="1"/>
          </p:cNvSpPr>
          <p:nvPr/>
        </p:nvSpPr>
        <p:spPr bwMode="auto">
          <a:xfrm>
            <a:off x="266700" y="831850"/>
            <a:ext cx="2078038" cy="79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p>
            <a:pPr algn="ctr">
              <a:buClr>
                <a:srgbClr val="FFFFFF"/>
              </a:buClr>
              <a:buSzPct val="25000"/>
              <a:buFont typeface="Roboto" charset="0"/>
              <a:buNone/>
            </a:pPr>
            <a:r>
              <a:rPr lang="en-US" sz="2000" b="1">
                <a:solidFill>
                  <a:srgbClr val="FFFFFF"/>
                </a:solidFill>
                <a:latin typeface="Roboto" charset="0"/>
                <a:cs typeface="Roboto" charset="0"/>
                <a:sym typeface="Roboto" charset="0"/>
              </a:rPr>
              <a:t>Cloud Native</a:t>
            </a:r>
          </a:p>
        </p:txBody>
      </p:sp>
      <p:sp>
        <p:nvSpPr>
          <p:cNvPr id="22" name="Shape 892"/>
          <p:cNvSpPr/>
          <p:nvPr/>
        </p:nvSpPr>
        <p:spPr>
          <a:xfrm>
            <a:off x="169863" y="1824038"/>
            <a:ext cx="2174875" cy="952500"/>
          </a:xfrm>
          <a:prstGeom prst="roundRect">
            <a:avLst>
              <a:gd name="adj" fmla="val 16667"/>
            </a:avLst>
          </a:prstGeom>
          <a:solidFill>
            <a:schemeClr val="accent5"/>
          </a:solidFill>
          <a:ln w="9525" cap="flat" cmpd="sng">
            <a:solidFill>
              <a:srgbClr val="4A7DBA"/>
            </a:solidFill>
            <a:prstDash val="solid"/>
            <a:round/>
            <a:headEnd type="none" w="med" len="med"/>
            <a:tailEnd type="none" w="med" len="med"/>
          </a:ln>
        </p:spPr>
        <p:txBody>
          <a:bodyPr lIns="91425" tIns="45700" rIns="91425" bIns="45700" anchor="ctr"/>
          <a:lstStyle/>
          <a:p>
            <a:pPr algn="ctr">
              <a:spcBef>
                <a:spcPts val="0"/>
              </a:spcBef>
              <a:spcAft>
                <a:spcPts val="0"/>
              </a:spcAft>
              <a:buClr>
                <a:srgbClr val="000000"/>
              </a:buClr>
              <a:buFont typeface="Arial"/>
              <a:buNone/>
              <a:defRPr/>
            </a:pPr>
            <a:endParaRPr>
              <a:solidFill>
                <a:srgbClr val="FFFFFF"/>
              </a:solidFill>
              <a:latin typeface="Calibri"/>
              <a:ea typeface="Calibri"/>
              <a:cs typeface="Calibri"/>
              <a:sym typeface="Calibri"/>
            </a:endParaRPr>
          </a:p>
        </p:txBody>
      </p:sp>
      <p:sp>
        <p:nvSpPr>
          <p:cNvPr id="23" name="Shape 892"/>
          <p:cNvSpPr/>
          <p:nvPr/>
        </p:nvSpPr>
        <p:spPr>
          <a:xfrm>
            <a:off x="169863" y="2857500"/>
            <a:ext cx="2174875" cy="952500"/>
          </a:xfrm>
          <a:prstGeom prst="roundRect">
            <a:avLst>
              <a:gd name="adj" fmla="val 16667"/>
            </a:avLst>
          </a:prstGeom>
          <a:solidFill>
            <a:schemeClr val="accent5"/>
          </a:solidFill>
          <a:ln w="9525" cap="flat" cmpd="sng">
            <a:solidFill>
              <a:srgbClr val="4A7DBA"/>
            </a:solidFill>
            <a:prstDash val="solid"/>
            <a:round/>
            <a:headEnd type="none" w="med" len="med"/>
            <a:tailEnd type="none" w="med" len="med"/>
          </a:ln>
        </p:spPr>
        <p:txBody>
          <a:bodyPr lIns="91425" tIns="45700" rIns="91425" bIns="45700" anchor="ctr"/>
          <a:lstStyle/>
          <a:p>
            <a:pPr algn="ctr">
              <a:spcBef>
                <a:spcPts val="0"/>
              </a:spcBef>
              <a:spcAft>
                <a:spcPts val="0"/>
              </a:spcAft>
              <a:buClr>
                <a:srgbClr val="000000"/>
              </a:buClr>
              <a:buFont typeface="Arial"/>
              <a:buNone/>
              <a:defRPr/>
            </a:pPr>
            <a:endParaRPr>
              <a:solidFill>
                <a:srgbClr val="FFFFFF"/>
              </a:solidFill>
              <a:latin typeface="Calibri"/>
              <a:ea typeface="Calibri"/>
              <a:cs typeface="Calibri"/>
              <a:sym typeface="Calibri"/>
            </a:endParaRPr>
          </a:p>
        </p:txBody>
      </p:sp>
      <p:sp>
        <p:nvSpPr>
          <p:cNvPr id="24" name="Shape 892"/>
          <p:cNvSpPr/>
          <p:nvPr/>
        </p:nvSpPr>
        <p:spPr>
          <a:xfrm>
            <a:off x="190500" y="3903663"/>
            <a:ext cx="2174875" cy="952500"/>
          </a:xfrm>
          <a:prstGeom prst="roundRect">
            <a:avLst>
              <a:gd name="adj" fmla="val 16667"/>
            </a:avLst>
          </a:prstGeom>
          <a:solidFill>
            <a:schemeClr val="accent5"/>
          </a:solidFill>
          <a:ln w="9525" cap="flat" cmpd="sng">
            <a:solidFill>
              <a:srgbClr val="4A7DBA"/>
            </a:solidFill>
            <a:prstDash val="solid"/>
            <a:round/>
            <a:headEnd type="none" w="med" len="med"/>
            <a:tailEnd type="none" w="med" len="med"/>
          </a:ln>
        </p:spPr>
        <p:txBody>
          <a:bodyPr lIns="91425" tIns="45700" rIns="91425" bIns="45700" anchor="ctr"/>
          <a:lstStyle/>
          <a:p>
            <a:pPr algn="ctr">
              <a:spcBef>
                <a:spcPts val="0"/>
              </a:spcBef>
              <a:spcAft>
                <a:spcPts val="0"/>
              </a:spcAft>
              <a:buClr>
                <a:srgbClr val="000000"/>
              </a:buClr>
              <a:buFont typeface="Arial"/>
              <a:buNone/>
              <a:defRPr/>
            </a:pPr>
            <a:endParaRPr>
              <a:solidFill>
                <a:srgbClr val="FFFFFF"/>
              </a:solidFill>
              <a:latin typeface="Calibri"/>
              <a:ea typeface="Calibri"/>
              <a:cs typeface="Calibri"/>
              <a:sym typeface="Calibri"/>
            </a:endParaRPr>
          </a:p>
        </p:txBody>
      </p:sp>
      <p:sp>
        <p:nvSpPr>
          <p:cNvPr id="9225" name="Shape 893"/>
          <p:cNvSpPr>
            <a:spLocks noChangeArrowheads="1"/>
          </p:cNvSpPr>
          <p:nvPr/>
        </p:nvSpPr>
        <p:spPr bwMode="auto">
          <a:xfrm>
            <a:off x="190500" y="1836738"/>
            <a:ext cx="2078038"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p>
            <a:pPr algn="ctr">
              <a:buClr>
                <a:srgbClr val="FFFFFF"/>
              </a:buClr>
              <a:buSzPct val="25000"/>
              <a:buFont typeface="Roboto" charset="0"/>
              <a:buNone/>
            </a:pPr>
            <a:r>
              <a:rPr lang="en-US" sz="2000" b="1">
                <a:solidFill>
                  <a:srgbClr val="FFFFFF"/>
                </a:solidFill>
                <a:latin typeface="Roboto" charset="0"/>
                <a:cs typeface="Roboto" charset="0"/>
                <a:sym typeface="Roboto" charset="0"/>
              </a:rPr>
              <a:t>Cloud Resilient</a:t>
            </a:r>
          </a:p>
        </p:txBody>
      </p:sp>
      <p:sp>
        <p:nvSpPr>
          <p:cNvPr id="9226" name="Shape 893"/>
          <p:cNvSpPr>
            <a:spLocks noChangeArrowheads="1"/>
          </p:cNvSpPr>
          <p:nvPr/>
        </p:nvSpPr>
        <p:spPr bwMode="auto">
          <a:xfrm>
            <a:off x="266700" y="2928938"/>
            <a:ext cx="2078038"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p>
            <a:pPr algn="ctr">
              <a:buClr>
                <a:srgbClr val="FFFFFF"/>
              </a:buClr>
              <a:buSzPct val="25000"/>
              <a:buFont typeface="Roboto" charset="0"/>
              <a:buNone/>
            </a:pPr>
            <a:r>
              <a:rPr lang="en-US" sz="2000" b="1">
                <a:solidFill>
                  <a:srgbClr val="FFFFFF"/>
                </a:solidFill>
                <a:latin typeface="Roboto" charset="0"/>
                <a:cs typeface="Roboto" charset="0"/>
                <a:sym typeface="Roboto" charset="0"/>
              </a:rPr>
              <a:t>Cloud Friendly</a:t>
            </a:r>
          </a:p>
        </p:txBody>
      </p:sp>
      <p:sp>
        <p:nvSpPr>
          <p:cNvPr id="9227" name="Shape 893"/>
          <p:cNvSpPr>
            <a:spLocks noChangeArrowheads="1"/>
          </p:cNvSpPr>
          <p:nvPr/>
        </p:nvSpPr>
        <p:spPr bwMode="auto">
          <a:xfrm>
            <a:off x="169863" y="3954463"/>
            <a:ext cx="2078037"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p>
            <a:pPr algn="ctr">
              <a:buClr>
                <a:srgbClr val="FFFFFF"/>
              </a:buClr>
              <a:buSzPct val="25000"/>
              <a:buFont typeface="Roboto" charset="0"/>
              <a:buNone/>
            </a:pPr>
            <a:r>
              <a:rPr lang="en-US" sz="2000" b="1">
                <a:solidFill>
                  <a:srgbClr val="FFFFFF"/>
                </a:solidFill>
                <a:latin typeface="Roboto" charset="0"/>
                <a:cs typeface="Roboto" charset="0"/>
                <a:sym typeface="Roboto" charset="0"/>
              </a:rPr>
              <a:t>Cloud Ready</a:t>
            </a:r>
          </a:p>
        </p:txBody>
      </p:sp>
    </p:spTree>
    <p:extLst>
      <p:ext uri="{BB962C8B-B14F-4D97-AF65-F5344CB8AC3E}">
        <p14:creationId xmlns:p14="http://schemas.microsoft.com/office/powerpoint/2010/main" val="457478322"/>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fade">
                                      <p:cBhvr>
                                        <p:cTn id="7" dur="2000"/>
                                        <p:tgtEl>
                                          <p:spTgt spid="9218"/>
                                        </p:tgtEl>
                                      </p:cBhvr>
                                    </p:animEffect>
                                  </p:childTnLst>
                                </p:cTn>
                              </p:par>
                              <p:par>
                                <p:cTn id="8" presetID="10" presetClass="entr" presetSubtype="0" fill="hold" nodeType="withEffect">
                                  <p:stCondLst>
                                    <p:cond delay="0"/>
                                  </p:stCondLst>
                                  <p:childTnLst>
                                    <p:set>
                                      <p:cBhvr>
                                        <p:cTn id="9" dur="1" fill="hold">
                                          <p:stCondLst>
                                            <p:cond delay="0"/>
                                          </p:stCondLst>
                                        </p:cTn>
                                        <p:tgtEl>
                                          <p:spTgt spid="9219"/>
                                        </p:tgtEl>
                                        <p:attrNameLst>
                                          <p:attrName>style.visibility</p:attrName>
                                        </p:attrNameLst>
                                      </p:cBhvr>
                                      <p:to>
                                        <p:strVal val="visible"/>
                                      </p:to>
                                    </p:set>
                                    <p:animEffect transition="in" filter="fade">
                                      <p:cBhvr>
                                        <p:cTn id="10" dur="2000"/>
                                        <p:tgtEl>
                                          <p:spTgt spid="9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bldLvl="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Shape 733"/>
          <p:cNvSpPr txBox="1">
            <a:spLocks noGrp="1"/>
          </p:cNvSpPr>
          <p:nvPr>
            <p:ph type="title"/>
          </p:nvPr>
        </p:nvSpPr>
        <p:spPr>
          <a:xfrm>
            <a:off x="3106096" y="149918"/>
            <a:ext cx="5985000" cy="4743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8774"/>
              </a:buClr>
              <a:buSzPct val="25000"/>
              <a:buFont typeface="Arial"/>
              <a:buNone/>
            </a:pPr>
            <a:r>
              <a:rPr lang="en-US" sz="2800" b="1" i="0" u="none" strike="noStrike" cap="none">
                <a:solidFill>
                  <a:srgbClr val="008774"/>
                </a:solidFill>
                <a:latin typeface="Arial"/>
                <a:ea typeface="Arial"/>
                <a:cs typeface="Arial"/>
                <a:sym typeface="Arial"/>
              </a:rPr>
              <a:t>Large Insurance Group</a:t>
            </a:r>
          </a:p>
        </p:txBody>
      </p:sp>
      <p:sp>
        <p:nvSpPr>
          <p:cNvPr id="734" name="Shape 734"/>
          <p:cNvSpPr txBox="1">
            <a:spLocks noGrp="1"/>
          </p:cNvSpPr>
          <p:nvPr>
            <p:ph type="body" idx="1"/>
          </p:nvPr>
        </p:nvSpPr>
        <p:spPr>
          <a:xfrm>
            <a:off x="3106674" y="624362"/>
            <a:ext cx="5984700" cy="2885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595959"/>
              </a:buClr>
              <a:buSzPct val="25000"/>
              <a:buFont typeface="Arial"/>
              <a:buNone/>
            </a:pPr>
            <a:r>
              <a:rPr lang="en-US" sz="1800" b="0" i="0" u="none" strike="noStrike" cap="none">
                <a:solidFill>
                  <a:srgbClr val="595959"/>
                </a:solidFill>
                <a:latin typeface="Arial"/>
                <a:ea typeface="Arial"/>
                <a:cs typeface="Arial"/>
                <a:sym typeface="Arial"/>
              </a:rPr>
              <a:t>Ten Weeks, Building Blocks and Seven Apps</a:t>
            </a:r>
          </a:p>
        </p:txBody>
      </p:sp>
      <p:sp>
        <p:nvSpPr>
          <p:cNvPr id="735" name="Shape 735"/>
          <p:cNvSpPr txBox="1"/>
          <p:nvPr/>
        </p:nvSpPr>
        <p:spPr>
          <a:xfrm>
            <a:off x="3323644" y="1882305"/>
            <a:ext cx="5454600" cy="2960699"/>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0"/>
              </a:spcBef>
              <a:spcAft>
                <a:spcPts val="0"/>
              </a:spcAft>
              <a:buClr>
                <a:srgbClr val="008674"/>
              </a:buClr>
              <a:buSzPct val="100909"/>
              <a:buFont typeface="Noto Sans Symbols"/>
              <a:buChar char="▪"/>
            </a:pPr>
            <a:r>
              <a:rPr lang="en-US" sz="2220" b="0" i="0" u="none" strike="noStrike" cap="none">
                <a:solidFill>
                  <a:srgbClr val="595959"/>
                </a:solidFill>
                <a:latin typeface="Arial"/>
                <a:ea typeface="Arial"/>
                <a:cs typeface="Arial"/>
                <a:sym typeface="Arial"/>
              </a:rPr>
              <a:t>A Team of 4 Developer Pairs</a:t>
            </a:r>
          </a:p>
          <a:p>
            <a:pPr marL="285750" marR="0" lvl="0" indent="-285750" algn="l" rtl="0">
              <a:lnSpc>
                <a:spcPct val="100000"/>
              </a:lnSpc>
              <a:spcBef>
                <a:spcPts val="300"/>
              </a:spcBef>
              <a:spcAft>
                <a:spcPts val="0"/>
              </a:spcAft>
              <a:buClr>
                <a:srgbClr val="008674"/>
              </a:buClr>
              <a:buSzPct val="100909"/>
              <a:buFont typeface="Noto Sans Symbols"/>
              <a:buChar char="▪"/>
            </a:pPr>
            <a:r>
              <a:rPr lang="en-US" sz="2220" b="0" i="0" u="none" strike="noStrike" cap="none">
                <a:solidFill>
                  <a:srgbClr val="595959"/>
                </a:solidFill>
                <a:latin typeface="Arial"/>
                <a:ea typeface="Arial"/>
                <a:cs typeface="Arial"/>
                <a:sym typeface="Arial"/>
              </a:rPr>
              <a:t>Workshop-Led Suitability Planning</a:t>
            </a:r>
          </a:p>
          <a:p>
            <a:pPr marL="285750" marR="0" lvl="0" indent="-285750" algn="l" rtl="0">
              <a:lnSpc>
                <a:spcPct val="100000"/>
              </a:lnSpc>
              <a:spcBef>
                <a:spcPts val="300"/>
              </a:spcBef>
              <a:spcAft>
                <a:spcPts val="0"/>
              </a:spcAft>
              <a:buClr>
                <a:srgbClr val="008674"/>
              </a:buClr>
              <a:buSzPct val="100909"/>
              <a:buFont typeface="Noto Sans Symbols"/>
              <a:buChar char="▪"/>
            </a:pPr>
            <a:r>
              <a:rPr lang="en-US" sz="2220" b="0" i="0" u="none" strike="noStrike" cap="none">
                <a:solidFill>
                  <a:srgbClr val="595959"/>
                </a:solidFill>
                <a:latin typeface="Arial"/>
                <a:ea typeface="Arial"/>
                <a:cs typeface="Arial"/>
                <a:sym typeface="Arial"/>
              </a:rPr>
              <a:t>Test-Driven Deployment</a:t>
            </a:r>
          </a:p>
          <a:p>
            <a:pPr marL="285750" marR="0" lvl="0" indent="-285750" algn="l" rtl="0">
              <a:lnSpc>
                <a:spcPct val="100000"/>
              </a:lnSpc>
              <a:spcBef>
                <a:spcPts val="300"/>
              </a:spcBef>
              <a:spcAft>
                <a:spcPts val="0"/>
              </a:spcAft>
              <a:buClr>
                <a:srgbClr val="008674"/>
              </a:buClr>
              <a:buSzPct val="100909"/>
              <a:buFont typeface="Noto Sans Symbols"/>
              <a:buChar char="▪"/>
            </a:pPr>
            <a:r>
              <a:rPr lang="en-US" sz="2220" b="0" i="0" u="none" strike="noStrike" cap="none">
                <a:solidFill>
                  <a:srgbClr val="595959"/>
                </a:solidFill>
                <a:latin typeface="Arial"/>
                <a:ea typeface="Arial"/>
                <a:cs typeface="Arial"/>
                <a:sym typeface="Arial"/>
              </a:rPr>
              <a:t>7 Apps Production-Ready in 10 Weeks</a:t>
            </a:r>
          </a:p>
          <a:p>
            <a:pPr marL="285750" marR="0" lvl="0" indent="-285750" algn="l" rtl="0">
              <a:lnSpc>
                <a:spcPct val="100000"/>
              </a:lnSpc>
              <a:spcBef>
                <a:spcPts val="300"/>
              </a:spcBef>
              <a:spcAft>
                <a:spcPts val="0"/>
              </a:spcAft>
              <a:buClr>
                <a:srgbClr val="008674"/>
              </a:buClr>
              <a:buSzPct val="100909"/>
              <a:buFont typeface="Noto Sans Symbols"/>
              <a:buChar char="▪"/>
            </a:pPr>
            <a:r>
              <a:rPr lang="en-US" sz="2220" b="0" i="0" u="none" strike="noStrike" cap="none">
                <a:solidFill>
                  <a:srgbClr val="595959"/>
                </a:solidFill>
                <a:latin typeface="Arial"/>
                <a:ea typeface="Arial"/>
                <a:cs typeface="Arial"/>
                <a:sym typeface="Arial"/>
              </a:rPr>
              <a:t>Cookbook and Recipe PCF Site</a:t>
            </a:r>
          </a:p>
          <a:p>
            <a:pPr marL="285750" marR="0" lvl="0" indent="-285750" algn="l" rtl="0">
              <a:lnSpc>
                <a:spcPct val="100000"/>
              </a:lnSpc>
              <a:spcBef>
                <a:spcPts val="300"/>
              </a:spcBef>
              <a:spcAft>
                <a:spcPts val="0"/>
              </a:spcAft>
              <a:buClr>
                <a:srgbClr val="008674"/>
              </a:buClr>
              <a:buSzPct val="100909"/>
              <a:buFont typeface="Noto Sans Symbols"/>
              <a:buChar char="▪"/>
            </a:pPr>
            <a:r>
              <a:rPr lang="en-US" sz="2220" b="0" i="0" u="none" strike="noStrike" cap="none">
                <a:solidFill>
                  <a:srgbClr val="595959"/>
                </a:solidFill>
                <a:latin typeface="Arial"/>
                <a:ea typeface="Arial"/>
                <a:cs typeface="Arial"/>
                <a:sym typeface="Arial"/>
              </a:rPr>
              <a:t>Legacy Integration Building Blocks </a:t>
            </a:r>
          </a:p>
          <a:p>
            <a:pPr marL="740664" marR="0" lvl="1" indent="-296164" algn="l" rtl="0">
              <a:lnSpc>
                <a:spcPct val="100000"/>
              </a:lnSpc>
              <a:spcBef>
                <a:spcPts val="300"/>
              </a:spcBef>
              <a:spcAft>
                <a:spcPts val="0"/>
              </a:spcAft>
              <a:buClr>
                <a:srgbClr val="008674"/>
              </a:buClr>
              <a:buSzPct val="97368"/>
              <a:buFont typeface="Helvetica Neue"/>
              <a:buChar char="-"/>
            </a:pPr>
            <a:r>
              <a:rPr lang="en-US" sz="1850" b="0" i="0" u="none" strike="noStrike" cap="none">
                <a:solidFill>
                  <a:srgbClr val="595959"/>
                </a:solidFill>
                <a:latin typeface="Arial"/>
                <a:ea typeface="Arial"/>
                <a:cs typeface="Arial"/>
                <a:sym typeface="Arial"/>
              </a:rPr>
              <a:t>Acceleration of Subsequent Migrations</a:t>
            </a:r>
          </a:p>
          <a:p>
            <a:pPr marL="740664" marR="0" lvl="1" indent="-296164" algn="l" rtl="0">
              <a:lnSpc>
                <a:spcPct val="100000"/>
              </a:lnSpc>
              <a:spcBef>
                <a:spcPts val="300"/>
              </a:spcBef>
              <a:spcAft>
                <a:spcPts val="0"/>
              </a:spcAft>
              <a:buClr>
                <a:srgbClr val="008674"/>
              </a:buClr>
              <a:buSzPct val="97368"/>
              <a:buFont typeface="Helvetica Neue"/>
              <a:buChar char="-"/>
            </a:pPr>
            <a:r>
              <a:rPr lang="en-US" sz="1850" b="0" i="0" u="none" strike="noStrike" cap="none">
                <a:solidFill>
                  <a:srgbClr val="595959"/>
                </a:solidFill>
                <a:latin typeface="Arial"/>
                <a:ea typeface="Arial"/>
                <a:cs typeface="Arial"/>
                <a:sym typeface="Arial"/>
              </a:rPr>
              <a:t>2wks for 2 JBOSS Apps to Spring Boot</a:t>
            </a:r>
          </a:p>
        </p:txBody>
      </p:sp>
      <p:sp>
        <p:nvSpPr>
          <p:cNvPr id="736" name="Shape 736"/>
          <p:cNvSpPr/>
          <p:nvPr/>
        </p:nvSpPr>
        <p:spPr>
          <a:xfrm>
            <a:off x="3106096" y="1105229"/>
            <a:ext cx="5672100" cy="584700"/>
          </a:xfrm>
          <a:prstGeom prst="rect">
            <a:avLst/>
          </a:prstGeom>
          <a:solidFill>
            <a:schemeClr val="accen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737" name="Shape 737"/>
          <p:cNvSpPr/>
          <p:nvPr/>
        </p:nvSpPr>
        <p:spPr>
          <a:xfrm>
            <a:off x="3158519" y="1089326"/>
            <a:ext cx="5532300" cy="5847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Calibri"/>
              <a:buNone/>
            </a:pPr>
            <a:r>
              <a:rPr lang="en-US" sz="1600" b="0" i="0" u="none" strike="noStrike" cap="none">
                <a:solidFill>
                  <a:srgbClr val="FFFFFF"/>
                </a:solidFill>
                <a:latin typeface="Calibri"/>
                <a:ea typeface="Calibri"/>
                <a:cs typeface="Calibri"/>
                <a:sym typeface="Calibri"/>
              </a:rPr>
              <a:t>A ten week project to re-platform as many apps as possible while building components and patterns to expedite future work</a:t>
            </a:r>
          </a:p>
        </p:txBody>
      </p:sp>
      <p:pic>
        <p:nvPicPr>
          <p:cNvPr id="738" name="Shape 738"/>
          <p:cNvPicPr preferRelativeResize="0"/>
          <p:nvPr/>
        </p:nvPicPr>
        <p:blipFill rotWithShape="1">
          <a:blip r:embed="rId3">
            <a:alphaModFix/>
          </a:blip>
          <a:srcRect/>
          <a:stretch/>
        </p:blipFill>
        <p:spPr>
          <a:xfrm>
            <a:off x="168084" y="624362"/>
            <a:ext cx="2782800" cy="2240700"/>
          </a:xfrm>
          <a:prstGeom prst="rect">
            <a:avLst/>
          </a:prstGeom>
          <a:noFill/>
          <a:ln>
            <a:noFill/>
          </a:ln>
        </p:spPr>
      </p:pic>
      <p:pic>
        <p:nvPicPr>
          <p:cNvPr id="739" name="Shape 739"/>
          <p:cNvPicPr preferRelativeResize="0"/>
          <p:nvPr/>
        </p:nvPicPr>
        <p:blipFill rotWithShape="1">
          <a:blip r:embed="rId4">
            <a:alphaModFix/>
          </a:blip>
          <a:srcRect/>
          <a:stretch/>
        </p:blipFill>
        <p:spPr>
          <a:xfrm>
            <a:off x="50800" y="2012567"/>
            <a:ext cx="2607300" cy="2145900"/>
          </a:xfrm>
          <a:prstGeom prst="rect">
            <a:avLst/>
          </a:prstGeom>
          <a:noFill/>
          <a:ln>
            <a:noFill/>
          </a:ln>
        </p:spPr>
      </p:pic>
      <p:sp>
        <p:nvSpPr>
          <p:cNvPr id="740" name="Shape 740"/>
          <p:cNvSpPr/>
          <p:nvPr/>
        </p:nvSpPr>
        <p:spPr>
          <a:xfrm>
            <a:off x="50800" y="3548976"/>
            <a:ext cx="327300" cy="45600"/>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741" name="Shape 741"/>
          <p:cNvPicPr preferRelativeResize="0"/>
          <p:nvPr/>
        </p:nvPicPr>
        <p:blipFill rotWithShape="1">
          <a:blip r:embed="rId5">
            <a:alphaModFix/>
          </a:blip>
          <a:srcRect/>
          <a:stretch/>
        </p:blipFill>
        <p:spPr>
          <a:xfrm>
            <a:off x="333597" y="3217333"/>
            <a:ext cx="2967600" cy="1882200"/>
          </a:xfrm>
          <a:prstGeom prst="rect">
            <a:avLst/>
          </a:prstGeom>
          <a:noFill/>
          <a:ln>
            <a:noFill/>
          </a:ln>
        </p:spPr>
      </p:pic>
    </p:spTree>
    <p:extLst>
      <p:ext uri="{BB962C8B-B14F-4D97-AF65-F5344CB8AC3E}">
        <p14:creationId xmlns:p14="http://schemas.microsoft.com/office/powerpoint/2010/main" val="38921612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Shape 746"/>
          <p:cNvSpPr txBox="1">
            <a:spLocks noGrp="1"/>
          </p:cNvSpPr>
          <p:nvPr>
            <p:ph type="title"/>
          </p:nvPr>
        </p:nvSpPr>
        <p:spPr>
          <a:xfrm>
            <a:off x="3106096" y="149918"/>
            <a:ext cx="5985000" cy="4743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8774"/>
              </a:buClr>
              <a:buSzPct val="25000"/>
              <a:buFont typeface="Arial"/>
              <a:buNone/>
            </a:pPr>
            <a:r>
              <a:rPr lang="en-US" sz="2800" b="1" i="0" u="none" strike="noStrike" cap="none">
                <a:solidFill>
                  <a:srgbClr val="008774"/>
                </a:solidFill>
                <a:latin typeface="Arial"/>
                <a:ea typeface="Arial"/>
                <a:cs typeface="Arial"/>
                <a:sym typeface="Arial"/>
              </a:rPr>
              <a:t>The Home Depot</a:t>
            </a:r>
          </a:p>
        </p:txBody>
      </p:sp>
      <p:sp>
        <p:nvSpPr>
          <p:cNvPr id="747" name="Shape 747"/>
          <p:cNvSpPr txBox="1">
            <a:spLocks noGrp="1"/>
          </p:cNvSpPr>
          <p:nvPr>
            <p:ph type="body" idx="1"/>
          </p:nvPr>
        </p:nvSpPr>
        <p:spPr>
          <a:xfrm>
            <a:off x="3106674" y="624362"/>
            <a:ext cx="5984700" cy="2885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595959"/>
              </a:buClr>
              <a:buSzPct val="25000"/>
              <a:buFont typeface="Arial"/>
              <a:buNone/>
            </a:pPr>
            <a:r>
              <a:rPr lang="en-US" sz="1800" b="0" i="0" u="none" strike="noStrike" cap="none">
                <a:solidFill>
                  <a:srgbClr val="595959"/>
                </a:solidFill>
                <a:latin typeface="Arial"/>
                <a:ea typeface="Arial"/>
                <a:cs typeface="Arial"/>
                <a:sym typeface="Arial"/>
              </a:rPr>
              <a:t>Five Weeks, Five Services, High Fives</a:t>
            </a:r>
          </a:p>
        </p:txBody>
      </p:sp>
      <p:pic>
        <p:nvPicPr>
          <p:cNvPr id="748" name="Shape 748"/>
          <p:cNvPicPr preferRelativeResize="0"/>
          <p:nvPr/>
        </p:nvPicPr>
        <p:blipFill rotWithShape="1">
          <a:blip r:embed="rId3">
            <a:alphaModFix/>
          </a:blip>
          <a:srcRect/>
          <a:stretch/>
        </p:blipFill>
        <p:spPr>
          <a:xfrm>
            <a:off x="270467" y="149918"/>
            <a:ext cx="2550600" cy="1930200"/>
          </a:xfrm>
          <a:prstGeom prst="rect">
            <a:avLst/>
          </a:prstGeom>
          <a:noFill/>
          <a:ln>
            <a:noFill/>
          </a:ln>
        </p:spPr>
      </p:pic>
      <p:pic>
        <p:nvPicPr>
          <p:cNvPr id="749" name="Shape 749"/>
          <p:cNvPicPr preferRelativeResize="0"/>
          <p:nvPr/>
        </p:nvPicPr>
        <p:blipFill rotWithShape="1">
          <a:blip r:embed="rId4">
            <a:alphaModFix/>
          </a:blip>
          <a:srcRect/>
          <a:stretch/>
        </p:blipFill>
        <p:spPr>
          <a:xfrm>
            <a:off x="687902" y="1971725"/>
            <a:ext cx="2318400" cy="3087900"/>
          </a:xfrm>
          <a:prstGeom prst="rect">
            <a:avLst/>
          </a:prstGeom>
          <a:noFill/>
          <a:ln>
            <a:noFill/>
          </a:ln>
        </p:spPr>
      </p:pic>
      <p:pic>
        <p:nvPicPr>
          <p:cNvPr id="750" name="Shape 750"/>
          <p:cNvPicPr preferRelativeResize="0"/>
          <p:nvPr/>
        </p:nvPicPr>
        <p:blipFill rotWithShape="1">
          <a:blip r:embed="rId5">
            <a:alphaModFix/>
          </a:blip>
          <a:srcRect/>
          <a:stretch/>
        </p:blipFill>
        <p:spPr>
          <a:xfrm>
            <a:off x="51459" y="1231473"/>
            <a:ext cx="2484300" cy="2564700"/>
          </a:xfrm>
          <a:prstGeom prst="rect">
            <a:avLst/>
          </a:prstGeom>
          <a:noFill/>
          <a:ln>
            <a:noFill/>
          </a:ln>
        </p:spPr>
      </p:pic>
      <p:sp>
        <p:nvSpPr>
          <p:cNvPr id="751" name="Shape 751"/>
          <p:cNvSpPr txBox="1"/>
          <p:nvPr/>
        </p:nvSpPr>
        <p:spPr>
          <a:xfrm>
            <a:off x="3323644" y="1882305"/>
            <a:ext cx="5454600" cy="2522699"/>
          </a:xfrm>
          <a:prstGeom prst="rect">
            <a:avLst/>
          </a:prstGeom>
          <a:noFill/>
          <a:ln>
            <a:noFill/>
          </a:ln>
        </p:spPr>
        <p:txBody>
          <a:bodyPr lIns="91425" tIns="45700" rIns="91425" bIns="45700" anchor="t" anchorCtr="0">
            <a:noAutofit/>
          </a:bodyPr>
          <a:lstStyle/>
          <a:p>
            <a:pPr marL="285750" marR="0" lvl="0" indent="-285750" algn="l" rtl="0">
              <a:lnSpc>
                <a:spcPct val="90000"/>
              </a:lnSpc>
              <a:spcBef>
                <a:spcPts val="0"/>
              </a:spcBef>
              <a:spcAft>
                <a:spcPts val="0"/>
              </a:spcAft>
              <a:buClr>
                <a:srgbClr val="008674"/>
              </a:buClr>
              <a:buSzPct val="100909"/>
              <a:buFont typeface="Noto Sans Symbols"/>
              <a:buChar char="▪"/>
            </a:pPr>
            <a:r>
              <a:rPr lang="en-US" sz="2220" b="0" i="0" u="none" strike="noStrike" cap="none">
                <a:solidFill>
                  <a:srgbClr val="595959"/>
                </a:solidFill>
                <a:latin typeface="Arial"/>
                <a:ea typeface="Arial"/>
                <a:cs typeface="Arial"/>
                <a:sym typeface="Arial"/>
              </a:rPr>
              <a:t>A Team of 4 Pairs</a:t>
            </a:r>
          </a:p>
          <a:p>
            <a:pPr marL="285750" marR="0" lvl="0" indent="-285750" algn="l" rtl="0">
              <a:lnSpc>
                <a:spcPct val="90000"/>
              </a:lnSpc>
              <a:spcBef>
                <a:spcPts val="300"/>
              </a:spcBef>
              <a:spcAft>
                <a:spcPts val="0"/>
              </a:spcAft>
              <a:buClr>
                <a:srgbClr val="008674"/>
              </a:buClr>
              <a:buSzPct val="100909"/>
              <a:buFont typeface="Noto Sans Symbols"/>
              <a:buChar char="▪"/>
            </a:pPr>
            <a:r>
              <a:rPr lang="en-US" sz="2220" b="0" i="0" u="none" strike="noStrike" cap="none">
                <a:solidFill>
                  <a:srgbClr val="595959"/>
                </a:solidFill>
                <a:latin typeface="Arial"/>
                <a:ea typeface="Arial"/>
                <a:cs typeface="Arial"/>
                <a:sym typeface="Arial"/>
              </a:rPr>
              <a:t>Working in Dedicated Space @ THD</a:t>
            </a:r>
          </a:p>
          <a:p>
            <a:pPr marL="285750" marR="0" lvl="0" indent="-285750" algn="l" rtl="0">
              <a:lnSpc>
                <a:spcPct val="90000"/>
              </a:lnSpc>
              <a:spcBef>
                <a:spcPts val="300"/>
              </a:spcBef>
              <a:spcAft>
                <a:spcPts val="0"/>
              </a:spcAft>
              <a:buClr>
                <a:srgbClr val="008674"/>
              </a:buClr>
              <a:buSzPct val="100909"/>
              <a:buFont typeface="Noto Sans Symbols"/>
              <a:buChar char="▪"/>
            </a:pPr>
            <a:r>
              <a:rPr lang="en-US" sz="2220" b="0" i="0" u="none" strike="noStrike" cap="none">
                <a:solidFill>
                  <a:srgbClr val="595959"/>
                </a:solidFill>
                <a:latin typeface="Arial"/>
                <a:ea typeface="Arial"/>
                <a:cs typeface="Arial"/>
                <a:sym typeface="Arial"/>
              </a:rPr>
              <a:t>Using TDD and CI/CD from Day One</a:t>
            </a:r>
          </a:p>
          <a:p>
            <a:pPr marL="285750" marR="0" lvl="0" indent="-285750" algn="l" rtl="0">
              <a:lnSpc>
                <a:spcPct val="90000"/>
              </a:lnSpc>
              <a:spcBef>
                <a:spcPts val="300"/>
              </a:spcBef>
              <a:spcAft>
                <a:spcPts val="0"/>
              </a:spcAft>
              <a:buClr>
                <a:srgbClr val="008674"/>
              </a:buClr>
              <a:buSzPct val="100909"/>
              <a:buFont typeface="Noto Sans Symbols"/>
              <a:buChar char="▪"/>
            </a:pPr>
            <a:r>
              <a:rPr lang="en-US" sz="2220" b="0" i="0" u="none" strike="noStrike" cap="none">
                <a:solidFill>
                  <a:srgbClr val="595959"/>
                </a:solidFill>
                <a:latin typeface="Arial"/>
                <a:ea typeface="Arial"/>
                <a:cs typeface="Arial"/>
                <a:sym typeface="Arial"/>
              </a:rPr>
              <a:t>Delivered 5 Services in 5 Weeks</a:t>
            </a:r>
          </a:p>
          <a:p>
            <a:pPr marL="740664" marR="0" lvl="1" indent="-296164" algn="l" rtl="0">
              <a:lnSpc>
                <a:spcPct val="90000"/>
              </a:lnSpc>
              <a:spcBef>
                <a:spcPts val="300"/>
              </a:spcBef>
              <a:spcAft>
                <a:spcPts val="0"/>
              </a:spcAft>
              <a:buClr>
                <a:srgbClr val="008674"/>
              </a:buClr>
              <a:buSzPct val="97368"/>
              <a:buFont typeface="Helvetica Neue"/>
              <a:buChar char="-"/>
            </a:pPr>
            <a:r>
              <a:rPr lang="en-US" sz="1850" b="0" i="0" u="none" strike="noStrike" cap="none">
                <a:solidFill>
                  <a:srgbClr val="595959"/>
                </a:solidFill>
                <a:latin typeface="Arial"/>
                <a:ea typeface="Arial"/>
                <a:cs typeface="Arial"/>
                <a:sym typeface="Arial"/>
              </a:rPr>
              <a:t>2 Running in Production</a:t>
            </a:r>
          </a:p>
          <a:p>
            <a:pPr marL="285750" marR="0" lvl="0" indent="-285750" algn="l" rtl="0">
              <a:lnSpc>
                <a:spcPct val="90000"/>
              </a:lnSpc>
              <a:spcBef>
                <a:spcPts val="300"/>
              </a:spcBef>
              <a:spcAft>
                <a:spcPts val="0"/>
              </a:spcAft>
              <a:buClr>
                <a:srgbClr val="008674"/>
              </a:buClr>
              <a:buSzPct val="100909"/>
              <a:buFont typeface="Noto Sans Symbols"/>
              <a:buChar char="▪"/>
            </a:pPr>
            <a:r>
              <a:rPr lang="en-US" sz="2220" b="0" i="0" u="none" strike="noStrike" cap="none">
                <a:solidFill>
                  <a:srgbClr val="595959"/>
                </a:solidFill>
                <a:latin typeface="Arial"/>
                <a:ea typeface="Arial"/>
                <a:cs typeface="Arial"/>
                <a:sym typeface="Arial"/>
              </a:rPr>
              <a:t>Additional 3 in Next 5 Weeks</a:t>
            </a:r>
          </a:p>
          <a:p>
            <a:pPr marL="740664" marR="0" lvl="1" indent="-296164" algn="l" rtl="0">
              <a:lnSpc>
                <a:spcPct val="90000"/>
              </a:lnSpc>
              <a:spcBef>
                <a:spcPts val="300"/>
              </a:spcBef>
              <a:spcAft>
                <a:spcPts val="0"/>
              </a:spcAft>
              <a:buClr>
                <a:srgbClr val="008674"/>
              </a:buClr>
              <a:buSzPct val="97368"/>
              <a:buFont typeface="Helvetica Neue"/>
              <a:buChar char="-"/>
            </a:pPr>
            <a:r>
              <a:rPr lang="en-US" sz="1850" b="0" i="0" u="none" strike="noStrike" cap="none">
                <a:solidFill>
                  <a:srgbClr val="595959"/>
                </a:solidFill>
                <a:latin typeface="Arial"/>
                <a:ea typeface="Arial"/>
                <a:cs typeface="Arial"/>
                <a:sym typeface="Arial"/>
              </a:rPr>
              <a:t>And Spikes to Determine Data Approach</a:t>
            </a:r>
          </a:p>
        </p:txBody>
      </p:sp>
      <p:sp>
        <p:nvSpPr>
          <p:cNvPr id="752" name="Shape 752"/>
          <p:cNvSpPr/>
          <p:nvPr/>
        </p:nvSpPr>
        <p:spPr>
          <a:xfrm>
            <a:off x="3106096" y="1105229"/>
            <a:ext cx="5672100" cy="584700"/>
          </a:xfrm>
          <a:prstGeom prst="rect">
            <a:avLst/>
          </a:prstGeom>
          <a:solidFill>
            <a:schemeClr val="accen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753" name="Shape 753"/>
          <p:cNvSpPr/>
          <p:nvPr/>
        </p:nvSpPr>
        <p:spPr>
          <a:xfrm>
            <a:off x="3158519" y="1089326"/>
            <a:ext cx="5532300" cy="5847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Calibri"/>
              <a:buNone/>
            </a:pPr>
            <a:r>
              <a:rPr lang="en-US" sz="1600" b="0" i="0" u="none" strike="noStrike" cap="none">
                <a:solidFill>
                  <a:srgbClr val="FFFFFF"/>
                </a:solidFill>
                <a:latin typeface="Calibri"/>
                <a:ea typeface="Calibri"/>
                <a:cs typeface="Calibri"/>
                <a:sym typeface="Calibri"/>
              </a:rPr>
              <a:t>A ten week project to modernize an Invoice Management Platform into Spring microservices running on PCF</a:t>
            </a:r>
          </a:p>
        </p:txBody>
      </p:sp>
      <p:sp>
        <p:nvSpPr>
          <p:cNvPr id="754" name="Shape 754"/>
          <p:cNvSpPr/>
          <p:nvPr/>
        </p:nvSpPr>
        <p:spPr>
          <a:xfrm>
            <a:off x="3106096" y="4326003"/>
            <a:ext cx="5232600" cy="523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2"/>
              </a:buClr>
              <a:buSzPct val="25000"/>
              <a:buFont typeface="Calibri"/>
              <a:buNone/>
            </a:pPr>
            <a:r>
              <a:rPr lang="en-US" sz="2800" b="1" i="0" u="none" strike="noStrike" cap="none">
                <a:solidFill>
                  <a:schemeClr val="dk2"/>
                </a:solidFill>
                <a:latin typeface="Calibri"/>
                <a:ea typeface="Calibri"/>
                <a:cs typeface="Calibri"/>
                <a:sym typeface="Calibri"/>
              </a:rPr>
              <a:t>Watch One &gt; Do One &gt; Teach One</a:t>
            </a:r>
          </a:p>
        </p:txBody>
      </p:sp>
    </p:spTree>
    <p:extLst>
      <p:ext uri="{BB962C8B-B14F-4D97-AF65-F5344CB8AC3E}">
        <p14:creationId xmlns:p14="http://schemas.microsoft.com/office/powerpoint/2010/main" val="20781991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Shape 759"/>
          <p:cNvSpPr txBox="1">
            <a:spLocks noGrp="1"/>
          </p:cNvSpPr>
          <p:nvPr>
            <p:ph type="title"/>
          </p:nvPr>
        </p:nvSpPr>
        <p:spPr>
          <a:xfrm>
            <a:off x="3106096" y="149918"/>
            <a:ext cx="5985000" cy="4743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8774"/>
              </a:buClr>
              <a:buSzPct val="25000"/>
              <a:buFont typeface="Arial"/>
              <a:buNone/>
            </a:pPr>
            <a:r>
              <a:rPr lang="en-US" sz="2800" b="1" i="0" u="none" strike="noStrike" cap="none">
                <a:solidFill>
                  <a:srgbClr val="008774"/>
                </a:solidFill>
                <a:latin typeface="Arial"/>
                <a:ea typeface="Arial"/>
                <a:cs typeface="Arial"/>
                <a:sym typeface="Arial"/>
              </a:rPr>
              <a:t>Comcast</a:t>
            </a:r>
          </a:p>
        </p:txBody>
      </p:sp>
      <p:sp>
        <p:nvSpPr>
          <p:cNvPr id="760" name="Shape 760"/>
          <p:cNvSpPr txBox="1">
            <a:spLocks noGrp="1"/>
          </p:cNvSpPr>
          <p:nvPr>
            <p:ph type="body" idx="1"/>
          </p:nvPr>
        </p:nvSpPr>
        <p:spPr>
          <a:xfrm>
            <a:off x="3106674" y="624362"/>
            <a:ext cx="5984700" cy="2885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595959"/>
              </a:buClr>
              <a:buSzPct val="25000"/>
              <a:buFont typeface="Arial"/>
              <a:buNone/>
            </a:pPr>
            <a:r>
              <a:rPr lang="en-US" sz="1800" b="0" i="0" u="none" strike="noStrike" cap="none">
                <a:solidFill>
                  <a:srgbClr val="595959"/>
                </a:solidFill>
                <a:latin typeface="Arial"/>
                <a:ea typeface="Arial"/>
                <a:cs typeface="Arial"/>
                <a:sym typeface="Arial"/>
              </a:rPr>
              <a:t>A People, Process and Applications Journey</a:t>
            </a:r>
          </a:p>
        </p:txBody>
      </p:sp>
      <p:sp>
        <p:nvSpPr>
          <p:cNvPr id="761" name="Shape 761"/>
          <p:cNvSpPr txBox="1"/>
          <p:nvPr/>
        </p:nvSpPr>
        <p:spPr>
          <a:xfrm>
            <a:off x="3323644" y="1882305"/>
            <a:ext cx="5454600" cy="3017099"/>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0"/>
              </a:spcBef>
              <a:spcAft>
                <a:spcPts val="0"/>
              </a:spcAft>
              <a:buClr>
                <a:srgbClr val="008674"/>
              </a:buClr>
              <a:buSzPct val="100000"/>
              <a:buFont typeface="Noto Sans Symbols"/>
              <a:buChar char="▪"/>
            </a:pPr>
            <a:r>
              <a:rPr lang="en-US" sz="1800" b="0" i="0" u="none" strike="noStrike" cap="none">
                <a:solidFill>
                  <a:srgbClr val="595959"/>
                </a:solidFill>
                <a:latin typeface="Arial"/>
                <a:ea typeface="Arial"/>
                <a:cs typeface="Arial"/>
                <a:sym typeface="Arial"/>
              </a:rPr>
              <a:t>Started with a 2 Day POC Workshop in 2014</a:t>
            </a:r>
          </a:p>
          <a:p>
            <a:pPr marL="285750" marR="0" lvl="0" indent="-285750" algn="l" rtl="0">
              <a:lnSpc>
                <a:spcPct val="100000"/>
              </a:lnSpc>
              <a:spcBef>
                <a:spcPts val="300"/>
              </a:spcBef>
              <a:spcAft>
                <a:spcPts val="0"/>
              </a:spcAft>
              <a:buClr>
                <a:srgbClr val="008674"/>
              </a:buClr>
              <a:buSzPct val="100000"/>
              <a:buFont typeface="Noto Sans Symbols"/>
              <a:buChar char="▪"/>
            </a:pPr>
            <a:r>
              <a:rPr lang="en-US" sz="1800" b="0" i="0" u="none" strike="noStrike" cap="none">
                <a:solidFill>
                  <a:srgbClr val="595959"/>
                </a:solidFill>
                <a:latin typeface="Arial"/>
                <a:ea typeface="Arial"/>
                <a:cs typeface="Arial"/>
                <a:sym typeface="Arial"/>
              </a:rPr>
              <a:t>Working Prototype App in 30 Days</a:t>
            </a:r>
          </a:p>
          <a:p>
            <a:pPr marL="285750" marR="0" lvl="0" indent="-285750" algn="l" rtl="0">
              <a:lnSpc>
                <a:spcPct val="100000"/>
              </a:lnSpc>
              <a:spcBef>
                <a:spcPts val="300"/>
              </a:spcBef>
              <a:spcAft>
                <a:spcPts val="0"/>
              </a:spcAft>
              <a:buClr>
                <a:srgbClr val="008674"/>
              </a:buClr>
              <a:buSzPct val="100000"/>
              <a:buFont typeface="Noto Sans Symbols"/>
              <a:buChar char="▪"/>
            </a:pPr>
            <a:r>
              <a:rPr lang="en-US" sz="1800" b="0" i="0" u="none" strike="noStrike" cap="none">
                <a:solidFill>
                  <a:srgbClr val="595959"/>
                </a:solidFill>
                <a:latin typeface="Arial"/>
                <a:ea typeface="Arial"/>
                <a:cs typeface="Arial"/>
                <a:sym typeface="Arial"/>
              </a:rPr>
              <a:t>Operational Enablement in 3 Months</a:t>
            </a:r>
          </a:p>
          <a:p>
            <a:pPr marL="285750" marR="0" lvl="0" indent="-285750" algn="l" rtl="0">
              <a:lnSpc>
                <a:spcPct val="100000"/>
              </a:lnSpc>
              <a:spcBef>
                <a:spcPts val="300"/>
              </a:spcBef>
              <a:spcAft>
                <a:spcPts val="0"/>
              </a:spcAft>
              <a:buClr>
                <a:srgbClr val="008674"/>
              </a:buClr>
              <a:buSzPct val="100000"/>
              <a:buFont typeface="Noto Sans Symbols"/>
              <a:buChar char="▪"/>
            </a:pPr>
            <a:r>
              <a:rPr lang="en-US" sz="1800" b="0" i="0" u="none" strike="noStrike" cap="none">
                <a:solidFill>
                  <a:srgbClr val="595959"/>
                </a:solidFill>
                <a:latin typeface="Arial"/>
                <a:ea typeface="Arial"/>
                <a:cs typeface="Arial"/>
                <a:sym typeface="Arial"/>
              </a:rPr>
              <a:t>Transformation of ESP</a:t>
            </a:r>
          </a:p>
          <a:p>
            <a:pPr marL="740664" marR="0" lvl="1" indent="-296164" algn="l" rtl="0">
              <a:lnSpc>
                <a:spcPct val="100000"/>
              </a:lnSpc>
              <a:spcBef>
                <a:spcPts val="300"/>
              </a:spcBef>
              <a:spcAft>
                <a:spcPts val="0"/>
              </a:spcAft>
              <a:buClr>
                <a:srgbClr val="008674"/>
              </a:buClr>
              <a:buSzPct val="100000"/>
              <a:buFont typeface="Helvetica Neue"/>
              <a:buChar char="-"/>
            </a:pPr>
            <a:r>
              <a:rPr lang="en-US" sz="1600" b="0" i="0" u="none" strike="noStrike" cap="none">
                <a:solidFill>
                  <a:srgbClr val="595959"/>
                </a:solidFill>
                <a:latin typeface="Arial"/>
                <a:ea typeface="Arial"/>
                <a:cs typeface="Arial"/>
                <a:sym typeface="Arial"/>
              </a:rPr>
              <a:t>500+ servers and 100s of services</a:t>
            </a:r>
          </a:p>
          <a:p>
            <a:pPr marL="740664" marR="0" lvl="1" indent="-296164" algn="l" rtl="0">
              <a:lnSpc>
                <a:spcPct val="100000"/>
              </a:lnSpc>
              <a:spcBef>
                <a:spcPts val="300"/>
              </a:spcBef>
              <a:spcAft>
                <a:spcPts val="0"/>
              </a:spcAft>
              <a:buClr>
                <a:srgbClr val="008674"/>
              </a:buClr>
              <a:buSzPct val="100000"/>
              <a:buFont typeface="Helvetica Neue"/>
              <a:buChar char="-"/>
            </a:pPr>
            <a:r>
              <a:rPr lang="en-US" sz="1600" b="0" i="0" u="none" strike="noStrike" cap="none">
                <a:solidFill>
                  <a:srgbClr val="595959"/>
                </a:solidFill>
                <a:latin typeface="Arial"/>
                <a:ea typeface="Arial"/>
                <a:cs typeface="Arial"/>
                <a:sym typeface="Arial"/>
              </a:rPr>
              <a:t>ESP now running on PCF (1 Year Project)</a:t>
            </a:r>
          </a:p>
          <a:p>
            <a:pPr marL="740664" marR="0" lvl="1" indent="-296164" algn="l" rtl="0">
              <a:lnSpc>
                <a:spcPct val="100000"/>
              </a:lnSpc>
              <a:spcBef>
                <a:spcPts val="300"/>
              </a:spcBef>
              <a:spcAft>
                <a:spcPts val="0"/>
              </a:spcAft>
              <a:buClr>
                <a:srgbClr val="008674"/>
              </a:buClr>
              <a:buSzPct val="100000"/>
              <a:buFont typeface="Helvetica Neue"/>
              <a:buChar char="-"/>
            </a:pPr>
            <a:r>
              <a:rPr lang="en-US" sz="1600" b="0" i="0" u="none" strike="noStrike" cap="none">
                <a:solidFill>
                  <a:srgbClr val="595959"/>
                </a:solidFill>
                <a:latin typeface="Arial"/>
                <a:ea typeface="Arial"/>
                <a:cs typeface="Arial"/>
                <a:sym typeface="Arial"/>
              </a:rPr>
              <a:t>75% Faster Time-To-Market</a:t>
            </a:r>
          </a:p>
          <a:p>
            <a:pPr marL="740664" marR="0" lvl="1" indent="-296164" algn="l" rtl="0">
              <a:lnSpc>
                <a:spcPct val="100000"/>
              </a:lnSpc>
              <a:spcBef>
                <a:spcPts val="300"/>
              </a:spcBef>
              <a:spcAft>
                <a:spcPts val="0"/>
              </a:spcAft>
              <a:buClr>
                <a:srgbClr val="008674"/>
              </a:buClr>
              <a:buSzPct val="100000"/>
              <a:buFont typeface="Helvetica Neue"/>
              <a:buChar char="-"/>
            </a:pPr>
            <a:r>
              <a:rPr lang="en-US" sz="1600" b="0" i="0" u="none" strike="noStrike" cap="none">
                <a:solidFill>
                  <a:srgbClr val="595959"/>
                </a:solidFill>
                <a:latin typeface="Arial"/>
                <a:ea typeface="Arial"/>
                <a:cs typeface="Arial"/>
                <a:sym typeface="Arial"/>
              </a:rPr>
              <a:t>Zero downtime maintenance</a:t>
            </a:r>
          </a:p>
          <a:p>
            <a:pPr marL="740664" marR="0" lvl="1" indent="-296164" algn="l" rtl="0">
              <a:lnSpc>
                <a:spcPct val="100000"/>
              </a:lnSpc>
              <a:spcBef>
                <a:spcPts val="300"/>
              </a:spcBef>
              <a:spcAft>
                <a:spcPts val="0"/>
              </a:spcAft>
              <a:buClr>
                <a:srgbClr val="008674"/>
              </a:buClr>
              <a:buSzPct val="100000"/>
              <a:buFont typeface="Helvetica Neue"/>
              <a:buChar char="-"/>
            </a:pPr>
            <a:r>
              <a:rPr lang="en-US" sz="1600" b="0" i="0" u="none" strike="noStrike" cap="none">
                <a:solidFill>
                  <a:srgbClr val="595959"/>
                </a:solidFill>
                <a:latin typeface="Arial"/>
                <a:ea typeface="Arial"/>
                <a:cs typeface="Arial"/>
                <a:sym typeface="Arial"/>
              </a:rPr>
              <a:t>Drastically faster turnaround</a:t>
            </a:r>
          </a:p>
          <a:p>
            <a:pPr marL="285750" marR="0" lvl="0" indent="-285750" algn="l" rtl="0">
              <a:lnSpc>
                <a:spcPct val="100000"/>
              </a:lnSpc>
              <a:spcBef>
                <a:spcPts val="300"/>
              </a:spcBef>
              <a:spcAft>
                <a:spcPts val="0"/>
              </a:spcAft>
              <a:buClr>
                <a:srgbClr val="008674"/>
              </a:buClr>
              <a:buSzPct val="100000"/>
              <a:buFont typeface="Noto Sans Symbols"/>
              <a:buChar char="▪"/>
            </a:pPr>
            <a:r>
              <a:rPr lang="en-US" sz="1800" b="0" i="0" u="none" strike="noStrike" cap="none">
                <a:solidFill>
                  <a:srgbClr val="595959"/>
                </a:solidFill>
                <a:latin typeface="Arial"/>
                <a:ea typeface="Arial"/>
                <a:cs typeface="Arial"/>
                <a:sym typeface="Arial"/>
              </a:rPr>
              <a:t>Transformative Journey Continues</a:t>
            </a:r>
          </a:p>
        </p:txBody>
      </p:sp>
      <p:sp>
        <p:nvSpPr>
          <p:cNvPr id="762" name="Shape 762"/>
          <p:cNvSpPr/>
          <p:nvPr/>
        </p:nvSpPr>
        <p:spPr>
          <a:xfrm>
            <a:off x="3106096" y="1105229"/>
            <a:ext cx="5672100" cy="584700"/>
          </a:xfrm>
          <a:prstGeom prst="rect">
            <a:avLst/>
          </a:prstGeom>
          <a:solidFill>
            <a:schemeClr val="accen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763" name="Shape 763"/>
          <p:cNvSpPr/>
          <p:nvPr/>
        </p:nvSpPr>
        <p:spPr>
          <a:xfrm>
            <a:off x="3158519" y="1089326"/>
            <a:ext cx="5532300" cy="5847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Calibri"/>
              <a:buNone/>
            </a:pPr>
            <a:r>
              <a:rPr lang="en-US" sz="1600" b="0" i="0" u="none" strike="noStrike" cap="none">
                <a:solidFill>
                  <a:srgbClr val="FFFFFF"/>
                </a:solidFill>
                <a:latin typeface="Calibri"/>
                <a:ea typeface="Calibri"/>
                <a:cs typeface="Calibri"/>
                <a:sym typeface="Calibri"/>
              </a:rPr>
              <a:t>Transforming the hearts and minds of 1000+ developers as we modernized code and enabled new platforms and practices</a:t>
            </a:r>
          </a:p>
        </p:txBody>
      </p:sp>
      <p:pic>
        <p:nvPicPr>
          <p:cNvPr id="764" name="Shape 764"/>
          <p:cNvPicPr preferRelativeResize="0"/>
          <p:nvPr/>
        </p:nvPicPr>
        <p:blipFill rotWithShape="1">
          <a:blip r:embed="rId3">
            <a:alphaModFix/>
          </a:blip>
          <a:srcRect/>
          <a:stretch/>
        </p:blipFill>
        <p:spPr>
          <a:xfrm>
            <a:off x="155206" y="329700"/>
            <a:ext cx="2718300" cy="1519200"/>
          </a:xfrm>
          <a:prstGeom prst="rect">
            <a:avLst/>
          </a:prstGeom>
          <a:noFill/>
          <a:ln>
            <a:noFill/>
          </a:ln>
        </p:spPr>
      </p:pic>
      <p:pic>
        <p:nvPicPr>
          <p:cNvPr id="765" name="Shape 765"/>
          <p:cNvPicPr preferRelativeResize="0"/>
          <p:nvPr/>
        </p:nvPicPr>
        <p:blipFill rotWithShape="1">
          <a:blip r:embed="rId4">
            <a:alphaModFix/>
          </a:blip>
          <a:srcRect/>
          <a:stretch/>
        </p:blipFill>
        <p:spPr>
          <a:xfrm>
            <a:off x="155206" y="1921709"/>
            <a:ext cx="2718300" cy="1521900"/>
          </a:xfrm>
          <a:prstGeom prst="rect">
            <a:avLst/>
          </a:prstGeom>
          <a:noFill/>
          <a:ln>
            <a:noFill/>
          </a:ln>
        </p:spPr>
      </p:pic>
      <p:sp>
        <p:nvSpPr>
          <p:cNvPr id="766" name="Shape 766"/>
          <p:cNvSpPr/>
          <p:nvPr/>
        </p:nvSpPr>
        <p:spPr>
          <a:xfrm>
            <a:off x="155206" y="3471867"/>
            <a:ext cx="2718300" cy="708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2000" b="1" i="0" u="sng" strike="noStrike" cap="none">
                <a:solidFill>
                  <a:schemeClr val="hlink"/>
                </a:solidFill>
                <a:latin typeface="Calibri"/>
                <a:ea typeface="Calibri"/>
                <a:cs typeface="Calibri"/>
                <a:sym typeface="Calibri"/>
                <a:hlinkClick r:id="rId5"/>
              </a:rPr>
              <a:t>SpringOne Platform YouTube Channel</a:t>
            </a:r>
          </a:p>
        </p:txBody>
      </p:sp>
    </p:spTree>
    <p:extLst>
      <p:ext uri="{BB962C8B-B14F-4D97-AF65-F5344CB8AC3E}">
        <p14:creationId xmlns:p14="http://schemas.microsoft.com/office/powerpoint/2010/main" val="7226106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Shape 771"/>
          <p:cNvSpPr txBox="1">
            <a:spLocks noGrp="1"/>
          </p:cNvSpPr>
          <p:nvPr>
            <p:ph type="title"/>
          </p:nvPr>
        </p:nvSpPr>
        <p:spPr>
          <a:xfrm>
            <a:off x="365760" y="169550"/>
            <a:ext cx="8412600" cy="5421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sz="2600" b="1" i="0" u="none" strike="noStrike" cap="none">
                <a:solidFill>
                  <a:schemeClr val="accent1"/>
                </a:solidFill>
                <a:latin typeface="Arial"/>
                <a:ea typeface="Arial"/>
                <a:cs typeface="Arial"/>
                <a:sym typeface="Arial"/>
              </a:rPr>
              <a:t>Ex: Large Bank Asset Management Application Portfolio </a:t>
            </a:r>
          </a:p>
        </p:txBody>
      </p:sp>
      <p:sp>
        <p:nvSpPr>
          <p:cNvPr id="772" name="Shape 772"/>
          <p:cNvSpPr/>
          <p:nvPr/>
        </p:nvSpPr>
        <p:spPr>
          <a:xfrm>
            <a:off x="566287" y="1050758"/>
            <a:ext cx="2473800" cy="1652400"/>
          </a:xfrm>
          <a:prstGeom prst="rect">
            <a:avLst/>
          </a:prstGeom>
          <a:solidFill>
            <a:schemeClr val="lt1"/>
          </a:solidFill>
          <a:ln w="25400" cap="flat" cmpd="sng">
            <a:solidFill>
              <a:srgbClr val="007A6E"/>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773" name="Shape 773"/>
          <p:cNvSpPr/>
          <p:nvPr/>
        </p:nvSpPr>
        <p:spPr>
          <a:xfrm>
            <a:off x="3141046" y="1050758"/>
            <a:ext cx="2473800" cy="1652400"/>
          </a:xfrm>
          <a:prstGeom prst="rect">
            <a:avLst/>
          </a:prstGeom>
          <a:solidFill>
            <a:schemeClr val="lt1"/>
          </a:solidFill>
          <a:ln w="25400" cap="flat" cmpd="sng">
            <a:solidFill>
              <a:srgbClr val="007A6E"/>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774" name="Shape 774"/>
          <p:cNvSpPr/>
          <p:nvPr/>
        </p:nvSpPr>
        <p:spPr>
          <a:xfrm>
            <a:off x="566285" y="2807366"/>
            <a:ext cx="2473800" cy="1652399"/>
          </a:xfrm>
          <a:prstGeom prst="rect">
            <a:avLst/>
          </a:prstGeom>
          <a:solidFill>
            <a:schemeClr val="lt1"/>
          </a:solidFill>
          <a:ln w="25400" cap="flat" cmpd="sng">
            <a:solidFill>
              <a:srgbClr val="007A6E"/>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775" name="Shape 775"/>
          <p:cNvSpPr/>
          <p:nvPr/>
        </p:nvSpPr>
        <p:spPr>
          <a:xfrm>
            <a:off x="3141043" y="2807366"/>
            <a:ext cx="2473800" cy="1652399"/>
          </a:xfrm>
          <a:prstGeom prst="rect">
            <a:avLst/>
          </a:prstGeom>
          <a:solidFill>
            <a:schemeClr val="lt1"/>
          </a:solidFill>
          <a:ln w="25400" cap="flat" cmpd="sng">
            <a:solidFill>
              <a:srgbClr val="007A6E"/>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776" name="Shape 776"/>
          <p:cNvGrpSpPr/>
          <p:nvPr/>
        </p:nvGrpSpPr>
        <p:grpSpPr>
          <a:xfrm>
            <a:off x="372980" y="1042736"/>
            <a:ext cx="109579" cy="3429000"/>
            <a:chOff x="372980" y="1042736"/>
            <a:chExt cx="109579" cy="3429000"/>
          </a:xfrm>
        </p:grpSpPr>
        <p:cxnSp>
          <p:nvCxnSpPr>
            <p:cNvPr id="777" name="Shape 777"/>
            <p:cNvCxnSpPr/>
            <p:nvPr/>
          </p:nvCxnSpPr>
          <p:spPr>
            <a:xfrm>
              <a:off x="473241" y="1042736"/>
              <a:ext cx="0" cy="3429000"/>
            </a:xfrm>
            <a:prstGeom prst="straightConnector1">
              <a:avLst/>
            </a:prstGeom>
            <a:solidFill>
              <a:schemeClr val="lt1"/>
            </a:solidFill>
            <a:ln w="25400" cap="flat" cmpd="sng">
              <a:solidFill>
                <a:srgbClr val="007A6E"/>
              </a:solidFill>
              <a:prstDash val="solid"/>
              <a:round/>
              <a:headEnd type="none" w="med" len="med"/>
              <a:tailEnd type="none" w="med" len="med"/>
            </a:ln>
          </p:spPr>
        </p:cxnSp>
        <p:cxnSp>
          <p:nvCxnSpPr>
            <p:cNvPr id="778" name="Shape 778"/>
            <p:cNvCxnSpPr/>
            <p:nvPr/>
          </p:nvCxnSpPr>
          <p:spPr>
            <a:xfrm>
              <a:off x="372980" y="1050758"/>
              <a:ext cx="107400" cy="0"/>
            </a:xfrm>
            <a:prstGeom prst="straightConnector1">
              <a:avLst/>
            </a:prstGeom>
            <a:solidFill>
              <a:schemeClr val="lt1"/>
            </a:solidFill>
            <a:ln w="25400" cap="flat" cmpd="sng">
              <a:solidFill>
                <a:srgbClr val="007A6E"/>
              </a:solidFill>
              <a:prstDash val="solid"/>
              <a:round/>
              <a:headEnd type="none" w="med" len="med"/>
              <a:tailEnd type="none" w="med" len="med"/>
            </a:ln>
          </p:spPr>
        </p:cxnSp>
        <p:cxnSp>
          <p:nvCxnSpPr>
            <p:cNvPr id="779" name="Shape 779"/>
            <p:cNvCxnSpPr/>
            <p:nvPr/>
          </p:nvCxnSpPr>
          <p:spPr>
            <a:xfrm>
              <a:off x="375159" y="4462919"/>
              <a:ext cx="107399" cy="0"/>
            </a:xfrm>
            <a:prstGeom prst="straightConnector1">
              <a:avLst/>
            </a:prstGeom>
            <a:solidFill>
              <a:schemeClr val="lt1"/>
            </a:solidFill>
            <a:ln w="25400" cap="flat" cmpd="sng">
              <a:solidFill>
                <a:srgbClr val="007A6E"/>
              </a:solidFill>
              <a:prstDash val="solid"/>
              <a:round/>
              <a:headEnd type="none" w="med" len="med"/>
              <a:tailEnd type="none" w="med" len="med"/>
            </a:ln>
          </p:spPr>
        </p:cxnSp>
      </p:grpSp>
      <p:grpSp>
        <p:nvGrpSpPr>
          <p:cNvPr id="780" name="Shape 780"/>
          <p:cNvGrpSpPr/>
          <p:nvPr/>
        </p:nvGrpSpPr>
        <p:grpSpPr>
          <a:xfrm rot="-5400000">
            <a:off x="3037837" y="2073953"/>
            <a:ext cx="109579" cy="5052631"/>
            <a:chOff x="372980" y="1042736"/>
            <a:chExt cx="109579" cy="3429000"/>
          </a:xfrm>
        </p:grpSpPr>
        <p:cxnSp>
          <p:nvCxnSpPr>
            <p:cNvPr id="781" name="Shape 781"/>
            <p:cNvCxnSpPr/>
            <p:nvPr/>
          </p:nvCxnSpPr>
          <p:spPr>
            <a:xfrm>
              <a:off x="473241" y="1042736"/>
              <a:ext cx="0" cy="3429000"/>
            </a:xfrm>
            <a:prstGeom prst="straightConnector1">
              <a:avLst/>
            </a:prstGeom>
            <a:solidFill>
              <a:schemeClr val="lt1"/>
            </a:solidFill>
            <a:ln w="25400" cap="flat" cmpd="sng">
              <a:solidFill>
                <a:srgbClr val="007A6E"/>
              </a:solidFill>
              <a:prstDash val="solid"/>
              <a:round/>
              <a:headEnd type="none" w="med" len="med"/>
              <a:tailEnd type="none" w="med" len="med"/>
            </a:ln>
          </p:spPr>
        </p:cxnSp>
        <p:cxnSp>
          <p:nvCxnSpPr>
            <p:cNvPr id="782" name="Shape 782"/>
            <p:cNvCxnSpPr/>
            <p:nvPr/>
          </p:nvCxnSpPr>
          <p:spPr>
            <a:xfrm>
              <a:off x="372980" y="1050758"/>
              <a:ext cx="107400" cy="0"/>
            </a:xfrm>
            <a:prstGeom prst="straightConnector1">
              <a:avLst/>
            </a:prstGeom>
            <a:solidFill>
              <a:schemeClr val="lt1"/>
            </a:solidFill>
            <a:ln w="25400" cap="flat" cmpd="sng">
              <a:solidFill>
                <a:srgbClr val="007A6E"/>
              </a:solidFill>
              <a:prstDash val="solid"/>
              <a:round/>
              <a:headEnd type="none" w="med" len="med"/>
              <a:tailEnd type="none" w="med" len="med"/>
            </a:ln>
          </p:spPr>
        </p:cxnSp>
        <p:cxnSp>
          <p:nvCxnSpPr>
            <p:cNvPr id="783" name="Shape 783"/>
            <p:cNvCxnSpPr/>
            <p:nvPr/>
          </p:nvCxnSpPr>
          <p:spPr>
            <a:xfrm>
              <a:off x="375159" y="4462923"/>
              <a:ext cx="107399" cy="0"/>
            </a:xfrm>
            <a:prstGeom prst="straightConnector1">
              <a:avLst/>
            </a:prstGeom>
            <a:solidFill>
              <a:schemeClr val="lt1"/>
            </a:solidFill>
            <a:ln w="25400" cap="flat" cmpd="sng">
              <a:solidFill>
                <a:srgbClr val="007A6E"/>
              </a:solidFill>
              <a:prstDash val="solid"/>
              <a:round/>
              <a:headEnd type="none" w="med" len="med"/>
              <a:tailEnd type="none" w="med" len="med"/>
            </a:ln>
          </p:spPr>
        </p:cxnSp>
      </p:grpSp>
      <p:sp>
        <p:nvSpPr>
          <p:cNvPr id="784" name="Shape 784"/>
          <p:cNvSpPr txBox="1"/>
          <p:nvPr/>
        </p:nvSpPr>
        <p:spPr>
          <a:xfrm rot="-5400000">
            <a:off x="-341117" y="2618323"/>
            <a:ext cx="1361400" cy="2769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2"/>
              </a:buClr>
              <a:buSzPct val="25000"/>
              <a:buFont typeface="Calibri"/>
              <a:buNone/>
            </a:pPr>
            <a:r>
              <a:rPr lang="en-US" sz="1200" b="1" i="0" u="none" strike="noStrike" cap="none">
                <a:solidFill>
                  <a:schemeClr val="dk2"/>
                </a:solidFill>
                <a:latin typeface="Calibri"/>
                <a:ea typeface="Calibri"/>
                <a:cs typeface="Calibri"/>
                <a:sym typeface="Calibri"/>
              </a:rPr>
              <a:t>TECHNICAL VALUE</a:t>
            </a:r>
          </a:p>
        </p:txBody>
      </p:sp>
      <p:sp>
        <p:nvSpPr>
          <p:cNvPr id="785" name="Shape 785"/>
          <p:cNvSpPr txBox="1"/>
          <p:nvPr/>
        </p:nvSpPr>
        <p:spPr>
          <a:xfrm>
            <a:off x="2458415" y="4557201"/>
            <a:ext cx="1268400" cy="2769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2"/>
              </a:buClr>
              <a:buSzPct val="25000"/>
              <a:buFont typeface="Calibri"/>
              <a:buNone/>
            </a:pPr>
            <a:r>
              <a:rPr lang="en-US" sz="1200" b="1" i="0" u="none" strike="noStrike" cap="none">
                <a:solidFill>
                  <a:schemeClr val="dk2"/>
                </a:solidFill>
                <a:latin typeface="Calibri"/>
                <a:ea typeface="Calibri"/>
                <a:cs typeface="Calibri"/>
                <a:sym typeface="Calibri"/>
              </a:rPr>
              <a:t>BUSINESS VALUE</a:t>
            </a:r>
          </a:p>
        </p:txBody>
      </p:sp>
      <p:sp>
        <p:nvSpPr>
          <p:cNvPr id="786" name="Shape 786"/>
          <p:cNvSpPr txBox="1"/>
          <p:nvPr/>
        </p:nvSpPr>
        <p:spPr>
          <a:xfrm>
            <a:off x="566285" y="4564894"/>
            <a:ext cx="612600" cy="2616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2"/>
              </a:buClr>
              <a:buSzPct val="25000"/>
              <a:buFont typeface="Calibri"/>
              <a:buNone/>
            </a:pPr>
            <a:r>
              <a:rPr lang="en-US" sz="1050" b="0" i="0" u="none" strike="noStrike" cap="none">
                <a:solidFill>
                  <a:schemeClr val="dk2"/>
                </a:solidFill>
                <a:latin typeface="Calibri"/>
                <a:ea typeface="Calibri"/>
                <a:cs typeface="Calibri"/>
                <a:sym typeface="Calibri"/>
              </a:rPr>
              <a:t>WORSE</a:t>
            </a:r>
          </a:p>
        </p:txBody>
      </p:sp>
      <p:sp>
        <p:nvSpPr>
          <p:cNvPr id="787" name="Shape 787"/>
          <p:cNvSpPr txBox="1"/>
          <p:nvPr/>
        </p:nvSpPr>
        <p:spPr>
          <a:xfrm>
            <a:off x="5006171" y="4568742"/>
            <a:ext cx="594900" cy="253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2"/>
              </a:buClr>
              <a:buSzPct val="25000"/>
              <a:buFont typeface="Calibri"/>
              <a:buNone/>
            </a:pPr>
            <a:r>
              <a:rPr lang="en-US" sz="1050" b="0" i="0" u="none" strike="noStrike" cap="none">
                <a:solidFill>
                  <a:schemeClr val="dk2"/>
                </a:solidFill>
                <a:latin typeface="Calibri"/>
                <a:ea typeface="Calibri"/>
                <a:cs typeface="Calibri"/>
                <a:sym typeface="Calibri"/>
              </a:rPr>
              <a:t>BETTER</a:t>
            </a:r>
          </a:p>
        </p:txBody>
      </p:sp>
      <p:sp>
        <p:nvSpPr>
          <p:cNvPr id="788" name="Shape 788"/>
          <p:cNvSpPr txBox="1"/>
          <p:nvPr/>
        </p:nvSpPr>
        <p:spPr>
          <a:xfrm rot="-5400000">
            <a:off x="33327" y="4028432"/>
            <a:ext cx="612600" cy="2616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2"/>
              </a:buClr>
              <a:buSzPct val="25000"/>
              <a:buFont typeface="Calibri"/>
              <a:buNone/>
            </a:pPr>
            <a:r>
              <a:rPr lang="en-US" sz="1050" b="0" i="0" u="none" strike="noStrike" cap="none">
                <a:solidFill>
                  <a:schemeClr val="dk2"/>
                </a:solidFill>
                <a:latin typeface="Calibri"/>
                <a:ea typeface="Calibri"/>
                <a:cs typeface="Calibri"/>
                <a:sym typeface="Calibri"/>
              </a:rPr>
              <a:t>WORSE</a:t>
            </a:r>
          </a:p>
        </p:txBody>
      </p:sp>
      <p:sp>
        <p:nvSpPr>
          <p:cNvPr id="789" name="Shape 789"/>
          <p:cNvSpPr txBox="1"/>
          <p:nvPr/>
        </p:nvSpPr>
        <p:spPr>
          <a:xfrm rot="-5400000">
            <a:off x="42124" y="1229707"/>
            <a:ext cx="594900" cy="2537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2"/>
              </a:buClr>
              <a:buSzPct val="25000"/>
              <a:buFont typeface="Calibri"/>
              <a:buNone/>
            </a:pPr>
            <a:r>
              <a:rPr lang="en-US" sz="1050" b="0" i="0" u="none" strike="noStrike" cap="none">
                <a:solidFill>
                  <a:schemeClr val="dk2"/>
                </a:solidFill>
                <a:latin typeface="Calibri"/>
                <a:ea typeface="Calibri"/>
                <a:cs typeface="Calibri"/>
                <a:sym typeface="Calibri"/>
              </a:rPr>
              <a:t>BETTER</a:t>
            </a:r>
          </a:p>
        </p:txBody>
      </p:sp>
      <p:sp>
        <p:nvSpPr>
          <p:cNvPr id="790" name="Shape 790"/>
          <p:cNvSpPr txBox="1"/>
          <p:nvPr/>
        </p:nvSpPr>
        <p:spPr>
          <a:xfrm>
            <a:off x="582214" y="1059023"/>
            <a:ext cx="984600" cy="3693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2"/>
              </a:buClr>
              <a:buSzPct val="25000"/>
              <a:buFont typeface="Calibri"/>
              <a:buNone/>
            </a:pPr>
            <a:r>
              <a:rPr lang="en-US" sz="1800" b="1" i="0" u="none" strike="noStrike" cap="none">
                <a:solidFill>
                  <a:schemeClr val="dk2"/>
                </a:solidFill>
                <a:latin typeface="Calibri"/>
                <a:ea typeface="Calibri"/>
                <a:cs typeface="Calibri"/>
                <a:sym typeface="Calibri"/>
              </a:rPr>
              <a:t>Tolerate</a:t>
            </a:r>
          </a:p>
        </p:txBody>
      </p:sp>
      <p:sp>
        <p:nvSpPr>
          <p:cNvPr id="791" name="Shape 791"/>
          <p:cNvSpPr txBox="1"/>
          <p:nvPr/>
        </p:nvSpPr>
        <p:spPr>
          <a:xfrm>
            <a:off x="4832257" y="1064183"/>
            <a:ext cx="765000" cy="3693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2"/>
              </a:buClr>
              <a:buSzPct val="25000"/>
              <a:buFont typeface="Calibri"/>
              <a:buNone/>
            </a:pPr>
            <a:r>
              <a:rPr lang="en-US" sz="1800" b="1" i="0" u="none" strike="noStrike" cap="none">
                <a:solidFill>
                  <a:schemeClr val="dk2"/>
                </a:solidFill>
                <a:latin typeface="Calibri"/>
                <a:ea typeface="Calibri"/>
                <a:cs typeface="Calibri"/>
                <a:sym typeface="Calibri"/>
              </a:rPr>
              <a:t>Invest</a:t>
            </a:r>
          </a:p>
        </p:txBody>
      </p:sp>
      <p:sp>
        <p:nvSpPr>
          <p:cNvPr id="792" name="Shape 792"/>
          <p:cNvSpPr txBox="1"/>
          <p:nvPr/>
        </p:nvSpPr>
        <p:spPr>
          <a:xfrm>
            <a:off x="4674689" y="4087976"/>
            <a:ext cx="942900" cy="3693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2"/>
              </a:buClr>
              <a:buSzPct val="25000"/>
              <a:buFont typeface="Calibri"/>
              <a:buNone/>
            </a:pPr>
            <a:r>
              <a:rPr lang="en-US" sz="1800" b="1" i="0" u="none" strike="noStrike" cap="none">
                <a:solidFill>
                  <a:schemeClr val="dk2"/>
                </a:solidFill>
                <a:latin typeface="Calibri"/>
                <a:ea typeface="Calibri"/>
                <a:cs typeface="Calibri"/>
                <a:sym typeface="Calibri"/>
              </a:rPr>
              <a:t>Migrate</a:t>
            </a:r>
          </a:p>
        </p:txBody>
      </p:sp>
      <p:sp>
        <p:nvSpPr>
          <p:cNvPr id="793" name="Shape 793"/>
          <p:cNvSpPr txBox="1"/>
          <p:nvPr/>
        </p:nvSpPr>
        <p:spPr>
          <a:xfrm>
            <a:off x="567464" y="4087976"/>
            <a:ext cx="1085699" cy="3693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2"/>
              </a:buClr>
              <a:buSzPct val="25000"/>
              <a:buFont typeface="Calibri"/>
              <a:buNone/>
            </a:pPr>
            <a:r>
              <a:rPr lang="en-US" sz="1800" b="1" i="0" u="none" strike="noStrike" cap="none">
                <a:solidFill>
                  <a:schemeClr val="dk2"/>
                </a:solidFill>
                <a:latin typeface="Calibri"/>
                <a:ea typeface="Calibri"/>
                <a:cs typeface="Calibri"/>
                <a:sym typeface="Calibri"/>
              </a:rPr>
              <a:t>Eliminate</a:t>
            </a:r>
          </a:p>
        </p:txBody>
      </p:sp>
      <p:sp>
        <p:nvSpPr>
          <p:cNvPr id="794" name="Shape 794"/>
          <p:cNvSpPr/>
          <p:nvPr/>
        </p:nvSpPr>
        <p:spPr>
          <a:xfrm>
            <a:off x="4092141" y="1654058"/>
            <a:ext cx="571500" cy="531900"/>
          </a:xfrm>
          <a:prstGeom prst="ellipse">
            <a:avLst/>
          </a:prstGeom>
          <a:solidFill>
            <a:schemeClr val="accent1"/>
          </a:solidFill>
          <a:ln w="25400" cap="flat" cmpd="sng">
            <a:solidFill>
              <a:srgbClr val="00625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795" name="Shape 795"/>
          <p:cNvSpPr/>
          <p:nvPr/>
        </p:nvSpPr>
        <p:spPr>
          <a:xfrm>
            <a:off x="4260757" y="2429833"/>
            <a:ext cx="402900" cy="375000"/>
          </a:xfrm>
          <a:prstGeom prst="ellipse">
            <a:avLst/>
          </a:prstGeom>
          <a:solidFill>
            <a:schemeClr val="accent1"/>
          </a:solidFill>
          <a:ln w="25400" cap="flat" cmpd="sng">
            <a:solidFill>
              <a:srgbClr val="00625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796" name="Shape 796"/>
          <p:cNvSpPr/>
          <p:nvPr/>
        </p:nvSpPr>
        <p:spPr>
          <a:xfrm>
            <a:off x="5061407" y="2766591"/>
            <a:ext cx="316800" cy="275700"/>
          </a:xfrm>
          <a:prstGeom prst="ellipse">
            <a:avLst/>
          </a:prstGeom>
          <a:solidFill>
            <a:schemeClr val="accent1"/>
          </a:solidFill>
          <a:ln w="25400" cap="flat" cmpd="sng">
            <a:solidFill>
              <a:srgbClr val="00625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797" name="Shape 797"/>
          <p:cNvSpPr/>
          <p:nvPr/>
        </p:nvSpPr>
        <p:spPr>
          <a:xfrm>
            <a:off x="1783482" y="1897980"/>
            <a:ext cx="571500" cy="531900"/>
          </a:xfrm>
          <a:prstGeom prst="ellipse">
            <a:avLst/>
          </a:prstGeom>
          <a:solidFill>
            <a:schemeClr val="accent1"/>
          </a:solidFill>
          <a:ln w="25400" cap="flat" cmpd="sng">
            <a:solidFill>
              <a:srgbClr val="00625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798" name="Shape 798"/>
          <p:cNvSpPr/>
          <p:nvPr/>
        </p:nvSpPr>
        <p:spPr>
          <a:xfrm>
            <a:off x="2151438" y="3011126"/>
            <a:ext cx="548700" cy="548699"/>
          </a:xfrm>
          <a:prstGeom prst="ellipse">
            <a:avLst/>
          </a:prstGeom>
          <a:solidFill>
            <a:schemeClr val="accent1"/>
          </a:solidFill>
          <a:ln w="25400" cap="flat" cmpd="sng">
            <a:solidFill>
              <a:srgbClr val="00625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799" name="Shape 799"/>
          <p:cNvSpPr/>
          <p:nvPr/>
        </p:nvSpPr>
        <p:spPr>
          <a:xfrm>
            <a:off x="2641992" y="2321358"/>
            <a:ext cx="571500" cy="531900"/>
          </a:xfrm>
          <a:prstGeom prst="ellipse">
            <a:avLst/>
          </a:prstGeom>
          <a:solidFill>
            <a:schemeClr val="accent1"/>
          </a:solidFill>
          <a:ln w="25400" cap="flat" cmpd="sng">
            <a:solidFill>
              <a:srgbClr val="00625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800" name="Shape 800"/>
          <p:cNvSpPr/>
          <p:nvPr/>
        </p:nvSpPr>
        <p:spPr>
          <a:xfrm>
            <a:off x="2907316" y="1241708"/>
            <a:ext cx="571499" cy="531900"/>
          </a:xfrm>
          <a:prstGeom prst="ellipse">
            <a:avLst/>
          </a:prstGeom>
          <a:solidFill>
            <a:schemeClr val="accent1"/>
          </a:solidFill>
          <a:ln w="25400" cap="flat" cmpd="sng">
            <a:solidFill>
              <a:srgbClr val="00625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801" name="Shape 801"/>
          <p:cNvSpPr/>
          <p:nvPr/>
        </p:nvSpPr>
        <p:spPr>
          <a:xfrm>
            <a:off x="4539107" y="2905621"/>
            <a:ext cx="571500" cy="531900"/>
          </a:xfrm>
          <a:prstGeom prst="ellipse">
            <a:avLst/>
          </a:prstGeom>
          <a:solidFill>
            <a:schemeClr val="accent1"/>
          </a:solidFill>
          <a:ln w="25400" cap="flat" cmpd="sng">
            <a:solidFill>
              <a:srgbClr val="00625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802" name="Shape 802"/>
          <p:cNvSpPr/>
          <p:nvPr/>
        </p:nvSpPr>
        <p:spPr>
          <a:xfrm>
            <a:off x="2691550" y="1143000"/>
            <a:ext cx="3034200" cy="2391300"/>
          </a:xfrm>
          <a:custGeom>
            <a:avLst/>
            <a:gdLst/>
            <a:ahLst/>
            <a:cxnLst/>
            <a:rect l="0" t="0" r="0" b="0"/>
            <a:pathLst>
              <a:path w="120000" h="120000" extrusionOk="0">
                <a:moveTo>
                  <a:pt x="52176" y="7300"/>
                </a:moveTo>
                <a:cubicBezTo>
                  <a:pt x="39848" y="3041"/>
                  <a:pt x="37588" y="0"/>
                  <a:pt x="29164" y="0"/>
                </a:cubicBezTo>
                <a:cubicBezTo>
                  <a:pt x="20740" y="0"/>
                  <a:pt x="5398" y="1564"/>
                  <a:pt x="1631" y="7300"/>
                </a:cubicBezTo>
                <a:cubicBezTo>
                  <a:pt x="-2135" y="13035"/>
                  <a:pt x="1083" y="25376"/>
                  <a:pt x="6562" y="34414"/>
                </a:cubicBezTo>
                <a:cubicBezTo>
                  <a:pt x="12041" y="43452"/>
                  <a:pt x="28273" y="51969"/>
                  <a:pt x="34506" y="61529"/>
                </a:cubicBezTo>
                <a:cubicBezTo>
                  <a:pt x="40738" y="71088"/>
                  <a:pt x="38341" y="82212"/>
                  <a:pt x="43957" y="91772"/>
                </a:cubicBezTo>
                <a:cubicBezTo>
                  <a:pt x="49573" y="101332"/>
                  <a:pt x="57929" y="115410"/>
                  <a:pt x="68202" y="118886"/>
                </a:cubicBezTo>
                <a:cubicBezTo>
                  <a:pt x="78476" y="122363"/>
                  <a:pt x="96968" y="116975"/>
                  <a:pt x="105597" y="112629"/>
                </a:cubicBezTo>
                <a:cubicBezTo>
                  <a:pt x="114227" y="108284"/>
                  <a:pt x="120391" y="107328"/>
                  <a:pt x="119980" y="92815"/>
                </a:cubicBezTo>
                <a:cubicBezTo>
                  <a:pt x="119569" y="78302"/>
                  <a:pt x="114296" y="39889"/>
                  <a:pt x="103132" y="25550"/>
                </a:cubicBezTo>
                <a:cubicBezTo>
                  <a:pt x="91968" y="11210"/>
                  <a:pt x="64504" y="11558"/>
                  <a:pt x="52176" y="7300"/>
                </a:cubicBezTo>
                <a:close/>
              </a:path>
            </a:pathLst>
          </a:custGeom>
          <a:noFill/>
          <a:ln w="28575" cap="flat" cmpd="sng">
            <a:solidFill>
              <a:schemeClr val="dk2"/>
            </a:solidFill>
            <a:prstDash val="dash"/>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803" name="Shape 803"/>
          <p:cNvSpPr txBox="1"/>
          <p:nvPr/>
        </p:nvSpPr>
        <p:spPr>
          <a:xfrm>
            <a:off x="339632" y="4870214"/>
            <a:ext cx="4533600" cy="2616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100" b="0" i="0" u="none" strike="noStrike" cap="none">
                <a:solidFill>
                  <a:srgbClr val="000000"/>
                </a:solidFill>
                <a:latin typeface="Arial"/>
                <a:ea typeface="Arial"/>
                <a:cs typeface="Arial"/>
                <a:sym typeface="Arial"/>
              </a:rPr>
              <a:t>* Gartner’s TIME methodology for Application Portfolio Rationalization</a:t>
            </a:r>
          </a:p>
        </p:txBody>
      </p:sp>
      <p:sp>
        <p:nvSpPr>
          <p:cNvPr id="804" name="Shape 804"/>
          <p:cNvSpPr/>
          <p:nvPr/>
        </p:nvSpPr>
        <p:spPr>
          <a:xfrm>
            <a:off x="2645508" y="3027835"/>
            <a:ext cx="454200" cy="454200"/>
          </a:xfrm>
          <a:prstGeom prst="ellipse">
            <a:avLst/>
          </a:prstGeom>
          <a:solidFill>
            <a:schemeClr val="accent1"/>
          </a:solidFill>
          <a:ln w="25400" cap="flat" cmpd="sng">
            <a:solidFill>
              <a:srgbClr val="00625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805" name="Shape 805"/>
          <p:cNvSpPr/>
          <p:nvPr/>
        </p:nvSpPr>
        <p:spPr>
          <a:xfrm>
            <a:off x="3350726" y="2138864"/>
            <a:ext cx="402900" cy="375000"/>
          </a:xfrm>
          <a:prstGeom prst="ellipse">
            <a:avLst/>
          </a:prstGeom>
          <a:solidFill>
            <a:schemeClr val="accent1"/>
          </a:solidFill>
          <a:ln w="25400" cap="flat" cmpd="sng">
            <a:solidFill>
              <a:srgbClr val="00625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806" name="Shape 806"/>
          <p:cNvSpPr/>
          <p:nvPr/>
        </p:nvSpPr>
        <p:spPr>
          <a:xfrm>
            <a:off x="7203189" y="2343138"/>
            <a:ext cx="479100" cy="512100"/>
          </a:xfrm>
          <a:prstGeom prst="downArrow">
            <a:avLst>
              <a:gd name="adj1" fmla="val 50000"/>
              <a:gd name="adj2" fmla="val 50000"/>
            </a:avLst>
          </a:prstGeom>
          <a:solidFill>
            <a:schemeClr val="accen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Calibri"/>
              <a:ea typeface="Calibri"/>
              <a:cs typeface="Calibri"/>
              <a:sym typeface="Calibri"/>
            </a:endParaRPr>
          </a:p>
        </p:txBody>
      </p:sp>
      <p:sp>
        <p:nvSpPr>
          <p:cNvPr id="807" name="Shape 807"/>
          <p:cNvSpPr/>
          <p:nvPr/>
        </p:nvSpPr>
        <p:spPr>
          <a:xfrm>
            <a:off x="5919671" y="887744"/>
            <a:ext cx="3002099" cy="1114200"/>
          </a:xfrm>
          <a:prstGeom prst="bracePair">
            <a:avLst/>
          </a:prstGeom>
          <a:solidFill>
            <a:schemeClr val="lt1"/>
          </a:solidFill>
          <a:ln w="25400" cap="flat" cmpd="sng">
            <a:solidFill>
              <a:srgbClr val="007A6E"/>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800" b="0" i="0" u="none" strike="noStrike" cap="none">
                <a:solidFill>
                  <a:schemeClr val="dk2"/>
                </a:solidFill>
                <a:latin typeface="Calibri"/>
                <a:ea typeface="Calibri"/>
                <a:cs typeface="Calibri"/>
                <a:sym typeface="Calibri"/>
              </a:rPr>
              <a:t>Out of the </a:t>
            </a:r>
            <a:r>
              <a:rPr lang="en-US" sz="1800" b="0" i="0" u="none" strike="noStrike" cap="none">
                <a:solidFill>
                  <a:schemeClr val="dk2"/>
                </a:solidFill>
                <a:highlight>
                  <a:srgbClr val="FFFF00"/>
                </a:highlight>
                <a:latin typeface="Calibri"/>
                <a:ea typeface="Calibri"/>
                <a:cs typeface="Calibri"/>
                <a:sym typeface="Calibri"/>
              </a:rPr>
              <a:t>76</a:t>
            </a:r>
            <a:r>
              <a:rPr lang="en-US" sz="1800" b="0" i="0" u="none" strike="noStrike" cap="none">
                <a:solidFill>
                  <a:schemeClr val="dk2"/>
                </a:solidFill>
                <a:latin typeface="Calibri"/>
                <a:ea typeface="Calibri"/>
                <a:cs typeface="Calibri"/>
                <a:sym typeface="Calibri"/>
              </a:rPr>
              <a:t> Websphere applications that will be migrated. Focus here and start with the first </a:t>
            </a:r>
            <a:r>
              <a:rPr lang="en-US" sz="1800" b="0" i="0" u="none" strike="noStrike" cap="none">
                <a:solidFill>
                  <a:schemeClr val="dk2"/>
                </a:solidFill>
                <a:highlight>
                  <a:srgbClr val="FFFF00"/>
                </a:highlight>
                <a:latin typeface="Calibri"/>
                <a:ea typeface="Calibri"/>
                <a:cs typeface="Calibri"/>
                <a:sym typeface="Calibri"/>
              </a:rPr>
              <a:t>10 </a:t>
            </a:r>
            <a:r>
              <a:rPr lang="en-US" sz="1800" b="0" i="0" u="none" strike="noStrike" cap="none">
                <a:solidFill>
                  <a:schemeClr val="dk2"/>
                </a:solidFill>
                <a:latin typeface="Calibri"/>
                <a:ea typeface="Calibri"/>
                <a:cs typeface="Calibri"/>
                <a:sym typeface="Calibri"/>
              </a:rPr>
              <a:t>most impactful apps to Company X</a:t>
            </a:r>
          </a:p>
        </p:txBody>
      </p:sp>
      <p:cxnSp>
        <p:nvCxnSpPr>
          <p:cNvPr id="808" name="Shape 808"/>
          <p:cNvCxnSpPr>
            <a:stCxn id="807" idx="1"/>
            <a:endCxn id="802" idx="9"/>
          </p:cNvCxnSpPr>
          <p:nvPr/>
        </p:nvCxnSpPr>
        <p:spPr>
          <a:xfrm flipH="1">
            <a:off x="5277371" y="1444844"/>
            <a:ext cx="642300" cy="70200"/>
          </a:xfrm>
          <a:prstGeom prst="straightConnector1">
            <a:avLst/>
          </a:prstGeom>
          <a:solidFill>
            <a:schemeClr val="lt1"/>
          </a:solidFill>
          <a:ln w="25400" cap="flat" cmpd="sng">
            <a:solidFill>
              <a:srgbClr val="007A6E"/>
            </a:solidFill>
            <a:prstDash val="solid"/>
            <a:round/>
            <a:headEnd type="none" w="med" len="med"/>
            <a:tailEnd type="oval" w="med" len="med"/>
          </a:ln>
        </p:spPr>
      </p:cxnSp>
      <p:sp>
        <p:nvSpPr>
          <p:cNvPr id="809" name="Shape 809"/>
          <p:cNvSpPr txBox="1"/>
          <p:nvPr/>
        </p:nvSpPr>
        <p:spPr>
          <a:xfrm>
            <a:off x="5903630" y="2943436"/>
            <a:ext cx="3078000" cy="1323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Calibri"/>
              <a:buNone/>
            </a:pPr>
            <a:r>
              <a:rPr lang="en-US" sz="1600" b="1" i="0" u="none" strike="noStrike" cap="none">
                <a:solidFill>
                  <a:srgbClr val="000000"/>
                </a:solidFill>
                <a:latin typeface="Calibri"/>
                <a:ea typeface="Calibri"/>
                <a:cs typeface="Calibri"/>
                <a:sym typeface="Calibri"/>
              </a:rPr>
              <a:t>Realize Immediate ROI Through:</a:t>
            </a:r>
          </a:p>
          <a:p>
            <a:pPr marL="0" marR="0" lvl="0" indent="0" algn="ctr" rtl="0">
              <a:lnSpc>
                <a:spcPct val="100000"/>
              </a:lnSpc>
              <a:spcBef>
                <a:spcPts val="0"/>
              </a:spcBef>
              <a:spcAft>
                <a:spcPts val="0"/>
              </a:spcAft>
              <a:buClr>
                <a:srgbClr val="000000"/>
              </a:buClr>
              <a:buSzPct val="25000"/>
              <a:buFont typeface="Calibri"/>
              <a:buNone/>
            </a:pPr>
            <a:r>
              <a:rPr lang="en-US" sz="1600" b="0" i="0" u="none" strike="noStrike" cap="none">
                <a:solidFill>
                  <a:srgbClr val="000000"/>
                </a:solidFill>
                <a:latin typeface="Calibri"/>
                <a:ea typeface="Calibri"/>
                <a:cs typeface="Calibri"/>
                <a:sym typeface="Calibri"/>
              </a:rPr>
              <a:t>Auto-Scaling</a:t>
            </a:r>
          </a:p>
          <a:p>
            <a:pPr marL="0" marR="0" lvl="0" indent="0" algn="ctr" rtl="0">
              <a:lnSpc>
                <a:spcPct val="100000"/>
              </a:lnSpc>
              <a:spcBef>
                <a:spcPts val="0"/>
              </a:spcBef>
              <a:spcAft>
                <a:spcPts val="0"/>
              </a:spcAft>
              <a:buClr>
                <a:srgbClr val="000000"/>
              </a:buClr>
              <a:buSzPct val="25000"/>
              <a:buFont typeface="Calibri"/>
              <a:buNone/>
            </a:pPr>
            <a:r>
              <a:rPr lang="en-US" sz="1600" b="0" i="0" u="none" strike="noStrike" cap="none">
                <a:solidFill>
                  <a:srgbClr val="000000"/>
                </a:solidFill>
                <a:latin typeface="Calibri"/>
                <a:ea typeface="Calibri"/>
                <a:cs typeface="Calibri"/>
                <a:sym typeface="Calibri"/>
              </a:rPr>
              <a:t>Automated Health Management</a:t>
            </a:r>
          </a:p>
          <a:p>
            <a:pPr marL="0" marR="0" lvl="0" indent="0" algn="ctr" rtl="0">
              <a:lnSpc>
                <a:spcPct val="100000"/>
              </a:lnSpc>
              <a:spcBef>
                <a:spcPts val="0"/>
              </a:spcBef>
              <a:spcAft>
                <a:spcPts val="0"/>
              </a:spcAft>
              <a:buClr>
                <a:srgbClr val="000000"/>
              </a:buClr>
              <a:buSzPct val="25000"/>
              <a:buFont typeface="Calibri"/>
              <a:buNone/>
            </a:pPr>
            <a:r>
              <a:rPr lang="en-US" sz="1600" b="0" i="0" u="none" strike="noStrike" cap="none">
                <a:solidFill>
                  <a:srgbClr val="000000"/>
                </a:solidFill>
                <a:latin typeface="Calibri"/>
                <a:ea typeface="Calibri"/>
                <a:cs typeface="Calibri"/>
                <a:sym typeface="Calibri"/>
              </a:rPr>
              <a:t>Zero Downtime Updates</a:t>
            </a:r>
          </a:p>
          <a:p>
            <a:pPr marL="0" marR="0" lvl="0" indent="0" algn="ctr" rtl="0">
              <a:lnSpc>
                <a:spcPct val="100000"/>
              </a:lnSpc>
              <a:spcBef>
                <a:spcPts val="0"/>
              </a:spcBef>
              <a:spcAft>
                <a:spcPts val="0"/>
              </a:spcAft>
              <a:buClr>
                <a:srgbClr val="000000"/>
              </a:buClr>
              <a:buSzPct val="25000"/>
              <a:buFont typeface="Calibri"/>
              <a:buNone/>
            </a:pPr>
            <a:r>
              <a:rPr lang="en-US" sz="1600" b="0" i="0" u="none" strike="noStrike" cap="none">
                <a:solidFill>
                  <a:srgbClr val="000000"/>
                </a:solidFill>
                <a:latin typeface="Calibri"/>
                <a:ea typeface="Calibri"/>
                <a:cs typeface="Calibri"/>
                <a:sym typeface="Calibri"/>
              </a:rPr>
              <a:t>Reduce Proprietary License Spend</a:t>
            </a:r>
          </a:p>
        </p:txBody>
      </p:sp>
    </p:spTree>
    <p:extLst>
      <p:ext uri="{BB962C8B-B14F-4D97-AF65-F5344CB8AC3E}">
        <p14:creationId xmlns:p14="http://schemas.microsoft.com/office/powerpoint/2010/main" val="11717077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Shape 815"/>
          <p:cNvSpPr txBox="1">
            <a:spLocks noGrp="1"/>
          </p:cNvSpPr>
          <p:nvPr>
            <p:ph type="title"/>
          </p:nvPr>
        </p:nvSpPr>
        <p:spPr>
          <a:xfrm>
            <a:off x="365760" y="169550"/>
            <a:ext cx="8412600" cy="5421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sz="2800" b="1" i="0" u="none" strike="noStrike" cap="none">
                <a:solidFill>
                  <a:schemeClr val="accent1"/>
                </a:solidFill>
                <a:latin typeface="Arial"/>
                <a:ea typeface="Arial"/>
                <a:cs typeface="Arial"/>
                <a:sym typeface="Arial"/>
              </a:rPr>
              <a:t>Cost saving on custom developed legacy apps</a:t>
            </a:r>
          </a:p>
        </p:txBody>
      </p:sp>
      <p:sp>
        <p:nvSpPr>
          <p:cNvPr id="816" name="Shape 816"/>
          <p:cNvSpPr/>
          <p:nvPr/>
        </p:nvSpPr>
        <p:spPr>
          <a:xfrm>
            <a:off x="3235413" y="950770"/>
            <a:ext cx="2601600" cy="3858000"/>
          </a:xfrm>
          <a:prstGeom prst="roundRect">
            <a:avLst>
              <a:gd name="adj" fmla="val 2527"/>
            </a:avLst>
          </a:prstGeom>
          <a:gradFill>
            <a:gsLst>
              <a:gs pos="0">
                <a:srgbClr val="D8D8D8"/>
              </a:gs>
              <a:gs pos="100000">
                <a:srgbClr val="FFFFFF">
                  <a:alpha val="0"/>
                </a:srgbClr>
              </a:gs>
            </a:gsLst>
            <a:lin ang="5400012" scaled="0"/>
          </a:gradFill>
          <a:ln w="12700"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sp>
        <p:nvSpPr>
          <p:cNvPr id="817" name="Shape 817"/>
          <p:cNvSpPr/>
          <p:nvPr/>
        </p:nvSpPr>
        <p:spPr>
          <a:xfrm>
            <a:off x="6171260" y="958187"/>
            <a:ext cx="2606100" cy="3858000"/>
          </a:xfrm>
          <a:prstGeom prst="roundRect">
            <a:avLst>
              <a:gd name="adj" fmla="val 2527"/>
            </a:avLst>
          </a:prstGeom>
          <a:gradFill>
            <a:gsLst>
              <a:gs pos="0">
                <a:srgbClr val="D8D8D8"/>
              </a:gs>
              <a:gs pos="100000">
                <a:srgbClr val="FFFFFF">
                  <a:alpha val="0"/>
                </a:srgbClr>
              </a:gs>
            </a:gsLst>
            <a:lin ang="5400012" scaled="0"/>
          </a:gradFill>
          <a:ln w="12700"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pic>
        <p:nvPicPr>
          <p:cNvPr id="818" name="Shape 818" descr="http://www.paymentevolution.com/images/developer-gears.jpg"/>
          <p:cNvPicPr preferRelativeResize="0"/>
          <p:nvPr/>
        </p:nvPicPr>
        <p:blipFill rotWithShape="1">
          <a:blip r:embed="rId3">
            <a:alphaModFix/>
          </a:blip>
          <a:srcRect/>
          <a:stretch/>
        </p:blipFill>
        <p:spPr>
          <a:xfrm>
            <a:off x="3557514" y="1473212"/>
            <a:ext cx="2054400" cy="1576499"/>
          </a:xfrm>
          <a:prstGeom prst="rect">
            <a:avLst/>
          </a:prstGeom>
          <a:noFill/>
          <a:ln>
            <a:noFill/>
          </a:ln>
        </p:spPr>
      </p:pic>
      <p:sp>
        <p:nvSpPr>
          <p:cNvPr id="819" name="Shape 819"/>
          <p:cNvSpPr txBox="1"/>
          <p:nvPr/>
        </p:nvSpPr>
        <p:spPr>
          <a:xfrm>
            <a:off x="3824076" y="1032591"/>
            <a:ext cx="1454100" cy="3387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US" sz="1600" b="1" i="0" u="none" strike="noStrike" cap="none">
                <a:solidFill>
                  <a:srgbClr val="F27C3A"/>
                </a:solidFill>
                <a:latin typeface="Arial"/>
                <a:ea typeface="Arial"/>
                <a:cs typeface="Arial"/>
                <a:sym typeface="Arial"/>
              </a:rPr>
              <a:t>Platform Dev</a:t>
            </a:r>
          </a:p>
        </p:txBody>
      </p:sp>
      <p:grpSp>
        <p:nvGrpSpPr>
          <p:cNvPr id="820" name="Shape 820"/>
          <p:cNvGrpSpPr/>
          <p:nvPr/>
        </p:nvGrpSpPr>
        <p:grpSpPr>
          <a:xfrm>
            <a:off x="407437" y="958187"/>
            <a:ext cx="2601599" cy="3858075"/>
            <a:chOff x="6542437" y="1714697"/>
            <a:chExt cx="2601599" cy="5144100"/>
          </a:xfrm>
        </p:grpSpPr>
        <p:sp>
          <p:nvSpPr>
            <p:cNvPr id="821" name="Shape 821"/>
            <p:cNvSpPr/>
            <p:nvPr/>
          </p:nvSpPr>
          <p:spPr>
            <a:xfrm>
              <a:off x="6542437" y="1714697"/>
              <a:ext cx="2601599" cy="5144100"/>
            </a:xfrm>
            <a:prstGeom prst="roundRect">
              <a:avLst>
                <a:gd name="adj" fmla="val 2527"/>
              </a:avLst>
            </a:prstGeom>
            <a:gradFill>
              <a:gsLst>
                <a:gs pos="0">
                  <a:srgbClr val="D8D8D8"/>
                </a:gs>
                <a:gs pos="100000">
                  <a:srgbClr val="FFFFFF">
                    <a:alpha val="0"/>
                  </a:srgbClr>
                </a:gs>
              </a:gsLst>
              <a:lin ang="5400012" scaled="0"/>
            </a:gradFill>
            <a:ln w="12700"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pic>
          <p:nvPicPr>
            <p:cNvPr id="822" name="Shape 822" descr="http://blog.zenoss.com/wp-content/uploads/2013/01/Cog-Cloud.jpg"/>
            <p:cNvPicPr preferRelativeResize="0"/>
            <p:nvPr/>
          </p:nvPicPr>
          <p:blipFill rotWithShape="1">
            <a:blip r:embed="rId4">
              <a:alphaModFix/>
            </a:blip>
            <a:srcRect b="8583"/>
            <a:stretch/>
          </p:blipFill>
          <p:spPr>
            <a:xfrm>
              <a:off x="6803189" y="2605383"/>
              <a:ext cx="1992300" cy="1859400"/>
            </a:xfrm>
            <a:prstGeom prst="rect">
              <a:avLst/>
            </a:prstGeom>
            <a:noFill/>
            <a:ln>
              <a:noFill/>
            </a:ln>
          </p:spPr>
        </p:pic>
        <p:sp>
          <p:nvSpPr>
            <p:cNvPr id="823" name="Shape 823"/>
            <p:cNvSpPr txBox="1"/>
            <p:nvPr/>
          </p:nvSpPr>
          <p:spPr>
            <a:xfrm>
              <a:off x="7048185" y="1817798"/>
              <a:ext cx="1473000" cy="4515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US" sz="1600" b="1" i="0" u="none" strike="noStrike" cap="none">
                  <a:solidFill>
                    <a:srgbClr val="F27C3A"/>
                  </a:solidFill>
                  <a:latin typeface="Arial"/>
                  <a:ea typeface="Arial"/>
                  <a:cs typeface="Arial"/>
                  <a:sym typeface="Arial"/>
                </a:rPr>
                <a:t>Platform Ops</a:t>
              </a:r>
            </a:p>
          </p:txBody>
        </p:sp>
      </p:grpSp>
      <p:sp>
        <p:nvSpPr>
          <p:cNvPr id="824" name="Shape 824"/>
          <p:cNvSpPr txBox="1"/>
          <p:nvPr/>
        </p:nvSpPr>
        <p:spPr>
          <a:xfrm>
            <a:off x="6752357" y="1035512"/>
            <a:ext cx="1644000" cy="3387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US" sz="1600" b="1" i="0" u="none" strike="noStrike" cap="none">
                <a:solidFill>
                  <a:srgbClr val="F27C3A"/>
                </a:solidFill>
                <a:latin typeface="Arial"/>
                <a:ea typeface="Arial"/>
                <a:cs typeface="Arial"/>
                <a:sym typeface="Arial"/>
              </a:rPr>
              <a:t>IaaS Utilization</a:t>
            </a:r>
          </a:p>
        </p:txBody>
      </p:sp>
      <p:pic>
        <p:nvPicPr>
          <p:cNvPr id="825" name="Shape 825"/>
          <p:cNvPicPr preferRelativeResize="0"/>
          <p:nvPr/>
        </p:nvPicPr>
        <p:blipFill rotWithShape="1">
          <a:blip r:embed="rId5">
            <a:alphaModFix/>
          </a:blip>
          <a:srcRect/>
          <a:stretch/>
        </p:blipFill>
        <p:spPr>
          <a:xfrm>
            <a:off x="6435839" y="1660257"/>
            <a:ext cx="1945500" cy="1282800"/>
          </a:xfrm>
          <a:prstGeom prst="rect">
            <a:avLst/>
          </a:prstGeom>
          <a:noFill/>
          <a:ln>
            <a:noFill/>
          </a:ln>
        </p:spPr>
      </p:pic>
      <p:sp>
        <p:nvSpPr>
          <p:cNvPr id="826" name="Shape 826"/>
          <p:cNvSpPr txBox="1"/>
          <p:nvPr/>
        </p:nvSpPr>
        <p:spPr>
          <a:xfrm flipH="1">
            <a:off x="762008" y="3148957"/>
            <a:ext cx="1775400" cy="831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8881"/>
              </a:buClr>
              <a:buSzPct val="25000"/>
              <a:buFont typeface="Arial"/>
              <a:buNone/>
            </a:pPr>
            <a:r>
              <a:rPr lang="en-US" sz="4800" b="1" i="0" u="none" strike="noStrike" cap="none">
                <a:solidFill>
                  <a:srgbClr val="008881"/>
                </a:solidFill>
                <a:latin typeface="Arial"/>
                <a:ea typeface="Arial"/>
                <a:cs typeface="Arial"/>
                <a:sym typeface="Arial"/>
              </a:rPr>
              <a:t>90%</a:t>
            </a:r>
          </a:p>
        </p:txBody>
      </p:sp>
      <p:sp>
        <p:nvSpPr>
          <p:cNvPr id="827" name="Shape 827"/>
          <p:cNvSpPr txBox="1"/>
          <p:nvPr/>
        </p:nvSpPr>
        <p:spPr>
          <a:xfrm flipH="1">
            <a:off x="6606002" y="3119975"/>
            <a:ext cx="1775400" cy="831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8881"/>
              </a:buClr>
              <a:buSzPct val="25000"/>
              <a:buFont typeface="Arial"/>
              <a:buNone/>
            </a:pPr>
            <a:r>
              <a:rPr lang="en-US" sz="4800" b="1" i="0" u="none" strike="noStrike" cap="none">
                <a:solidFill>
                  <a:srgbClr val="008881"/>
                </a:solidFill>
                <a:latin typeface="Arial"/>
                <a:ea typeface="Arial"/>
                <a:cs typeface="Arial"/>
                <a:sym typeface="Arial"/>
              </a:rPr>
              <a:t>20%</a:t>
            </a:r>
          </a:p>
        </p:txBody>
      </p:sp>
      <p:sp>
        <p:nvSpPr>
          <p:cNvPr id="828" name="Shape 828"/>
          <p:cNvSpPr txBox="1"/>
          <p:nvPr/>
        </p:nvSpPr>
        <p:spPr>
          <a:xfrm flipH="1">
            <a:off x="3693758" y="3115739"/>
            <a:ext cx="1775400" cy="831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8881"/>
              </a:buClr>
              <a:buSzPct val="25000"/>
              <a:buFont typeface="Arial"/>
              <a:buNone/>
            </a:pPr>
            <a:r>
              <a:rPr lang="en-US" sz="4800" b="1" i="0" u="none" strike="noStrike" cap="none">
                <a:solidFill>
                  <a:srgbClr val="008881"/>
                </a:solidFill>
                <a:latin typeface="Arial"/>
                <a:ea typeface="Arial"/>
                <a:cs typeface="Arial"/>
                <a:sym typeface="Arial"/>
              </a:rPr>
              <a:t>50%</a:t>
            </a:r>
          </a:p>
        </p:txBody>
      </p:sp>
    </p:spTree>
    <p:extLst>
      <p:ext uri="{BB962C8B-B14F-4D97-AF65-F5344CB8AC3E}">
        <p14:creationId xmlns:p14="http://schemas.microsoft.com/office/powerpoint/2010/main" val="15743744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113721" y="149918"/>
            <a:ext cx="8796928" cy="474445"/>
          </a:xfrm>
          <a:prstGeom prst="rect">
            <a:avLst/>
          </a:prstGeom>
          <a:noFill/>
          <a:ln>
            <a:noFill/>
          </a:ln>
        </p:spPr>
        <p:txBody>
          <a:bodyPr lIns="91425" tIns="45700" rIns="91425" bIns="45700" anchor="t" anchorCtr="0">
            <a:noAutofit/>
          </a:bodyPr>
          <a:lstStyle/>
          <a:p>
            <a:pPr marL="0" marR="0" lvl="0" indent="0" algn="l" rtl="0">
              <a:spcBef>
                <a:spcPts val="0"/>
              </a:spcBef>
              <a:buClr>
                <a:srgbClr val="F79646"/>
              </a:buClr>
              <a:buSzPct val="25000"/>
              <a:buFont typeface="Arial"/>
              <a:buNone/>
            </a:pPr>
            <a:r>
              <a:rPr lang="en-US" sz="3200" b="0" i="0" u="none" strike="noStrike" cap="none" dirty="0">
                <a:solidFill>
                  <a:srgbClr val="F79646"/>
                </a:solidFill>
                <a:latin typeface="Arial"/>
                <a:ea typeface="Arial"/>
                <a:cs typeface="Arial"/>
                <a:sym typeface="Arial"/>
              </a:rPr>
              <a:t>Monolithic Applications Drive Complex, </a:t>
            </a:r>
            <a:br>
              <a:rPr lang="en-US" sz="3200" b="0" i="0" u="none" strike="noStrike" cap="none" dirty="0">
                <a:solidFill>
                  <a:srgbClr val="F79646"/>
                </a:solidFill>
                <a:latin typeface="Arial"/>
                <a:ea typeface="Arial"/>
                <a:cs typeface="Arial"/>
                <a:sym typeface="Arial"/>
              </a:rPr>
            </a:br>
            <a:r>
              <a:rPr lang="en-US" sz="3200" b="0" i="0" u="none" strike="noStrike" cap="none" dirty="0">
                <a:solidFill>
                  <a:srgbClr val="F79646"/>
                </a:solidFill>
                <a:latin typeface="Arial"/>
                <a:ea typeface="Arial"/>
                <a:cs typeface="Arial"/>
                <a:sym typeface="Arial"/>
              </a:rPr>
              <a:t>Manual Deploys &amp; Waterfall Release Cycles</a:t>
            </a:r>
          </a:p>
        </p:txBody>
      </p:sp>
      <p:sp>
        <p:nvSpPr>
          <p:cNvPr id="156" name="Shape 156"/>
          <p:cNvSpPr/>
          <p:nvPr/>
        </p:nvSpPr>
        <p:spPr>
          <a:xfrm>
            <a:off x="1804965" y="4123267"/>
            <a:ext cx="6958035" cy="907343"/>
          </a:xfrm>
          <a:prstGeom prst="rect">
            <a:avLst/>
          </a:prstGeom>
          <a:noFill/>
          <a:ln>
            <a:noFill/>
          </a:ln>
        </p:spPr>
        <p:txBody>
          <a:bodyPr lIns="91425" tIns="45700" rIns="91425" bIns="45700" anchor="t" anchorCtr="0">
            <a:noAutofit/>
          </a:bodyPr>
          <a:lstStyle/>
          <a:p>
            <a:pPr algn="ctr" defTabSz="914400">
              <a:buSzPct val="25000"/>
            </a:pPr>
            <a:r>
              <a:rPr lang="en-US" kern="0">
                <a:solidFill>
                  <a:srgbClr val="FFFFFF"/>
                </a:solidFill>
                <a:latin typeface="Arial"/>
                <a:ea typeface="Arial"/>
                <a:cs typeface="Arial"/>
                <a:sym typeface="Arial"/>
              </a:rPr>
              <a:t>Can you deliver full CI/CD for every major app in your portfolio today, or are you doing 75+ step manual deployments?</a:t>
            </a:r>
          </a:p>
        </p:txBody>
      </p:sp>
      <p:sp>
        <p:nvSpPr>
          <p:cNvPr id="157" name="Shape 157"/>
          <p:cNvSpPr/>
          <p:nvPr/>
        </p:nvSpPr>
        <p:spPr>
          <a:xfrm>
            <a:off x="509250" y="2018641"/>
            <a:ext cx="1137489" cy="320601"/>
          </a:xfrm>
          <a:prstGeom prst="rect">
            <a:avLst/>
          </a:prstGeom>
          <a:noFill/>
          <a:ln>
            <a:noFill/>
          </a:ln>
        </p:spPr>
        <p:txBody>
          <a:bodyPr lIns="91425" tIns="45700" rIns="91425" bIns="45700" anchor="t" anchorCtr="0">
            <a:noAutofit/>
          </a:bodyPr>
          <a:lstStyle/>
          <a:p>
            <a:pPr algn="ctr" defTabSz="914400">
              <a:lnSpc>
                <a:spcPct val="128571"/>
              </a:lnSpc>
              <a:buSzPct val="25000"/>
            </a:pPr>
            <a:r>
              <a:rPr lang="en-US" sz="1400" b="1" kern="0">
                <a:solidFill>
                  <a:srgbClr val="FFFFFF"/>
                </a:solidFill>
                <a:latin typeface="Arial"/>
                <a:ea typeface="Arial"/>
                <a:cs typeface="Arial"/>
                <a:sym typeface="Arial"/>
              </a:rPr>
              <a:t>Developer</a:t>
            </a:r>
          </a:p>
        </p:txBody>
      </p:sp>
      <p:sp>
        <p:nvSpPr>
          <p:cNvPr id="158" name="Shape 158"/>
          <p:cNvSpPr/>
          <p:nvPr/>
        </p:nvSpPr>
        <p:spPr>
          <a:xfrm>
            <a:off x="577287" y="4320228"/>
            <a:ext cx="992815" cy="320601"/>
          </a:xfrm>
          <a:prstGeom prst="rect">
            <a:avLst/>
          </a:prstGeom>
          <a:noFill/>
          <a:ln>
            <a:noFill/>
          </a:ln>
        </p:spPr>
        <p:txBody>
          <a:bodyPr lIns="91425" tIns="45700" rIns="91425" bIns="45700" anchor="t" anchorCtr="0">
            <a:noAutofit/>
          </a:bodyPr>
          <a:lstStyle/>
          <a:p>
            <a:pPr algn="ctr" defTabSz="914400">
              <a:lnSpc>
                <a:spcPct val="128571"/>
              </a:lnSpc>
              <a:buSzPct val="25000"/>
            </a:pPr>
            <a:r>
              <a:rPr lang="en-US" sz="1400" b="1" kern="0">
                <a:solidFill>
                  <a:srgbClr val="FFFFFF"/>
                </a:solidFill>
                <a:latin typeface="Arial"/>
                <a:ea typeface="Arial"/>
                <a:cs typeface="Arial"/>
                <a:sym typeface="Arial"/>
              </a:rPr>
              <a:t>Operator</a:t>
            </a:r>
          </a:p>
        </p:txBody>
      </p:sp>
      <p:sp>
        <p:nvSpPr>
          <p:cNvPr id="159" name="Shape 159"/>
          <p:cNvSpPr/>
          <p:nvPr/>
        </p:nvSpPr>
        <p:spPr>
          <a:xfrm>
            <a:off x="2227241" y="1256632"/>
            <a:ext cx="6181496" cy="2866635"/>
          </a:xfrm>
          <a:prstGeom prst="roundRect">
            <a:avLst>
              <a:gd name="adj" fmla="val 8273"/>
            </a:avLst>
          </a:prstGeom>
          <a:solidFill>
            <a:srgbClr val="FFFFFF"/>
          </a:solidFill>
          <a:ln w="9525" cap="flat" cmpd="sng">
            <a:solidFill>
              <a:srgbClr val="4A7DBA"/>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FFFFFF"/>
              </a:solidFill>
              <a:latin typeface="Calibri"/>
              <a:ea typeface="Calibri"/>
              <a:cs typeface="Calibri"/>
              <a:sym typeface="Calibri"/>
            </a:endParaRPr>
          </a:p>
        </p:txBody>
      </p:sp>
      <p:pic>
        <p:nvPicPr>
          <p:cNvPr id="160" name="Shape 160"/>
          <p:cNvPicPr preferRelativeResize="0"/>
          <p:nvPr/>
        </p:nvPicPr>
        <p:blipFill rotWithShape="1">
          <a:blip r:embed="rId3">
            <a:alphaModFix/>
          </a:blip>
          <a:srcRect/>
          <a:stretch/>
        </p:blipFill>
        <p:spPr>
          <a:xfrm>
            <a:off x="2329190" y="1365883"/>
            <a:ext cx="5962244" cy="2687450"/>
          </a:xfrm>
          <a:prstGeom prst="rect">
            <a:avLst/>
          </a:prstGeom>
          <a:noFill/>
          <a:ln>
            <a:noFill/>
          </a:ln>
        </p:spPr>
      </p:pic>
      <p:pic>
        <p:nvPicPr>
          <p:cNvPr id="161" name="Shape 161"/>
          <p:cNvPicPr preferRelativeResize="0"/>
          <p:nvPr/>
        </p:nvPicPr>
        <p:blipFill rotWithShape="1">
          <a:blip r:embed="rId4">
            <a:alphaModFix/>
          </a:blip>
          <a:srcRect/>
          <a:stretch/>
        </p:blipFill>
        <p:spPr>
          <a:xfrm flipH="1">
            <a:off x="685295" y="1413255"/>
            <a:ext cx="661436" cy="707924"/>
          </a:xfrm>
          <a:prstGeom prst="rect">
            <a:avLst/>
          </a:prstGeom>
          <a:noFill/>
          <a:ln>
            <a:noFill/>
          </a:ln>
        </p:spPr>
      </p:pic>
      <p:pic>
        <p:nvPicPr>
          <p:cNvPr id="162" name="Shape 162"/>
          <p:cNvPicPr preferRelativeResize="0"/>
          <p:nvPr/>
        </p:nvPicPr>
        <p:blipFill rotWithShape="1">
          <a:blip r:embed="rId5">
            <a:alphaModFix/>
          </a:blip>
          <a:srcRect/>
          <a:stretch/>
        </p:blipFill>
        <p:spPr>
          <a:xfrm flipH="1">
            <a:off x="685295" y="3699371"/>
            <a:ext cx="663858" cy="707924"/>
          </a:xfrm>
          <a:prstGeom prst="rect">
            <a:avLst/>
          </a:prstGeom>
          <a:noFill/>
          <a:ln>
            <a:noFill/>
          </a:ln>
        </p:spPr>
      </p:pic>
      <p:pic>
        <p:nvPicPr>
          <p:cNvPr id="163" name="Shape 163"/>
          <p:cNvPicPr preferRelativeResize="0"/>
          <p:nvPr/>
        </p:nvPicPr>
        <p:blipFill rotWithShape="1">
          <a:blip r:embed="rId6">
            <a:alphaModFix/>
          </a:blip>
          <a:srcRect/>
          <a:stretch/>
        </p:blipFill>
        <p:spPr>
          <a:xfrm>
            <a:off x="113721" y="2160850"/>
            <a:ext cx="2113519" cy="1892484"/>
          </a:xfrm>
          <a:prstGeom prst="rect">
            <a:avLst/>
          </a:prstGeom>
          <a:noFill/>
          <a:ln>
            <a:noFill/>
          </a:ln>
        </p:spPr>
      </p:pic>
    </p:spTree>
    <p:extLst>
      <p:ext uri="{BB962C8B-B14F-4D97-AF65-F5344CB8AC3E}">
        <p14:creationId xmlns:p14="http://schemas.microsoft.com/office/powerpoint/2010/main" val="61373238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Shape 61"/>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2463" y="4854575"/>
            <a:ext cx="731837"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10243" name="Title 2"/>
          <p:cNvSpPr>
            <a:spLocks noGrp="1" noChangeArrowheads="1"/>
          </p:cNvSpPr>
          <p:nvPr>
            <p:ph type="title" idx="4294967295"/>
          </p:nvPr>
        </p:nvSpPr>
        <p:spPr bwMode="auto">
          <a:xfrm>
            <a:off x="365125" y="169863"/>
            <a:ext cx="8413750" cy="54133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nchor="ctr"/>
          <a:lstStyle/>
          <a:p>
            <a:pPr>
              <a:defRPr/>
            </a:pPr>
            <a:r>
              <a:rPr lang="en-US" sz="2800" b="1" smtClean="0">
                <a:solidFill>
                  <a:srgbClr val="00A689"/>
                </a:solidFill>
                <a:cs typeface="+mj-cs"/>
              </a:rPr>
              <a:t>Why Bother Migrating Monoliths to PCF?</a:t>
            </a:r>
          </a:p>
        </p:txBody>
      </p:sp>
      <p:grpSp>
        <p:nvGrpSpPr>
          <p:cNvPr id="10244" name="Group 4"/>
          <p:cNvGrpSpPr>
            <a:grpSpLocks/>
          </p:cNvGrpSpPr>
          <p:nvPr/>
        </p:nvGrpSpPr>
        <p:grpSpPr bwMode="auto">
          <a:xfrm>
            <a:off x="200025" y="800100"/>
            <a:ext cx="8499475" cy="3946525"/>
            <a:chOff x="0" y="0"/>
            <a:chExt cx="13385" cy="6214"/>
          </a:xfrm>
        </p:grpSpPr>
        <p:sp>
          <p:nvSpPr>
            <p:cNvPr id="10245" name="Rectangle 4"/>
            <p:cNvSpPr>
              <a:spLocks noChangeArrowheads="1"/>
            </p:cNvSpPr>
            <p:nvPr/>
          </p:nvSpPr>
          <p:spPr bwMode="auto">
            <a:xfrm>
              <a:off x="15" y="0"/>
              <a:ext cx="13370" cy="6214"/>
            </a:xfrm>
            <a:prstGeom prst="rect">
              <a:avLst/>
            </a:prstGeom>
            <a:gradFill rotWithShape="0">
              <a:gsLst>
                <a:gs pos="0">
                  <a:srgbClr val="DDDDDD"/>
                </a:gs>
                <a:gs pos="100000">
                  <a:schemeClr val="bg1">
                    <a:alpha val="95999"/>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lstStyle/>
            <a:p>
              <a:pPr marL="0" lvl="1">
                <a:lnSpc>
                  <a:spcPct val="110000"/>
                </a:lnSpc>
                <a:defRPr/>
              </a:pPr>
              <a:endParaRPr lang="en-US" sz="1200">
                <a:solidFill>
                  <a:srgbClr val="4D4D4D"/>
                </a:solidFill>
                <a:ea typeface="ＭＳ Ｐゴシック" charset="0"/>
                <a:cs typeface="Arial" charset="0"/>
              </a:endParaRPr>
            </a:p>
          </p:txBody>
        </p:sp>
        <p:sp>
          <p:nvSpPr>
            <p:cNvPr id="10246" name="Rectangle 5"/>
            <p:cNvSpPr>
              <a:spLocks noChangeArrowheads="1"/>
            </p:cNvSpPr>
            <p:nvPr/>
          </p:nvSpPr>
          <p:spPr bwMode="auto">
            <a:xfrm rot="10800000">
              <a:off x="15" y="0"/>
              <a:ext cx="675" cy="6214"/>
            </a:xfrm>
            <a:prstGeom prst="rect">
              <a:avLst/>
            </a:prstGeom>
            <a:solidFill>
              <a:srgbClr val="01786E"/>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defRPr/>
              </a:pPr>
              <a:r>
                <a:rPr lang="en-US" sz="2600" b="1">
                  <a:solidFill>
                    <a:srgbClr val="FFFFFF"/>
                  </a:solidFill>
                  <a:latin typeface="Calibri" charset="0"/>
                  <a:ea typeface="ＭＳ Ｐゴシック" charset="0"/>
                  <a:cs typeface="Arial" charset="0"/>
                  <a:sym typeface="Calibri" charset="0"/>
                </a:rPr>
                <a:t>BENEF</a:t>
              </a:r>
              <a:r>
                <a:rPr lang="en-PH" sz="2600" b="1">
                  <a:solidFill>
                    <a:srgbClr val="FFFFFF"/>
                  </a:solidFill>
                  <a:latin typeface="Calibri" charset="0"/>
                  <a:ea typeface="ＭＳ Ｐゴシック" charset="0"/>
                  <a:cs typeface="Arial" charset="0"/>
                  <a:sym typeface="Calibri" charset="0"/>
                </a:rPr>
                <a:t>I</a:t>
              </a:r>
              <a:r>
                <a:rPr lang="en-US" sz="2600" b="1">
                  <a:solidFill>
                    <a:srgbClr val="FFFFFF"/>
                  </a:solidFill>
                  <a:latin typeface="Calibri" charset="0"/>
                  <a:ea typeface="ＭＳ Ｐゴシック" charset="0"/>
                  <a:cs typeface="Arial" charset="0"/>
                  <a:sym typeface="Calibri" charset="0"/>
                </a:rPr>
                <a:t>TS</a:t>
              </a:r>
            </a:p>
          </p:txBody>
        </p:sp>
        <p:sp>
          <p:nvSpPr>
            <p:cNvPr id="10247" name="Pentagon 6"/>
            <p:cNvSpPr>
              <a:spLocks noChangeArrowheads="1"/>
            </p:cNvSpPr>
            <p:nvPr/>
          </p:nvSpPr>
          <p:spPr bwMode="auto">
            <a:xfrm>
              <a:off x="620" y="5"/>
              <a:ext cx="470" cy="6209"/>
            </a:xfrm>
            <a:prstGeom prst="homePlate">
              <a:avLst>
                <a:gd name="adj" fmla="val 25000"/>
              </a:avLst>
            </a:prstGeom>
            <a:solidFill>
              <a:srgbClr val="01786E"/>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defRPr/>
              </a:pPr>
              <a:endParaRPr lang="en-US" sz="1200" b="1">
                <a:solidFill>
                  <a:srgbClr val="FFFFFF"/>
                </a:solidFill>
                <a:latin typeface="Calibri" charset="0"/>
                <a:ea typeface="ＭＳ Ｐゴシック" charset="0"/>
                <a:cs typeface="Arial" charset="0"/>
                <a:sym typeface="Calibri" charset="0"/>
              </a:endParaRPr>
            </a:p>
          </p:txBody>
        </p:sp>
        <p:sp>
          <p:nvSpPr>
            <p:cNvPr id="10248" name="Content Placeholder 5"/>
            <p:cNvSpPr>
              <a:spLocks noChangeArrowheads="1"/>
            </p:cNvSpPr>
            <p:nvPr/>
          </p:nvSpPr>
          <p:spPr bwMode="auto">
            <a:xfrm>
              <a:off x="1093" y="90"/>
              <a:ext cx="12172" cy="60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marL="285750" indent="-285750" eaLnBrk="1" hangingPunct="1">
                <a:spcBef>
                  <a:spcPts val="300"/>
                </a:spcBef>
                <a:buClr>
                  <a:srgbClr val="008674"/>
                </a:buClr>
                <a:buFont typeface="Wingdings" charset="0"/>
                <a:buChar char="§"/>
                <a:defRPr/>
              </a:pPr>
              <a:r>
                <a:rPr lang="en-US" sz="2300" b="1" i="1" dirty="0">
                  <a:solidFill>
                    <a:srgbClr val="595959"/>
                  </a:solidFill>
                  <a:ea typeface="ＭＳ Ｐゴシック" charset="0"/>
                </a:rPr>
                <a:t>Cloud Portability – free to run on any Cloud</a:t>
              </a:r>
            </a:p>
            <a:p>
              <a:pPr marL="285750" indent="-285750" eaLnBrk="1" hangingPunct="1">
                <a:spcBef>
                  <a:spcPts val="300"/>
                </a:spcBef>
                <a:buClr>
                  <a:srgbClr val="008674"/>
                </a:buClr>
                <a:buFont typeface="Wingdings" charset="0"/>
                <a:buChar char="§"/>
                <a:defRPr/>
              </a:pPr>
              <a:r>
                <a:rPr lang="en-US" sz="2300" b="1" i="1" dirty="0">
                  <a:solidFill>
                    <a:srgbClr val="595959"/>
                  </a:solidFill>
                  <a:ea typeface="ＭＳ Ｐゴシック" charset="0"/>
                </a:rPr>
                <a:t>Significant operational efficiencies </a:t>
              </a:r>
            </a:p>
            <a:p>
              <a:pPr marL="285750" indent="-285750" eaLnBrk="1" hangingPunct="1">
                <a:spcBef>
                  <a:spcPts val="300"/>
                </a:spcBef>
                <a:buClr>
                  <a:srgbClr val="008674"/>
                </a:buClr>
                <a:buFont typeface="Wingdings" charset="0"/>
                <a:buChar char="§"/>
                <a:defRPr/>
              </a:pPr>
              <a:r>
                <a:rPr lang="en-US" sz="2300" b="1" i="1" dirty="0">
                  <a:solidFill>
                    <a:srgbClr val="595959"/>
                  </a:solidFill>
                  <a:ea typeface="ＭＳ Ｐゴシック" charset="0"/>
                </a:rPr>
                <a:t>Auto-scaling; efficiencies for spikey workloads</a:t>
              </a:r>
            </a:p>
            <a:p>
              <a:pPr marL="285750" indent="-285750" eaLnBrk="1" hangingPunct="1">
                <a:spcBef>
                  <a:spcPts val="300"/>
                </a:spcBef>
                <a:buClr>
                  <a:srgbClr val="008674"/>
                </a:buClr>
                <a:buFont typeface="Wingdings" charset="0"/>
                <a:buChar char="§"/>
                <a:defRPr/>
              </a:pPr>
              <a:r>
                <a:rPr lang="en-US" sz="2300" b="1" i="1" dirty="0">
                  <a:solidFill>
                    <a:srgbClr val="595959"/>
                  </a:solidFill>
                  <a:ea typeface="ＭＳ Ｐゴシック" charset="0"/>
                </a:rPr>
                <a:t>Automate patching, upgrading, and lifecycle management</a:t>
              </a:r>
            </a:p>
            <a:p>
              <a:pPr marL="285750" indent="-285750" eaLnBrk="1" hangingPunct="1">
                <a:spcBef>
                  <a:spcPts val="300"/>
                </a:spcBef>
                <a:buClr>
                  <a:srgbClr val="008674"/>
                </a:buClr>
                <a:buFont typeface="Wingdings" charset="0"/>
                <a:buChar char="§"/>
                <a:defRPr/>
              </a:pPr>
              <a:r>
                <a:rPr lang="en-US" sz="2300" b="1" i="1" dirty="0">
                  <a:solidFill>
                    <a:srgbClr val="595959"/>
                  </a:solidFill>
                  <a:ea typeface="ＭＳ Ｐゴシック" charset="0"/>
                </a:rPr>
                <a:t>Constant innovation of platform capabilities</a:t>
              </a:r>
            </a:p>
            <a:p>
              <a:pPr marL="285750" indent="-285750" eaLnBrk="1" hangingPunct="1">
                <a:spcBef>
                  <a:spcPts val="300"/>
                </a:spcBef>
                <a:buClr>
                  <a:srgbClr val="008674"/>
                </a:buClr>
                <a:buFont typeface="Wingdings" charset="0"/>
                <a:buChar char="§"/>
                <a:defRPr/>
              </a:pPr>
              <a:r>
                <a:rPr lang="en-US" sz="2300" b="1" i="1" dirty="0">
                  <a:solidFill>
                    <a:srgbClr val="595959"/>
                  </a:solidFill>
                  <a:ea typeface="ＭＳ Ｐゴシック" charset="0"/>
                </a:rPr>
                <a:t>Management and monitoring through the platform</a:t>
              </a:r>
            </a:p>
            <a:p>
              <a:pPr marL="285750" indent="-285750" eaLnBrk="1" hangingPunct="1">
                <a:spcBef>
                  <a:spcPts val="300"/>
                </a:spcBef>
                <a:buClr>
                  <a:srgbClr val="008674"/>
                </a:buClr>
                <a:buFont typeface="Wingdings" charset="0"/>
                <a:buChar char="§"/>
                <a:defRPr/>
              </a:pPr>
              <a:r>
                <a:rPr lang="en-US" sz="2300" b="1" i="1" dirty="0">
                  <a:solidFill>
                    <a:srgbClr val="595959"/>
                  </a:solidFill>
                  <a:ea typeface="ＭＳ Ｐゴシック" charset="0"/>
                </a:rPr>
                <a:t>Standardize on </a:t>
              </a:r>
              <a:r>
                <a:rPr lang="en-US" sz="2300" b="1" i="1" dirty="0" err="1">
                  <a:solidFill>
                    <a:srgbClr val="595959"/>
                  </a:solidFill>
                  <a:ea typeface="ＭＳ Ｐゴシック" charset="0"/>
                </a:rPr>
                <a:t>dev</a:t>
              </a:r>
              <a:r>
                <a:rPr lang="en-US" sz="2300" b="1" i="1" dirty="0">
                  <a:solidFill>
                    <a:srgbClr val="595959"/>
                  </a:solidFill>
                  <a:ea typeface="ＭＳ Ｐゴシック" charset="0"/>
                </a:rPr>
                <a:t> stacks and platform-provided services</a:t>
              </a:r>
            </a:p>
            <a:p>
              <a:pPr marL="285750" indent="-285750" eaLnBrk="1" hangingPunct="1">
                <a:spcBef>
                  <a:spcPts val="300"/>
                </a:spcBef>
                <a:buClr>
                  <a:srgbClr val="008674"/>
                </a:buClr>
                <a:buFont typeface="Wingdings" charset="0"/>
                <a:buChar char="§"/>
                <a:defRPr/>
              </a:pPr>
              <a:r>
                <a:rPr lang="en-US" sz="2300" b="1" i="1" dirty="0">
                  <a:solidFill>
                    <a:srgbClr val="595959"/>
                  </a:solidFill>
                  <a:ea typeface="ＭＳ Ｐゴシック" charset="0"/>
                </a:rPr>
                <a:t>Runtime consolidation</a:t>
              </a:r>
              <a:endParaRPr lang="en-US" dirty="0">
                <a:ea typeface="ＭＳ Ｐゴシック" charset="0"/>
              </a:endParaRPr>
            </a:p>
          </p:txBody>
        </p:sp>
        <p:sp>
          <p:nvSpPr>
            <p:cNvPr id="10249" name="Rectangle 5"/>
            <p:cNvSpPr>
              <a:spLocks noChangeArrowheads="1"/>
            </p:cNvSpPr>
            <p:nvPr/>
          </p:nvSpPr>
          <p:spPr bwMode="auto">
            <a:xfrm rot="10800000">
              <a:off x="0" y="0"/>
              <a:ext cx="675" cy="6214"/>
            </a:xfrm>
            <a:prstGeom prst="rect">
              <a:avLst/>
            </a:prstGeom>
            <a:solidFill>
              <a:srgbClr val="00888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vert="eaVert" lIns="90170" tIns="46990" rIns="90170" bIns="46990" anchor="ctr"/>
            <a:lstStyle/>
            <a:p>
              <a:pPr algn="ctr">
                <a:defRPr/>
              </a:pPr>
              <a:r>
                <a:rPr lang="en-US" sz="2600" b="1">
                  <a:solidFill>
                    <a:srgbClr val="FFFFFF"/>
                  </a:solidFill>
                  <a:latin typeface="Calibri" charset="0"/>
                  <a:ea typeface="ＭＳ Ｐゴシック" charset="0"/>
                  <a:cs typeface="Arial" charset="0"/>
                  <a:sym typeface="Calibri" charset="0"/>
                </a:rPr>
                <a:t>BENEF</a:t>
              </a:r>
              <a:r>
                <a:rPr lang="en-PH" sz="2600" b="1">
                  <a:solidFill>
                    <a:srgbClr val="FFFFFF"/>
                  </a:solidFill>
                  <a:latin typeface="Calibri" charset="0"/>
                  <a:ea typeface="ＭＳ Ｐゴシック" charset="0"/>
                  <a:cs typeface="Arial" charset="0"/>
                  <a:sym typeface="Calibri" charset="0"/>
                </a:rPr>
                <a:t>I</a:t>
              </a:r>
              <a:r>
                <a:rPr lang="en-US" sz="2600" b="1">
                  <a:solidFill>
                    <a:srgbClr val="FFFFFF"/>
                  </a:solidFill>
                  <a:latin typeface="Calibri" charset="0"/>
                  <a:ea typeface="ＭＳ Ｐゴシック" charset="0"/>
                  <a:cs typeface="Arial" charset="0"/>
                  <a:sym typeface="Calibri" charset="0"/>
                </a:rPr>
                <a:t>TS</a:t>
              </a:r>
            </a:p>
          </p:txBody>
        </p:sp>
        <p:sp>
          <p:nvSpPr>
            <p:cNvPr id="10250" name="Pentagon 6"/>
            <p:cNvSpPr>
              <a:spLocks noChangeArrowheads="1"/>
            </p:cNvSpPr>
            <p:nvPr/>
          </p:nvSpPr>
          <p:spPr bwMode="auto">
            <a:xfrm>
              <a:off x="620" y="0"/>
              <a:ext cx="470" cy="6209"/>
            </a:xfrm>
            <a:prstGeom prst="homePlate">
              <a:avLst>
                <a:gd name="adj" fmla="val 25000"/>
              </a:avLst>
            </a:prstGeom>
            <a:solidFill>
              <a:srgbClr val="00888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endParaRPr lang="en-US" sz="1200" b="1">
                <a:solidFill>
                  <a:srgbClr val="FFFFFF"/>
                </a:solidFill>
                <a:latin typeface="Calibri" charset="0"/>
                <a:ea typeface="ＭＳ Ｐゴシック" charset="0"/>
                <a:cs typeface="Arial" charset="0"/>
                <a:sym typeface="Calibri" charset="0"/>
              </a:endParaRPr>
            </a:p>
          </p:txBody>
        </p:sp>
      </p:grpSp>
    </p:spTree>
    <p:extLst>
      <p:ext uri="{BB962C8B-B14F-4D97-AF65-F5344CB8AC3E}">
        <p14:creationId xmlns:p14="http://schemas.microsoft.com/office/powerpoint/2010/main" val="3534763300"/>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fade">
                                      <p:cBhvr>
                                        <p:cTn id="7" dur="2000"/>
                                        <p:tgtEl>
                                          <p:spTgt spid="10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ldLvl="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266" name="Picture 2" descr="stock-photo-a-three-way-arrow-symbol-on-a-black-asphalt-road-surface-133462172"/>
          <p:cNvPicPr>
            <a:picLocks noChangeAspect="1" noChangeArrowheads="1"/>
          </p:cNvPicPr>
          <p:nvPr>
            <p:ph idx="1"/>
          </p:nvPr>
        </p:nvPicPr>
        <p:blipFill>
          <a:blip r:embed="rId2">
            <a:lum bright="-10000"/>
            <a:extLst>
              <a:ext uri="{28A0092B-C50C-407E-A947-70E740481C1C}">
                <a14:useLocalDpi xmlns:a14="http://schemas.microsoft.com/office/drawing/2010/main" val="0"/>
              </a:ext>
            </a:extLst>
          </a:blip>
          <a:srcRect/>
          <a:stretch>
            <a:fillRect/>
          </a:stretch>
        </p:blipFill>
        <p:spPr bwMode="auto">
          <a:xfrm>
            <a:off x="-76200" y="-71438"/>
            <a:ext cx="9080500" cy="52625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Shape 55"/>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2463" y="4854575"/>
            <a:ext cx="731837"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11268" name="Shape 1177"/>
          <p:cNvSpPr>
            <a:spLocks noChangeArrowheads="1"/>
          </p:cNvSpPr>
          <p:nvPr/>
        </p:nvSpPr>
        <p:spPr bwMode="auto">
          <a:xfrm>
            <a:off x="1778000" y="3311525"/>
            <a:ext cx="5794375" cy="1200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45700" rIns="91425" bIns="45700"/>
          <a:lstStyle/>
          <a:p>
            <a:pPr algn="ctr">
              <a:buSzPct val="25000"/>
              <a:defRPr/>
            </a:pPr>
            <a:r>
              <a:rPr lang="en-US" sz="3600" b="1">
                <a:solidFill>
                  <a:srgbClr val="58C6B8"/>
                </a:solidFill>
                <a:ea typeface="ＭＳ Ｐゴシック" charset="0"/>
                <a:cs typeface="Arial" charset="0"/>
              </a:rPr>
              <a:t>How to start?</a:t>
            </a:r>
            <a:endParaRPr lang="en-US" altLang="en-US" sz="1600" b="1">
              <a:solidFill>
                <a:srgbClr val="FFFFFF"/>
              </a:solidFill>
              <a:ea typeface="ＭＳ Ｐゴシック" charset="0"/>
              <a:cs typeface="Arial" charset="0"/>
            </a:endParaRPr>
          </a:p>
        </p:txBody>
      </p:sp>
      <p:pic>
        <p:nvPicPr>
          <p:cNvPr id="11269" name="Shape 437"/>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2300" y="4843463"/>
            <a:ext cx="755650" cy="185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Tree>
    <p:extLst>
      <p:ext uri="{BB962C8B-B14F-4D97-AF65-F5344CB8AC3E}">
        <p14:creationId xmlns:p14="http://schemas.microsoft.com/office/powerpoint/2010/main" val="2429291215"/>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fade">
                                      <p:cBhvr>
                                        <p:cTn id="7" dur="2000"/>
                                        <p:tgtEl>
                                          <p:spTgt spid="11266"/>
                                        </p:tgtEl>
                                      </p:cBhvr>
                                    </p:animEffect>
                                  </p:childTnLst>
                                </p:cTn>
                              </p:par>
                              <p:par>
                                <p:cTn id="8" presetID="10" presetClass="entr" presetSubtype="0" fill="hold" nodeType="withEffect">
                                  <p:stCondLst>
                                    <p:cond delay="0"/>
                                  </p:stCondLst>
                                  <p:childTnLst>
                                    <p:set>
                                      <p:cBhvr>
                                        <p:cTn id="9" dur="1" fill="hold">
                                          <p:stCondLst>
                                            <p:cond delay="0"/>
                                          </p:stCondLst>
                                        </p:cTn>
                                        <p:tgtEl>
                                          <p:spTgt spid="11268"/>
                                        </p:tgtEl>
                                        <p:attrNameLst>
                                          <p:attrName>style.visibility</p:attrName>
                                        </p:attrNameLst>
                                      </p:cBhvr>
                                      <p:to>
                                        <p:strVal val="visible"/>
                                      </p:to>
                                    </p:set>
                                    <p:animEffect>
                                      <p:cBhvr>
                                        <p:cTn id="10" dur="1000"/>
                                        <p:tgtEl>
                                          <p:spTgt spid="11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Shape 61"/>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2463" y="4854575"/>
            <a:ext cx="731837"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12291" name="Title 2"/>
          <p:cNvSpPr>
            <a:spLocks noGrp="1" noChangeArrowheads="1"/>
          </p:cNvSpPr>
          <p:nvPr>
            <p:ph type="title" idx="4294967295"/>
          </p:nvPr>
        </p:nvSpPr>
        <p:spPr bwMode="auto">
          <a:xfrm>
            <a:off x="365125" y="169863"/>
            <a:ext cx="8413750" cy="54133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nchor="ctr"/>
          <a:lstStyle/>
          <a:p>
            <a:pPr>
              <a:defRPr/>
            </a:pPr>
            <a:r>
              <a:rPr lang="en-US" sz="2800" b="1" smtClean="0">
                <a:solidFill>
                  <a:srgbClr val="00A689"/>
                </a:solidFill>
                <a:cs typeface="+mj-cs"/>
              </a:rPr>
              <a:t>Traditional Ways of Tackling Modernization</a:t>
            </a:r>
          </a:p>
        </p:txBody>
      </p:sp>
      <p:sp>
        <p:nvSpPr>
          <p:cNvPr id="12292" name="Content Placeholder 1"/>
          <p:cNvSpPr>
            <a:spLocks noGrp="1" noChangeArrowheads="1"/>
          </p:cNvSpPr>
          <p:nvPr/>
        </p:nvSpPr>
        <p:spPr bwMode="auto">
          <a:xfrm>
            <a:off x="258763" y="1892300"/>
            <a:ext cx="8745537" cy="265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marL="285750" indent="-285750" eaLnBrk="1" hangingPunct="1">
              <a:spcBef>
                <a:spcPts val="300"/>
              </a:spcBef>
              <a:buClr>
                <a:srgbClr val="008674"/>
              </a:buClr>
              <a:buFont typeface="Wingdings" charset="0"/>
              <a:buChar char="§"/>
              <a:defRPr/>
            </a:pPr>
            <a:r>
              <a:rPr lang="en-US" sz="2500" dirty="0">
                <a:solidFill>
                  <a:srgbClr val="595959"/>
                </a:solidFill>
                <a:ea typeface="ＭＳ Ｐゴシック" charset="0"/>
              </a:rPr>
              <a:t>Lots of Upfront Study in a Multi-Phased Program</a:t>
            </a:r>
          </a:p>
          <a:p>
            <a:pPr marL="285750" indent="-285750" eaLnBrk="1" hangingPunct="1">
              <a:spcBef>
                <a:spcPts val="300"/>
              </a:spcBef>
              <a:buClr>
                <a:srgbClr val="008674"/>
              </a:buClr>
              <a:buFont typeface="Wingdings" charset="0"/>
              <a:buChar char="§"/>
              <a:defRPr/>
            </a:pPr>
            <a:r>
              <a:rPr lang="en-US" sz="2500" dirty="0">
                <a:solidFill>
                  <a:srgbClr val="595959"/>
                </a:solidFill>
                <a:ea typeface="ＭＳ Ｐゴシック" charset="0"/>
              </a:rPr>
              <a:t>Uses Tools and/or Surveys to Gather Information</a:t>
            </a:r>
          </a:p>
          <a:p>
            <a:pPr marL="739775" lvl="1" indent="-284163" eaLnBrk="1" hangingPunct="1">
              <a:spcBef>
                <a:spcPts val="300"/>
              </a:spcBef>
              <a:buClr>
                <a:srgbClr val="008674"/>
              </a:buClr>
              <a:buFont typeface=".HelveticaNeueDeskInterface-Reg" charset="0"/>
              <a:buNone/>
              <a:defRPr/>
            </a:pPr>
            <a:r>
              <a:rPr lang="en-PH" sz="2000" dirty="0">
                <a:solidFill>
                  <a:srgbClr val="595959"/>
                </a:solidFill>
                <a:ea typeface="ＭＳ Ｐゴシック" charset="0"/>
              </a:rPr>
              <a:t>- </a:t>
            </a:r>
            <a:r>
              <a:rPr lang="en-US" sz="2000" dirty="0">
                <a:solidFill>
                  <a:srgbClr val="595959"/>
                </a:solidFill>
                <a:ea typeface="ＭＳ Ｐゴシック" charset="0"/>
              </a:rPr>
              <a:t>Consultants who cast a wide net over everything</a:t>
            </a:r>
          </a:p>
          <a:p>
            <a:pPr marL="739775" lvl="1" indent="-284163" eaLnBrk="1" hangingPunct="1">
              <a:spcBef>
                <a:spcPts val="300"/>
              </a:spcBef>
              <a:buClr>
                <a:srgbClr val="008674"/>
              </a:buClr>
              <a:buFont typeface=".HelveticaNeueDeskInterface-Reg" charset="0"/>
              <a:buNone/>
              <a:defRPr/>
            </a:pPr>
            <a:r>
              <a:rPr lang="en-PH" sz="2000" dirty="0">
                <a:solidFill>
                  <a:srgbClr val="595959"/>
                </a:solidFill>
                <a:ea typeface="ＭＳ Ｐゴシック" charset="0"/>
              </a:rPr>
              <a:t>- </a:t>
            </a:r>
            <a:r>
              <a:rPr lang="en-US" sz="2000" dirty="0">
                <a:solidFill>
                  <a:srgbClr val="595959"/>
                </a:solidFill>
                <a:ea typeface="ＭＳ Ｐゴシック" charset="0"/>
              </a:rPr>
              <a:t>Delivery of an expensive report and phased roadmap definition</a:t>
            </a:r>
          </a:p>
          <a:p>
            <a:pPr marL="285750" indent="-285750" eaLnBrk="1" hangingPunct="1">
              <a:spcBef>
                <a:spcPts val="300"/>
              </a:spcBef>
              <a:buClr>
                <a:srgbClr val="008674"/>
              </a:buClr>
              <a:buFont typeface="Wingdings" charset="0"/>
              <a:buChar char="§"/>
              <a:defRPr/>
            </a:pPr>
            <a:r>
              <a:rPr lang="en-US" sz="2500" dirty="0">
                <a:solidFill>
                  <a:srgbClr val="595959"/>
                </a:solidFill>
                <a:ea typeface="ＭＳ Ｐゴシック" charset="0"/>
              </a:rPr>
              <a:t>Long projects with big budgets and large batches of work</a:t>
            </a:r>
            <a:r>
              <a:rPr lang="en-US" sz="2400" dirty="0">
                <a:solidFill>
                  <a:srgbClr val="595959"/>
                </a:solidFill>
                <a:ea typeface="ＭＳ Ｐゴシック" charset="0"/>
              </a:rPr>
              <a:t> </a:t>
            </a:r>
          </a:p>
          <a:p>
            <a:pPr marL="739775" lvl="1" indent="-284163" eaLnBrk="1" hangingPunct="1">
              <a:spcBef>
                <a:spcPts val="300"/>
              </a:spcBef>
              <a:buClr>
                <a:srgbClr val="008674"/>
              </a:buClr>
              <a:buFont typeface=".HelveticaNeueDeskInterface-Reg" charset="0"/>
              <a:buNone/>
              <a:defRPr/>
            </a:pPr>
            <a:r>
              <a:rPr lang="en-PH" sz="2000" dirty="0">
                <a:solidFill>
                  <a:srgbClr val="595959"/>
                </a:solidFill>
                <a:ea typeface="ＭＳ Ｐゴシック" charset="0"/>
              </a:rPr>
              <a:t>- </a:t>
            </a:r>
            <a:r>
              <a:rPr lang="en-US" sz="2000" dirty="0">
                <a:solidFill>
                  <a:srgbClr val="595959"/>
                </a:solidFill>
                <a:ea typeface="ＭＳ Ｐゴシック" charset="0"/>
              </a:rPr>
              <a:t>Failure is slow; it takes time and a lot of money to see problems</a:t>
            </a:r>
          </a:p>
          <a:p>
            <a:pPr marL="739775" lvl="1" indent="-284163" eaLnBrk="1" hangingPunct="1">
              <a:spcBef>
                <a:spcPts val="300"/>
              </a:spcBef>
              <a:buClr>
                <a:srgbClr val="008674"/>
              </a:buClr>
              <a:buFont typeface=".HelveticaNeueDeskInterface-Reg" charset="0"/>
              <a:buNone/>
              <a:defRPr/>
            </a:pPr>
            <a:r>
              <a:rPr lang="en-PH" sz="2000" dirty="0">
                <a:solidFill>
                  <a:srgbClr val="595959"/>
                </a:solidFill>
                <a:ea typeface="ＭＳ Ｐゴシック" charset="0"/>
              </a:rPr>
              <a:t>- </a:t>
            </a:r>
            <a:r>
              <a:rPr lang="en-US" sz="2000" dirty="0">
                <a:solidFill>
                  <a:srgbClr val="595959"/>
                </a:solidFill>
                <a:ea typeface="ＭＳ Ｐゴシック" charset="0"/>
              </a:rPr>
              <a:t>Value is slow; measured returns often take years</a:t>
            </a:r>
          </a:p>
        </p:txBody>
      </p:sp>
      <p:grpSp>
        <p:nvGrpSpPr>
          <p:cNvPr id="12293" name="Group 5"/>
          <p:cNvGrpSpPr>
            <a:grpSpLocks/>
          </p:cNvGrpSpPr>
          <p:nvPr/>
        </p:nvGrpSpPr>
        <p:grpSpPr bwMode="auto">
          <a:xfrm>
            <a:off x="387350" y="998538"/>
            <a:ext cx="8391525" cy="579437"/>
            <a:chOff x="0" y="0"/>
            <a:chExt cx="13215" cy="912"/>
          </a:xfrm>
        </p:grpSpPr>
        <p:sp>
          <p:nvSpPr>
            <p:cNvPr id="12294" name="Chevron 8"/>
            <p:cNvSpPr>
              <a:spLocks noChangeArrowheads="1"/>
            </p:cNvSpPr>
            <p:nvPr/>
          </p:nvSpPr>
          <p:spPr bwMode="auto">
            <a:xfrm>
              <a:off x="10335" y="0"/>
              <a:ext cx="2880" cy="912"/>
            </a:xfrm>
            <a:prstGeom prst="chevron">
              <a:avLst>
                <a:gd name="adj" fmla="val 49989"/>
              </a:avLst>
            </a:prstGeom>
            <a:solidFill>
              <a:srgbClr val="00888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r>
                <a:rPr lang="en-US" sz="1300" b="1">
                  <a:solidFill>
                    <a:srgbClr val="FFFFFF"/>
                  </a:solidFill>
                  <a:latin typeface="Calibri" charset="0"/>
                  <a:ea typeface="ＭＳ Ｐゴシック" charset="0"/>
                  <a:cs typeface="Arial" charset="0"/>
                  <a:sym typeface="Calibri" charset="0"/>
                </a:rPr>
                <a:t>ACCEPTANCE</a:t>
              </a:r>
            </a:p>
          </p:txBody>
        </p:sp>
        <p:sp>
          <p:nvSpPr>
            <p:cNvPr id="12295" name="Chevron 6"/>
            <p:cNvSpPr>
              <a:spLocks noChangeArrowheads="1"/>
            </p:cNvSpPr>
            <p:nvPr/>
          </p:nvSpPr>
          <p:spPr bwMode="auto">
            <a:xfrm>
              <a:off x="5173" y="0"/>
              <a:ext cx="2880" cy="912"/>
            </a:xfrm>
            <a:prstGeom prst="chevron">
              <a:avLst>
                <a:gd name="adj" fmla="val 49989"/>
              </a:avLst>
            </a:prstGeom>
            <a:solidFill>
              <a:srgbClr val="00888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r>
                <a:rPr lang="en-US" sz="1300" b="1">
                  <a:solidFill>
                    <a:srgbClr val="FFFFFF"/>
                  </a:solidFill>
                  <a:latin typeface="Calibri" charset="0"/>
                  <a:ea typeface="ＭＳ Ｐゴシック" charset="0"/>
                  <a:cs typeface="Arial" charset="0"/>
                  <a:sym typeface="Calibri" charset="0"/>
                </a:rPr>
                <a:t>MIGRATION</a:t>
              </a:r>
            </a:p>
          </p:txBody>
        </p:sp>
        <p:sp>
          <p:nvSpPr>
            <p:cNvPr id="12296" name="Chevron 7"/>
            <p:cNvSpPr>
              <a:spLocks noChangeArrowheads="1"/>
            </p:cNvSpPr>
            <p:nvPr/>
          </p:nvSpPr>
          <p:spPr bwMode="auto">
            <a:xfrm>
              <a:off x="7760" y="0"/>
              <a:ext cx="2880" cy="912"/>
            </a:xfrm>
            <a:prstGeom prst="chevron">
              <a:avLst>
                <a:gd name="adj" fmla="val 49989"/>
              </a:avLst>
            </a:prstGeom>
            <a:solidFill>
              <a:srgbClr val="00888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r>
                <a:rPr lang="en-US" sz="1300" b="1">
                  <a:solidFill>
                    <a:srgbClr val="FFFFFF"/>
                  </a:solidFill>
                  <a:latin typeface="Calibri" charset="0"/>
                  <a:ea typeface="ＭＳ Ｐゴシック" charset="0"/>
                  <a:cs typeface="Arial" charset="0"/>
                  <a:sym typeface="Calibri" charset="0"/>
                </a:rPr>
                <a:t>TESTING</a:t>
              </a:r>
            </a:p>
          </p:txBody>
        </p:sp>
        <p:sp>
          <p:nvSpPr>
            <p:cNvPr id="12297" name="Chevron 5"/>
            <p:cNvSpPr>
              <a:spLocks noChangeArrowheads="1"/>
            </p:cNvSpPr>
            <p:nvPr/>
          </p:nvSpPr>
          <p:spPr bwMode="auto">
            <a:xfrm>
              <a:off x="0" y="0"/>
              <a:ext cx="2880" cy="912"/>
            </a:xfrm>
            <a:prstGeom prst="chevron">
              <a:avLst>
                <a:gd name="adj" fmla="val 49989"/>
              </a:avLst>
            </a:prstGeom>
            <a:solidFill>
              <a:srgbClr val="00888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r>
                <a:rPr lang="en-US" b="1">
                  <a:solidFill>
                    <a:srgbClr val="FFFFFF"/>
                  </a:solidFill>
                  <a:latin typeface="Calibri" charset="0"/>
                  <a:ea typeface="ＭＳ Ｐゴシック" charset="0"/>
                  <a:cs typeface="Arial" charset="0"/>
                  <a:sym typeface="Calibri" charset="0"/>
                </a:rPr>
                <a:t>PORTFOLIO </a:t>
              </a:r>
            </a:p>
            <a:p>
              <a:pPr algn="ctr">
                <a:defRPr/>
              </a:pPr>
              <a:r>
                <a:rPr lang="en-US" b="1">
                  <a:solidFill>
                    <a:srgbClr val="FFFFFF"/>
                  </a:solidFill>
                  <a:latin typeface="Calibri" charset="0"/>
                  <a:ea typeface="ＭＳ Ｐゴシック" charset="0"/>
                  <a:cs typeface="Arial" charset="0"/>
                  <a:sym typeface="Calibri" charset="0"/>
                </a:rPr>
                <a:t>ANALYSIS</a:t>
              </a:r>
              <a:endParaRPr lang="en-US">
                <a:ea typeface="ＭＳ Ｐゴシック" charset="0"/>
                <a:cs typeface="Arial" charset="0"/>
              </a:endParaRPr>
            </a:p>
          </p:txBody>
        </p:sp>
        <p:sp>
          <p:nvSpPr>
            <p:cNvPr id="12298" name="Chevron 5"/>
            <p:cNvSpPr>
              <a:spLocks noChangeArrowheads="1"/>
            </p:cNvSpPr>
            <p:nvPr/>
          </p:nvSpPr>
          <p:spPr bwMode="auto">
            <a:xfrm>
              <a:off x="2583" y="0"/>
              <a:ext cx="2880" cy="912"/>
            </a:xfrm>
            <a:prstGeom prst="chevron">
              <a:avLst>
                <a:gd name="adj" fmla="val 49989"/>
              </a:avLst>
            </a:prstGeom>
            <a:solidFill>
              <a:srgbClr val="00888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r>
                <a:rPr lang="en-US" sz="1300" b="1">
                  <a:solidFill>
                    <a:srgbClr val="FFFFFF"/>
                  </a:solidFill>
                  <a:latin typeface="Calibri" charset="0"/>
                  <a:ea typeface="ＭＳ Ｐゴシック" charset="0"/>
                  <a:cs typeface="Arial" charset="0"/>
                  <a:sym typeface="Calibri" charset="0"/>
                </a:rPr>
                <a:t>DESIGN</a:t>
              </a:r>
            </a:p>
          </p:txBody>
        </p:sp>
      </p:grpSp>
    </p:spTree>
    <p:extLst>
      <p:ext uri="{BB962C8B-B14F-4D97-AF65-F5344CB8AC3E}">
        <p14:creationId xmlns:p14="http://schemas.microsoft.com/office/powerpoint/2010/main" val="28829258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291"/>
                                        </p:tgtEl>
                                        <p:attrNameLst>
                                          <p:attrName>style.visibility</p:attrName>
                                        </p:attrNameLst>
                                      </p:cBhvr>
                                      <p:to>
                                        <p:strVal val="visible"/>
                                      </p:to>
                                    </p:set>
                                    <p:animEffect transition="in" filter="fade">
                                      <p:cBhvr>
                                        <p:cTn id="7" dur="2000"/>
                                        <p:tgtEl>
                                          <p:spTgt spid="1229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292"/>
                                        </p:tgtEl>
                                        <p:attrNameLst>
                                          <p:attrName>style.visibility</p:attrName>
                                        </p:attrNameLst>
                                      </p:cBhvr>
                                      <p:to>
                                        <p:strVal val="visible"/>
                                      </p:to>
                                    </p:set>
                                    <p:animEffect transition="in" filter="fade">
                                      <p:cBhvr>
                                        <p:cTn id="10" dur="2000"/>
                                        <p:tgtEl>
                                          <p:spTgt spid="12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ldLvl="0" autoUpdateAnimBg="0"/>
      <p:bldP spid="12292" grpId="0" bldLvl="0" autoUpdateAnimBg="0"/>
    </p:bldLst>
  </p:timing>
</p:sld>
</file>

<file path=ppt/theme/theme1.xml><?xml version="1.0" encoding="utf-8"?>
<a:theme xmlns:a="http://schemas.openxmlformats.org/drawingml/2006/main" name="1_Pivotal_PPT_Template_16x9_09_2014">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12474</TotalTime>
  <Words>4507</Words>
  <Application>Microsoft Macintosh PowerPoint</Application>
  <PresentationFormat>On-screen Show (16:9)</PresentationFormat>
  <Paragraphs>815</Paragraphs>
  <Slides>65</Slides>
  <Notes>22</Notes>
  <HiddenSlides>26</HiddenSlides>
  <MMClips>0</MMClips>
  <ScaleCrop>false</ScaleCrop>
  <HeadingPairs>
    <vt:vector size="4" baseType="variant">
      <vt:variant>
        <vt:lpstr>Theme</vt:lpstr>
      </vt:variant>
      <vt:variant>
        <vt:i4>1</vt:i4>
      </vt:variant>
      <vt:variant>
        <vt:lpstr>Slide Titles</vt:lpstr>
      </vt:variant>
      <vt:variant>
        <vt:i4>65</vt:i4>
      </vt:variant>
    </vt:vector>
  </HeadingPairs>
  <TitlesOfParts>
    <vt:vector size="66" baseType="lpstr">
      <vt:lpstr>1_Pivotal_PPT_Template_16x9_09_2014</vt:lpstr>
      <vt:lpstr>PowerPoint Presentation</vt:lpstr>
      <vt:lpstr>PowerPoint Presentation</vt:lpstr>
      <vt:lpstr>PowerPoint Presentation</vt:lpstr>
      <vt:lpstr>The Cloud Native Applications Journey</vt:lpstr>
      <vt:lpstr>Choosing Candidate Apps</vt:lpstr>
      <vt:lpstr>A Legacy Maturity Model</vt:lpstr>
      <vt:lpstr>Why Bother Migrating Monoliths to PCF?</vt:lpstr>
      <vt:lpstr>PowerPoint Presentation</vt:lpstr>
      <vt:lpstr>Traditional Ways of Tackling Modernization</vt:lpstr>
      <vt:lpstr>Recommended Migration Path</vt:lpstr>
      <vt:lpstr>To Be Cloud Ready</vt:lpstr>
      <vt:lpstr>Applications to exclude</vt:lpstr>
      <vt:lpstr>To begin</vt:lpstr>
      <vt:lpstr>PowerPoint Presentation</vt:lpstr>
      <vt:lpstr>The 12-Factors</vt:lpstr>
      <vt:lpstr>PowerPoint Presentation</vt:lpstr>
      <vt:lpstr>Looking Beyond 12-Factors</vt:lpstr>
      <vt:lpstr>Evaluating Migration Suitability</vt:lpstr>
      <vt:lpstr>Start by Replatforming Suitable Applications</vt:lpstr>
      <vt:lpstr>Replatforming Java apps</vt:lpstr>
      <vt:lpstr>Replatforming to Spring Boot</vt:lpstr>
      <vt:lpstr>Replatforming .NET Applications</vt:lpstr>
      <vt:lpstr>PowerPoint Presentation</vt:lpstr>
      <vt:lpstr>Breaking the Monolith – Picking Seams</vt:lpstr>
      <vt:lpstr>Generic Bounded Context Refactoring Recipe</vt:lpstr>
      <vt:lpstr>Mikado Method</vt:lpstr>
      <vt:lpstr>PowerPoint Presentation</vt:lpstr>
      <vt:lpstr> Anti-Corruption Layer</vt:lpstr>
      <vt:lpstr>STRANGLING THE MONOLITH</vt:lpstr>
      <vt:lpstr>Smart Routing</vt:lpstr>
      <vt:lpstr>Dark Launching/Feature Flags</vt:lpstr>
      <vt:lpstr>PowerPoint Presentation</vt:lpstr>
      <vt:lpstr>ESB to Microservices</vt:lpstr>
      <vt:lpstr>Modernizing Batch</vt:lpstr>
      <vt:lpstr>A word about organization structure</vt:lpstr>
      <vt:lpstr>PowerPoint Presentation</vt:lpstr>
      <vt:lpstr>Application Level Eventual Consistency</vt:lpstr>
      <vt:lpstr>Monolithic Edge UI Gateway</vt:lpstr>
      <vt:lpstr>Foreign Keys Constraints</vt:lpstr>
      <vt:lpstr>Shared Static Data Becomes Code</vt:lpstr>
      <vt:lpstr>Back End For Front End</vt:lpstr>
      <vt:lpstr>Use JWT Tokens</vt:lpstr>
      <vt:lpstr>Distributed Systems are Hard!</vt:lpstr>
      <vt:lpstr>Cloud Native Maturity Model</vt:lpstr>
      <vt:lpstr>PowerPoint Presentation</vt:lpstr>
      <vt:lpstr>Simplified Journeys to Cloud Native Agility</vt:lpstr>
      <vt:lpstr>Moving Workload to the Cloud</vt:lpstr>
      <vt:lpstr>Topics</vt:lpstr>
      <vt:lpstr>Many Existing Apps Will Run on PCF</vt:lpstr>
      <vt:lpstr>Evaluating the enterprise app portfolio</vt:lpstr>
      <vt:lpstr>PowerPoint Presentation</vt:lpstr>
      <vt:lpstr>Cloud Native Application Maturity Model</vt:lpstr>
      <vt:lpstr>How to Start – What You’ll Need</vt:lpstr>
      <vt:lpstr>Chart the Transformation Path</vt:lpstr>
      <vt:lpstr>How to Start – What To Do</vt:lpstr>
      <vt:lpstr>Replatform and Modernize</vt:lpstr>
      <vt:lpstr>Replatforming Existing Apps</vt:lpstr>
      <vt:lpstr>Modernize and Tackle Complexity Next</vt:lpstr>
      <vt:lpstr>PowerPoint Presentation</vt:lpstr>
      <vt:lpstr>Large Insurance Group</vt:lpstr>
      <vt:lpstr>The Home Depot</vt:lpstr>
      <vt:lpstr>Comcast</vt:lpstr>
      <vt:lpstr>Ex: Large Bank Asset Management Application Portfolio </vt:lpstr>
      <vt:lpstr>Cost saving on custom developed legacy apps</vt:lpstr>
      <vt:lpstr>Monolithic Applications Drive Complex,  Manual Deploys &amp; Waterfall Release Cycles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Jenny McLaughlin</cp:lastModifiedBy>
  <cp:revision>89</cp:revision>
  <dcterms:modified xsi:type="dcterms:W3CDTF">2017-08-21T20:15:00Z</dcterms:modified>
</cp:coreProperties>
</file>